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9.xml" ContentType="application/vnd.openxmlformats-officedocument.presentationml.slide+xml"/>
  <Override PartName="/ppt/slides/slide8.xml" ContentType="application/vnd.openxmlformats-officedocument.presentationml.slide+xml"/>
  <Override PartName="/ppt/slides/slide7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2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16.xml" ContentType="application/vnd.openxmlformats-officedocument.presentationml.slide+xml"/>
  <Override PartName="/ppt/slides/slide18.xml" ContentType="application/vnd.openxmlformats-officedocument.presentationml.slide+xml"/>
  <Override PartName="/ppt/slides/slide17.xml" ContentType="application/vnd.openxmlformats-officedocument.presentationml.slide+xml"/>
  <Override PartName="/ppt/slideMasters/slideMaster1.xml" ContentType="application/vnd.openxmlformats-officedocument.presentationml.slideMaster+xml"/>
  <Override PartName="/ppt/notesSlides/notesSlide4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2.xml" ContentType="application/vnd.openxmlformats-officedocument.presentationml.notesSlide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notesSlides/notesSlide1.xml" ContentType="application/vnd.openxmlformats-officedocument.presentationml.notes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harts/chart1.xml" ContentType="application/vnd.openxmlformats-officedocument.drawingml.char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1.xml" ContentType="application/vnd.openxmlformats-officedocument.theme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3.xml" ContentType="application/vnd.openxmlformats-officedocument.customXml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4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6"/>
  </p:notesMasterIdLst>
  <p:handoutMasterIdLst>
    <p:handoutMasterId r:id="rId27"/>
  </p:handoutMasterIdLst>
  <p:sldIdLst>
    <p:sldId id="259" r:id="rId2"/>
    <p:sldId id="317" r:id="rId3"/>
    <p:sldId id="314" r:id="rId4"/>
    <p:sldId id="315" r:id="rId5"/>
    <p:sldId id="316" r:id="rId6"/>
    <p:sldId id="318" r:id="rId7"/>
    <p:sldId id="319" r:id="rId8"/>
    <p:sldId id="321" r:id="rId9"/>
    <p:sldId id="322" r:id="rId10"/>
    <p:sldId id="329" r:id="rId11"/>
    <p:sldId id="310" r:id="rId12"/>
    <p:sldId id="323" r:id="rId13"/>
    <p:sldId id="320" r:id="rId14"/>
    <p:sldId id="324" r:id="rId15"/>
    <p:sldId id="330" r:id="rId16"/>
    <p:sldId id="325" r:id="rId17"/>
    <p:sldId id="266" r:id="rId18"/>
    <p:sldId id="311" r:id="rId19"/>
    <p:sldId id="328" r:id="rId20"/>
    <p:sldId id="327" r:id="rId21"/>
    <p:sldId id="331" r:id="rId22"/>
    <p:sldId id="332" r:id="rId23"/>
    <p:sldId id="333" r:id="rId24"/>
    <p:sldId id="256" r:id="rId25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393B1"/>
    <a:srgbClr val="4692A6"/>
    <a:srgbClr val="59AEC8"/>
    <a:srgbClr val="59AEC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4" autoAdjust="0"/>
    <p:restoredTop sz="76633" autoAdjust="0"/>
  </p:normalViewPr>
  <p:slideViewPr>
    <p:cSldViewPr snapToGrid="0" snapToObjects="1">
      <p:cViewPr>
        <p:scale>
          <a:sx n="150" d="100"/>
          <a:sy n="150" d="100"/>
        </p:scale>
        <p:origin x="-72" y="-96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-126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napToObjects="1">
      <p:cViewPr varScale="1">
        <p:scale>
          <a:sx n="67" d="100"/>
          <a:sy n="67" d="100"/>
        </p:scale>
        <p:origin x="3228" y="8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customXml" Target="../customXml/item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customXml" Target="../customXml/item2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customXml" Target="../customXml/item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Relationship Id="rId35" Type="http://schemas.openxmlformats.org/officeDocument/2006/relationships/customXml" Target="../customXml/item4.xml"/><Relationship Id="rId8" Type="http://schemas.openxmlformats.org/officeDocument/2006/relationships/slide" Target="slides/slide7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400"/>
            </a:pPr>
            <a:r>
              <a:rPr lang="en-US" sz="1400"/>
              <a:t>Average Water Use</a:t>
            </a:r>
          </a:p>
        </c:rich>
      </c:tx>
      <c:layout>
        <c:manualLayout>
          <c:xMode val="edge"/>
          <c:yMode val="edge"/>
          <c:x val="0.30886935320760872"/>
          <c:y val="4.8315558751230309E-2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0.11879126036397768"/>
          <c:y val="0.14626099967169176"/>
          <c:w val="0.83526516139124996"/>
          <c:h val="0.68967895759441555"/>
        </c:manualLayout>
      </c:layout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Water Use</c:v>
                </c:pt>
              </c:strCache>
            </c:strRef>
          </c:tx>
          <c:dPt>
            <c:idx val="0"/>
            <c:bubble3D val="0"/>
            <c:spPr>
              <a:solidFill>
                <a:schemeClr val="accent2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3186-4B6C-80AA-091E95BD9F68}"/>
              </c:ext>
            </c:extLst>
          </c:dPt>
          <c:dPt>
            <c:idx val="1"/>
            <c:bubble3D val="0"/>
            <c:spPr>
              <a:solidFill>
                <a:schemeClr val="bg2">
                  <a:lumMod val="50000"/>
                </a:schemeClr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2-3186-4B6C-80AA-091E95BD9F68}"/>
              </c:ext>
            </c:extLst>
          </c:dPt>
          <c:dPt>
            <c:idx val="2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0-C8DA-426F-9DBE-902B81D63963}"/>
              </c:ext>
            </c:extLst>
          </c:dPt>
          <c:dLbls>
            <c:dLbl>
              <c:idx val="2"/>
              <c:delete val="1"/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500" b="1">
                    <a:solidFill>
                      <a:schemeClr val="bg1"/>
                    </a:solidFill>
                  </a:defRPr>
                </a:pPr>
                <a:endParaRPr lang="en-US"/>
              </a:p>
            </c:txPr>
            <c:dLblPos val="inEnd"/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extLst xmlns:c16r2="http://schemas.microsoft.com/office/drawing/2015/06/chart"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Sheet1!$A$2:$A$4</c:f>
              <c:strCache>
                <c:ptCount val="3"/>
                <c:pt idx="0">
                  <c:v>Cities</c:v>
                </c:pt>
                <c:pt idx="1">
                  <c:v>Farms</c:v>
                </c:pt>
                <c:pt idx="2">
                  <c:v>Environment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10</c:v>
                </c:pt>
                <c:pt idx="1">
                  <c:v>40</c:v>
                </c:pt>
                <c:pt idx="2">
                  <c:v>50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C8DA-426F-9DBE-902B81D6396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txPr>
    <a:bodyPr/>
    <a:lstStyle/>
    <a:p>
      <a:pPr>
        <a:defRPr sz="1400"/>
      </a:pPr>
      <a:endParaRPr lang="en-US"/>
    </a:p>
  </c:txPr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938AE40-312A-DA4C-995B-4E5B1E110CD9}" type="datetime1">
              <a:rPr lang="en-US" smtClean="0"/>
              <a:t>4/24/2019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83DAA35-EBEE-0840-84B0-015896E8B6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7242499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CAC9D68-D648-8645-8BB8-650BEC66E8EF}" type="datetime1">
              <a:rPr lang="en-US" smtClean="0"/>
              <a:t>4/24/2019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5F71061-2EAD-FF40-8A50-0116D665EC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666982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F71061-2EAD-FF40-8A50-0116D665ECD9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101734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F71061-2EAD-FF40-8A50-0116D665ECD9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270277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r>
              <a:rPr lang="en-US" baseline="0" dirty="0" smtClean="0"/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F71061-2EAD-FF40-8A50-0116D665ECD9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759201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/>
          </a:p>
          <a:p>
            <a:endParaRPr lang="en-US" baseline="0" dirty="0"/>
          </a:p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F71061-2EAD-FF40-8A50-0116D665ECD9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37244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62914" y="688317"/>
            <a:ext cx="7895286" cy="1135629"/>
          </a:xfrm>
        </p:spPr>
        <p:txBody>
          <a:bodyPr>
            <a:noAutofit/>
          </a:bodyPr>
          <a:lstStyle>
            <a:lvl1pPr algn="l">
              <a:defRPr sz="2800" b="1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Title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62914" y="1888626"/>
            <a:ext cx="7895286" cy="480205"/>
          </a:xfrm>
        </p:spPr>
        <p:txBody>
          <a:bodyPr>
            <a:noAutofit/>
          </a:bodyPr>
          <a:lstStyle>
            <a:lvl1pPr marL="0" indent="0" algn="l">
              <a:buNone/>
              <a:defRPr sz="180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Subtitle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563564" y="3071519"/>
            <a:ext cx="4532225" cy="501027"/>
          </a:xfrm>
        </p:spPr>
        <p:txBody>
          <a:bodyPr anchor="b" anchorCtr="0">
            <a:noAutofit/>
          </a:bodyPr>
          <a:lstStyle>
            <a:lvl1pPr marL="0" indent="0">
              <a:spcAft>
                <a:spcPts val="0"/>
              </a:spcAft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 smtClean="0"/>
              <a:t>Author(s)</a:t>
            </a:r>
            <a:endParaRPr lang="en-US" dirty="0"/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563564" y="3812693"/>
            <a:ext cx="4532225" cy="716827"/>
          </a:xfrm>
        </p:spPr>
        <p:txBody>
          <a:bodyPr>
            <a:noAutofit/>
          </a:bodyPr>
          <a:lstStyle>
            <a:lvl1pPr marL="0" indent="0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 smtClean="0"/>
              <a:t>Supported with funding from the XX foundation</a:t>
            </a:r>
            <a:endParaRPr lang="en-US" dirty="0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563564" y="3701323"/>
            <a:ext cx="4532225" cy="0"/>
          </a:xfrm>
          <a:prstGeom prst="line">
            <a:avLst/>
          </a:prstGeom>
          <a:ln w="12700" cmpd="sng">
            <a:solidFill>
              <a:schemeClr val="bg1">
                <a:lumMod val="6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Content Placeholder 6"/>
          <p:cNvSpPr>
            <a:spLocks noGrp="1"/>
          </p:cNvSpPr>
          <p:nvPr>
            <p:ph sz="quarter" idx="13" hasCustomPrompt="1"/>
          </p:nvPr>
        </p:nvSpPr>
        <p:spPr>
          <a:xfrm>
            <a:off x="557839" y="2459254"/>
            <a:ext cx="2139325" cy="214635"/>
          </a:xfrm>
        </p:spPr>
        <p:txBody>
          <a:bodyPr>
            <a:noAutofit/>
          </a:bodyPr>
          <a:lstStyle>
            <a:lvl1pPr marL="0" indent="0">
              <a:buNone/>
              <a:defRPr sz="12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Date</a:t>
            </a:r>
            <a:endParaRPr lang="en-US" dirty="0"/>
          </a:p>
        </p:txBody>
      </p:sp>
      <p:sp>
        <p:nvSpPr>
          <p:cNvPr id="8" name="Rectangle 7"/>
          <p:cNvSpPr/>
          <p:nvPr userDrawn="1"/>
        </p:nvSpPr>
        <p:spPr>
          <a:xfrm>
            <a:off x="173865" y="4578439"/>
            <a:ext cx="3721994" cy="50227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2567" y="4674609"/>
            <a:ext cx="3398527" cy="2956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14828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vent Header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/>
          <p:cNvSpPr>
            <a:spLocks noGrp="1"/>
          </p:cNvSpPr>
          <p:nvPr>
            <p:ph sz="quarter" idx="10" hasCustomPrompt="1"/>
          </p:nvPr>
        </p:nvSpPr>
        <p:spPr>
          <a:xfrm>
            <a:off x="577276" y="3227929"/>
            <a:ext cx="4664075" cy="205978"/>
          </a:xfrm>
        </p:spPr>
        <p:txBody>
          <a:bodyPr>
            <a:noAutofit/>
          </a:bodyPr>
          <a:lstStyle>
            <a:lvl1pPr marL="0" indent="0">
              <a:buNone/>
              <a:defRPr sz="14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 smtClean="0"/>
              <a:t>Supported with funding from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1" hasCustomPrompt="1"/>
          </p:nvPr>
        </p:nvSpPr>
        <p:spPr>
          <a:xfrm>
            <a:off x="577275" y="1375325"/>
            <a:ext cx="7412038" cy="1555139"/>
          </a:xfrm>
        </p:spPr>
        <p:txBody>
          <a:bodyPr anchor="b" anchorCtr="0">
            <a:noAutofit/>
          </a:bodyPr>
          <a:lstStyle>
            <a:lvl1pPr marL="0" indent="0">
              <a:lnSpc>
                <a:spcPct val="90000"/>
              </a:lnSpc>
              <a:buNone/>
              <a:defRPr sz="3600" b="1" baseline="0">
                <a:solidFill>
                  <a:schemeClr val="tx2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 smtClean="0"/>
              <a:t>Event Title </a:t>
            </a:r>
            <a:br>
              <a:rPr lang="en-US" dirty="0" smtClean="0"/>
            </a:br>
            <a:r>
              <a:rPr lang="en-US" dirty="0" smtClean="0"/>
              <a:t>&amp; Event Description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72222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22313" y="1798129"/>
            <a:ext cx="5690540" cy="1159493"/>
          </a:xfrm>
        </p:spPr>
        <p:txBody>
          <a:bodyPr anchor="t"/>
          <a:lstStyle>
            <a:lvl1pPr algn="l">
              <a:defRPr sz="3200" b="1" cap="none" baseline="0">
                <a:solidFill>
                  <a:srgbClr val="5A5A59"/>
                </a:solidFill>
              </a:defRPr>
            </a:lvl1pPr>
          </a:lstStyle>
          <a:p>
            <a:r>
              <a:rPr lang="en-US" dirty="0" smtClean="0"/>
              <a:t>Section Divider Title</a:t>
            </a:r>
            <a:endParaRPr lang="en-US" dirty="0"/>
          </a:p>
        </p:txBody>
      </p:sp>
      <p:sp>
        <p:nvSpPr>
          <p:cNvPr id="5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6553199" y="4757543"/>
            <a:ext cx="2213377" cy="102457"/>
          </a:xfrm>
        </p:spPr>
        <p:txBody>
          <a:bodyPr/>
          <a:lstStyle/>
          <a:p>
            <a:fld id="{7E859742-078B-AD40-B533-C3F0D0FE0FA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32253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 smtClean="0"/>
              <a:t>Title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859742-078B-AD40-B533-C3F0D0FE0FA0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1"/>
          </p:nvPr>
        </p:nvSpPr>
        <p:spPr>
          <a:xfrm>
            <a:off x="577850" y="1371600"/>
            <a:ext cx="7512442" cy="319775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223876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 smtClean="0"/>
              <a:t>Title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859742-078B-AD40-B533-C3F0D0FE0FA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61508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 smtClean="0"/>
              <a:t>Figure Title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859742-078B-AD40-B533-C3F0D0FE0FA0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5" name="Chart Placeholder 4"/>
          <p:cNvSpPr>
            <a:spLocks noGrp="1"/>
          </p:cNvSpPr>
          <p:nvPr>
            <p:ph type="chart" sz="quarter" idx="11"/>
          </p:nvPr>
        </p:nvSpPr>
        <p:spPr>
          <a:xfrm>
            <a:off x="577904" y="1321868"/>
            <a:ext cx="7512388" cy="3192894"/>
          </a:xfrm>
        </p:spPr>
        <p:txBody>
          <a:bodyPr/>
          <a:lstStyle>
            <a:lvl1pPr marL="0" indent="0">
              <a:buNone/>
              <a:defRPr sz="1200" baseline="0"/>
            </a:lvl1pPr>
          </a:lstStyle>
          <a:p>
            <a:r>
              <a:rPr lang="en-US" smtClean="0"/>
              <a:t>Click icon to add chart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547530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 with Titl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 smtClean="0"/>
              <a:t>Figure Title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859742-078B-AD40-B533-C3F0D0FE0FA0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7" name="Text Placeholder 5"/>
          <p:cNvSpPr>
            <a:spLocks noGrp="1"/>
          </p:cNvSpPr>
          <p:nvPr>
            <p:ph type="body" sz="quarter" idx="13" hasCustomPrompt="1"/>
          </p:nvPr>
        </p:nvSpPr>
        <p:spPr>
          <a:xfrm>
            <a:off x="577850" y="1337669"/>
            <a:ext cx="7512442" cy="235158"/>
          </a:xfrm>
        </p:spPr>
        <p:txBody>
          <a:bodyPr/>
          <a:lstStyle>
            <a:lvl1pPr marL="0" indent="0">
              <a:buFontTx/>
              <a:buNone/>
              <a:defRPr sz="1600"/>
            </a:lvl1pPr>
          </a:lstStyle>
          <a:p>
            <a:pPr lvl="0"/>
            <a:r>
              <a:rPr lang="en-US" dirty="0" smtClean="0"/>
              <a:t>Chart Title</a:t>
            </a:r>
            <a:endParaRPr lang="en-US" dirty="0"/>
          </a:p>
        </p:txBody>
      </p:sp>
      <p:sp>
        <p:nvSpPr>
          <p:cNvPr id="8" name="Chart Placeholder 4"/>
          <p:cNvSpPr>
            <a:spLocks noGrp="1"/>
          </p:cNvSpPr>
          <p:nvPr>
            <p:ph type="chart" sz="quarter" idx="11"/>
          </p:nvPr>
        </p:nvSpPr>
        <p:spPr>
          <a:xfrm>
            <a:off x="577850" y="1664316"/>
            <a:ext cx="7512442" cy="2850446"/>
          </a:xfrm>
        </p:spPr>
        <p:txBody>
          <a:bodyPr/>
          <a:lstStyle>
            <a:lvl1pPr marL="0" indent="0">
              <a:buNone/>
              <a:defRPr sz="1200" baseline="0"/>
            </a:lvl1pPr>
          </a:lstStyle>
          <a:p>
            <a:r>
              <a:rPr lang="en-US" smtClean="0"/>
              <a:t>Click icon to add chart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89897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 with Sourc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 smtClean="0"/>
              <a:t>Figure Title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859742-078B-AD40-B533-C3F0D0FE0FA0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6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577904" y="4292599"/>
            <a:ext cx="7499296" cy="296333"/>
          </a:xfrm>
        </p:spPr>
        <p:txBody>
          <a:bodyPr anchor="t" anchorCtr="0"/>
          <a:lstStyle>
            <a:lvl1pPr marL="0" indent="0">
              <a:buFontTx/>
              <a:buNone/>
              <a:defRPr sz="1000"/>
            </a:lvl1pPr>
          </a:lstStyle>
          <a:p>
            <a:pPr lvl="0"/>
            <a:r>
              <a:rPr lang="en-US" dirty="0" smtClean="0"/>
              <a:t>Source:</a:t>
            </a:r>
            <a:endParaRPr lang="en-US" dirty="0"/>
          </a:p>
        </p:txBody>
      </p:sp>
      <p:sp>
        <p:nvSpPr>
          <p:cNvPr id="8" name="Chart Placeholder 4"/>
          <p:cNvSpPr>
            <a:spLocks noGrp="1"/>
          </p:cNvSpPr>
          <p:nvPr>
            <p:ph type="chart" sz="quarter" idx="11"/>
          </p:nvPr>
        </p:nvSpPr>
        <p:spPr>
          <a:xfrm>
            <a:off x="577904" y="1321868"/>
            <a:ext cx="7499296" cy="2911465"/>
          </a:xfrm>
        </p:spPr>
        <p:txBody>
          <a:bodyPr/>
          <a:lstStyle>
            <a:lvl1pPr marL="0" indent="0">
              <a:buNone/>
              <a:defRPr sz="1200" baseline="0"/>
            </a:lvl1pPr>
          </a:lstStyle>
          <a:p>
            <a:r>
              <a:rPr lang="en-US" smtClean="0"/>
              <a:t>Click icon to add chart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8875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 with Title, Sourc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 smtClean="0"/>
              <a:t>Figure Title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859742-078B-AD40-B533-C3F0D0FE0FA0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7" name="Text Placeholder 5"/>
          <p:cNvSpPr>
            <a:spLocks noGrp="1"/>
          </p:cNvSpPr>
          <p:nvPr>
            <p:ph type="body" sz="quarter" idx="13" hasCustomPrompt="1"/>
          </p:nvPr>
        </p:nvSpPr>
        <p:spPr>
          <a:xfrm>
            <a:off x="577850" y="1337669"/>
            <a:ext cx="7499350" cy="235158"/>
          </a:xfrm>
        </p:spPr>
        <p:txBody>
          <a:bodyPr/>
          <a:lstStyle>
            <a:lvl1pPr marL="0" indent="0">
              <a:buFontTx/>
              <a:buNone/>
              <a:defRPr sz="1600"/>
            </a:lvl1pPr>
          </a:lstStyle>
          <a:p>
            <a:pPr lvl="0"/>
            <a:r>
              <a:rPr lang="en-US" dirty="0" smtClean="0"/>
              <a:t>Chart Title</a:t>
            </a:r>
            <a:endParaRPr lang="en-US" dirty="0"/>
          </a:p>
        </p:txBody>
      </p:sp>
      <p:sp>
        <p:nvSpPr>
          <p:cNvPr id="8" name="Chart Placeholder 4"/>
          <p:cNvSpPr>
            <a:spLocks noGrp="1"/>
          </p:cNvSpPr>
          <p:nvPr>
            <p:ph type="chart" sz="quarter" idx="11"/>
          </p:nvPr>
        </p:nvSpPr>
        <p:spPr>
          <a:xfrm>
            <a:off x="577850" y="1664316"/>
            <a:ext cx="7499350" cy="2543617"/>
          </a:xfrm>
        </p:spPr>
        <p:txBody>
          <a:bodyPr/>
          <a:lstStyle>
            <a:lvl1pPr marL="0" indent="0">
              <a:buNone/>
              <a:defRPr sz="1200" baseline="0"/>
            </a:lvl1pPr>
          </a:lstStyle>
          <a:p>
            <a:r>
              <a:rPr lang="en-US" smtClean="0"/>
              <a:t>Click icon to add chart</a:t>
            </a:r>
            <a:endParaRPr lang="en-US" dirty="0"/>
          </a:p>
        </p:txBody>
      </p:sp>
      <p:sp>
        <p:nvSpPr>
          <p:cNvPr id="9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577903" y="4292599"/>
            <a:ext cx="7499289" cy="296333"/>
          </a:xfrm>
        </p:spPr>
        <p:txBody>
          <a:bodyPr anchor="t" anchorCtr="0"/>
          <a:lstStyle>
            <a:lvl1pPr marL="0" indent="0">
              <a:buFontTx/>
              <a:buNone/>
              <a:defRPr sz="1000"/>
            </a:lvl1pPr>
          </a:lstStyle>
          <a:p>
            <a:pPr lvl="0"/>
            <a:r>
              <a:rPr lang="en-US" dirty="0" smtClean="0"/>
              <a:t>Source: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1899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 smtClean="0"/>
              <a:t>Title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859742-078B-AD40-B533-C3F0D0FE0FA0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1"/>
          </p:nvPr>
        </p:nvSpPr>
        <p:spPr>
          <a:xfrm>
            <a:off x="577850" y="1371600"/>
            <a:ext cx="3621088" cy="3198019"/>
          </a:xfrm>
        </p:spPr>
        <p:txBody>
          <a:bodyPr/>
          <a:lstStyle>
            <a:lvl1pPr marL="228600" indent="-228600">
              <a:buClr>
                <a:schemeClr val="tx2"/>
              </a:buClr>
              <a:defRPr sz="1600"/>
            </a:lvl1pPr>
            <a:lvl2pPr marL="594360" indent="-228600">
              <a:buClr>
                <a:schemeClr val="tx2"/>
              </a:buClr>
              <a:defRPr sz="1400"/>
            </a:lvl2pPr>
            <a:lvl3pPr marL="822960">
              <a:buClr>
                <a:schemeClr val="tx2"/>
              </a:buClr>
              <a:defRPr sz="1400"/>
            </a:lvl3pPr>
            <a:lvl4pPr marL="1097280">
              <a:spcBef>
                <a:spcPts val="300"/>
              </a:spcBef>
              <a:buClr>
                <a:schemeClr val="tx2"/>
              </a:buClr>
              <a:defRPr sz="1200"/>
            </a:lvl4pPr>
            <a:lvl5pPr marL="1371600">
              <a:spcBef>
                <a:spcPts val="288"/>
              </a:spcBef>
              <a:buClr>
                <a:schemeClr val="tx2"/>
              </a:buCl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Content Placeholder 4"/>
          <p:cNvSpPr>
            <a:spLocks noGrp="1"/>
          </p:cNvSpPr>
          <p:nvPr>
            <p:ph sz="quarter" idx="12"/>
          </p:nvPr>
        </p:nvSpPr>
        <p:spPr>
          <a:xfrm>
            <a:off x="4742656" y="1371600"/>
            <a:ext cx="3621088" cy="3198019"/>
          </a:xfrm>
        </p:spPr>
        <p:txBody>
          <a:bodyPr/>
          <a:lstStyle>
            <a:lvl1pPr marL="228600" indent="-228600">
              <a:buClr>
                <a:schemeClr val="tx2"/>
              </a:buClr>
              <a:defRPr sz="1600"/>
            </a:lvl1pPr>
            <a:lvl2pPr marL="594360" indent="-228600">
              <a:buClr>
                <a:schemeClr val="tx2"/>
              </a:buClr>
              <a:defRPr sz="1400"/>
            </a:lvl2pPr>
            <a:lvl3pPr marL="822960">
              <a:buClr>
                <a:schemeClr val="tx2"/>
              </a:buClr>
              <a:defRPr sz="1400"/>
            </a:lvl3pPr>
            <a:lvl4pPr marL="1097280">
              <a:spcBef>
                <a:spcPts val="300"/>
              </a:spcBef>
              <a:buClr>
                <a:schemeClr val="tx2"/>
              </a:buClr>
              <a:defRPr sz="1200"/>
            </a:lvl4pPr>
            <a:lvl5pPr marL="1371600">
              <a:spcBef>
                <a:spcPts val="288"/>
              </a:spcBef>
              <a:buClr>
                <a:schemeClr val="tx2"/>
              </a:buCl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90350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&amp;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 smtClean="0"/>
              <a:t>Title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859742-078B-AD40-B533-C3F0D0FE0FA0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4" name="Content Placeholder 4"/>
          <p:cNvSpPr>
            <a:spLocks noGrp="1"/>
          </p:cNvSpPr>
          <p:nvPr>
            <p:ph sz="quarter" idx="11" hasCustomPrompt="1"/>
          </p:nvPr>
        </p:nvSpPr>
        <p:spPr>
          <a:xfrm>
            <a:off x="577850" y="1371600"/>
            <a:ext cx="3141304" cy="3198019"/>
          </a:xfrm>
        </p:spPr>
        <p:txBody>
          <a:bodyPr>
            <a:no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</a:lstStyle>
          <a:p>
            <a:pPr lvl="0"/>
            <a:r>
              <a:rPr lang="en-US" dirty="0" smtClean="0"/>
              <a:t>Click to edit Text</a:t>
            </a:r>
          </a:p>
        </p:txBody>
      </p:sp>
      <p:sp>
        <p:nvSpPr>
          <p:cNvPr id="8" name="Chart Placeholder 7"/>
          <p:cNvSpPr>
            <a:spLocks noGrp="1"/>
          </p:cNvSpPr>
          <p:nvPr>
            <p:ph type="chart" sz="quarter" idx="12" hasCustomPrompt="1"/>
          </p:nvPr>
        </p:nvSpPr>
        <p:spPr>
          <a:xfrm>
            <a:off x="3945932" y="1710653"/>
            <a:ext cx="4740868" cy="2858966"/>
          </a:xfrm>
        </p:spPr>
        <p:txBody>
          <a:bodyPr>
            <a:noAutofit/>
          </a:bodyPr>
          <a:lstStyle>
            <a:lvl1pPr marL="0" indent="0">
              <a:buNone/>
              <a:defRPr sz="1200" baseline="0"/>
            </a:lvl1pPr>
          </a:lstStyle>
          <a:p>
            <a:r>
              <a:rPr lang="en-US" dirty="0" smtClean="0"/>
              <a:t>Place Chart here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 hasCustomPrompt="1"/>
          </p:nvPr>
        </p:nvSpPr>
        <p:spPr>
          <a:xfrm>
            <a:off x="3946526" y="1371601"/>
            <a:ext cx="4740275" cy="251222"/>
          </a:xfrm>
        </p:spPr>
        <p:txBody>
          <a:bodyPr>
            <a:noAutofit/>
          </a:bodyPr>
          <a:lstStyle>
            <a:lvl1pPr marL="0" indent="0" algn="ctr">
              <a:buNone/>
              <a:defRPr sz="1400" baseline="0"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</a:lstStyle>
          <a:p>
            <a:pPr lvl="0"/>
            <a:r>
              <a:rPr lang="en-US" dirty="0" smtClean="0"/>
              <a:t>Chart Title here</a:t>
            </a:r>
          </a:p>
        </p:txBody>
      </p:sp>
    </p:spTree>
    <p:extLst>
      <p:ext uri="{BB962C8B-B14F-4D97-AF65-F5344CB8AC3E}">
        <p14:creationId xmlns:p14="http://schemas.microsoft.com/office/powerpoint/2010/main" val="35926492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77904" y="90720"/>
            <a:ext cx="8108896" cy="719280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7904" y="1371601"/>
            <a:ext cx="7512388" cy="3254099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199" y="4757543"/>
            <a:ext cx="2213377" cy="10245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/>
              </a:defRPr>
            </a:lvl1pPr>
          </a:lstStyle>
          <a:p>
            <a:fld id="{7E859742-078B-AD40-B533-C3F0D0FE0FA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Rectangle 4"/>
          <p:cNvSpPr/>
          <p:nvPr userDrawn="1"/>
        </p:nvSpPr>
        <p:spPr>
          <a:xfrm>
            <a:off x="173865" y="4578439"/>
            <a:ext cx="3721994" cy="50227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0143" y="4674609"/>
            <a:ext cx="1883668" cy="2956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76668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2" r:id="rId2"/>
    <p:sldLayoutId id="2147483661" r:id="rId3"/>
    <p:sldLayoutId id="2147483659" r:id="rId4"/>
    <p:sldLayoutId id="2147483664" r:id="rId5"/>
    <p:sldLayoutId id="2147483666" r:id="rId6"/>
    <p:sldLayoutId id="2147483665" r:id="rId7"/>
    <p:sldLayoutId id="2147483660" r:id="rId8"/>
    <p:sldLayoutId id="2147483663" r:id="rId9"/>
    <p:sldLayoutId id="2147483658" r:id="rId10"/>
    <p:sldLayoutId id="2147483651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457200" rtl="0" eaLnBrk="1" latinLnBrk="0" hangingPunct="1">
        <a:lnSpc>
          <a:spcPct val="90000"/>
        </a:lnSpc>
        <a:spcBef>
          <a:spcPct val="0"/>
        </a:spcBef>
        <a:buNone/>
        <a:defRPr sz="2400" b="1" kern="1200">
          <a:solidFill>
            <a:schemeClr val="bg1"/>
          </a:solidFill>
          <a:latin typeface="Arial"/>
          <a:ea typeface="+mj-ea"/>
          <a:cs typeface="Arial"/>
        </a:defRPr>
      </a:lvl1pPr>
    </p:titleStyle>
    <p:bodyStyle>
      <a:lvl1pPr marL="320040" indent="-320040" algn="l" defTabSz="457200" rtl="0" eaLnBrk="1" latinLnBrk="0" hangingPunct="1">
        <a:lnSpc>
          <a:spcPct val="90000"/>
        </a:lnSpc>
        <a:spcBef>
          <a:spcPts val="1200"/>
        </a:spcBef>
        <a:buClr>
          <a:schemeClr val="tx2"/>
        </a:buClr>
        <a:buSzPct val="90000"/>
        <a:buFont typeface="Wingdings" charset="2"/>
        <a:buChar char="§"/>
        <a:defRPr sz="2000" kern="1200">
          <a:solidFill>
            <a:schemeClr val="tx1"/>
          </a:solidFill>
          <a:latin typeface="Arial"/>
          <a:ea typeface="+mn-ea"/>
          <a:cs typeface="Arial"/>
        </a:defRPr>
      </a:lvl1pPr>
      <a:lvl2pPr marL="777240" indent="-274320" algn="l" defTabSz="457200" rtl="0" eaLnBrk="1" latinLnBrk="0" hangingPunct="1">
        <a:lnSpc>
          <a:spcPct val="90000"/>
        </a:lnSpc>
        <a:spcBef>
          <a:spcPts val="600"/>
        </a:spcBef>
        <a:buClr>
          <a:schemeClr val="tx2"/>
        </a:buClr>
        <a:buSzPct val="100000"/>
        <a:buFont typeface="Lucida Grande"/>
        <a:buChar char="–"/>
        <a:defRPr sz="1800" kern="1200">
          <a:solidFill>
            <a:schemeClr val="tx1"/>
          </a:solidFill>
          <a:latin typeface="Arial"/>
          <a:ea typeface="+mn-ea"/>
          <a:cs typeface="Arial"/>
        </a:defRPr>
      </a:lvl2pPr>
      <a:lvl3pPr marL="1097280" indent="-182880" algn="l" defTabSz="457200" rtl="0" eaLnBrk="1" latinLnBrk="0" hangingPunct="1">
        <a:lnSpc>
          <a:spcPct val="90000"/>
        </a:lnSpc>
        <a:spcBef>
          <a:spcPts val="600"/>
        </a:spcBef>
        <a:buClr>
          <a:schemeClr val="tx2"/>
        </a:buClr>
        <a:buSzPct val="100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Arial"/>
          <a:ea typeface="+mn-ea"/>
          <a:cs typeface="Arial"/>
        </a:defRPr>
      </a:lvl3pPr>
      <a:lvl4pPr marL="1371600" indent="-182880" algn="l" defTabSz="457200" rtl="0" eaLnBrk="1" latinLnBrk="0" hangingPunct="1">
        <a:lnSpc>
          <a:spcPct val="90000"/>
        </a:lnSpc>
        <a:spcBef>
          <a:spcPct val="20000"/>
        </a:spcBef>
        <a:buClr>
          <a:schemeClr val="tx2"/>
        </a:buClr>
        <a:buSzPct val="100000"/>
        <a:buFont typeface="Lucida Grande"/>
        <a:buChar char="–"/>
        <a:defRPr sz="1400" kern="1200">
          <a:solidFill>
            <a:schemeClr val="tx1"/>
          </a:solidFill>
          <a:latin typeface="Arial"/>
          <a:ea typeface="+mn-ea"/>
          <a:cs typeface="Arial"/>
        </a:defRPr>
      </a:lvl4pPr>
      <a:lvl5pPr marL="1645920" indent="-182880" algn="l" defTabSz="457200" rtl="0" eaLnBrk="1" latinLnBrk="0" hangingPunct="1">
        <a:lnSpc>
          <a:spcPct val="90000"/>
        </a:lnSpc>
        <a:spcBef>
          <a:spcPts val="300"/>
        </a:spcBef>
        <a:buClr>
          <a:schemeClr val="tx2"/>
        </a:buClr>
        <a:buSzPct val="100000"/>
        <a:buFont typeface="Lucida Grande"/>
        <a:buChar char="–"/>
        <a:defRPr sz="1200" kern="1200">
          <a:solidFill>
            <a:schemeClr val="tx1"/>
          </a:solidFill>
          <a:latin typeface="Arial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s://rootsrated.com/stories/why-the-salton-sea-is-the-most-important-lake-you-ve-never-visited" TargetMode="External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ppic.org/publication/managing-californias-freshwater-ecosystems-lessons-from-the-2012-16-drought/" TargetMode="External"/><Relationship Id="rId3" Type="http://schemas.openxmlformats.org/officeDocument/2006/relationships/hyperlink" Target="https://www.ppic.org/publication/allocating-californias-water-directions-for-reform/" TargetMode="External"/><Relationship Id="rId7" Type="http://schemas.openxmlformats.org/officeDocument/2006/relationships/hyperlink" Target="https://www.ppic.org/publication/managing-drought-in-a-changing-climate-four-essential-reforms/" TargetMode="External"/><Relationship Id="rId2" Type="http://schemas.openxmlformats.org/officeDocument/2006/relationships/hyperlink" Target="https://www.ppic.org/publication/accounting-for-californias-water/" TargetMode="External"/><Relationship Id="rId1" Type="http://schemas.openxmlformats.org/officeDocument/2006/relationships/slideLayout" Target="../slideLayouts/slideLayout8.xml"/><Relationship Id="rId6" Type="http://schemas.openxmlformats.org/officeDocument/2006/relationships/hyperlink" Target="https://www.ppic.org/publication/paying-for-water-in-california/" TargetMode="External"/><Relationship Id="rId5" Type="http://schemas.openxmlformats.org/officeDocument/2006/relationships/hyperlink" Target="https://www.ppic.org/publication/replenishing-groundwater-in-the-san-joaquin-valley/" TargetMode="External"/><Relationship Id="rId10" Type="http://schemas.openxmlformats.org/officeDocument/2006/relationships/image" Target="../media/image27.png"/><Relationship Id="rId4" Type="http://schemas.openxmlformats.org/officeDocument/2006/relationships/hyperlink" Target="https://www.ppic.org/publication/water-and-the-future-of-the-san-joaquin-valley/" TargetMode="External"/><Relationship Id="rId9" Type="http://schemas.openxmlformats.org/officeDocument/2006/relationships/hyperlink" Target="https://www.ppic.org/publication/improving-the-health-of-californias-headwater-forests/" TargetMode="Externa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7" Type="http://schemas.openxmlformats.org/officeDocument/2006/relationships/image" Target="../media/image33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hyperlink" Target="mailto:escriva@ppic.org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62914" y="1259814"/>
            <a:ext cx="8066736" cy="1135629"/>
          </a:xfrm>
        </p:spPr>
        <p:txBody>
          <a:bodyPr/>
          <a:lstStyle/>
          <a:p>
            <a:r>
              <a:rPr lang="en-US" dirty="0" smtClean="0"/>
              <a:t>Policy Priorities for California’s</a:t>
            </a:r>
            <a:br>
              <a:rPr lang="en-US" dirty="0" smtClean="0"/>
            </a:br>
            <a:r>
              <a:rPr lang="en-US" dirty="0" smtClean="0"/>
              <a:t>Water Management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62914" y="2460123"/>
            <a:ext cx="7895286" cy="480205"/>
          </a:xfrm>
        </p:spPr>
        <p:txBody>
          <a:bodyPr/>
          <a:lstStyle/>
          <a:p>
            <a:r>
              <a:rPr lang="en-US" sz="1600" dirty="0" smtClean="0"/>
              <a:t>April 25, </a:t>
            </a:r>
            <a:r>
              <a:rPr lang="en-US" sz="1600" dirty="0"/>
              <a:t>2019</a:t>
            </a:r>
          </a:p>
          <a:p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563564" y="3812693"/>
            <a:ext cx="4864779" cy="469021"/>
          </a:xfrm>
        </p:spPr>
        <p:txBody>
          <a:bodyPr/>
          <a:lstStyle/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1300" dirty="0" smtClean="0"/>
              <a:t>Water Resources and Policy Initiatives Annual Conference</a:t>
            </a:r>
            <a:endParaRPr lang="en-US" sz="1300" dirty="0"/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1300" dirty="0" smtClean="0"/>
              <a:t>Chico, California</a:t>
            </a:r>
            <a:endParaRPr lang="en-US" sz="1300" dirty="0"/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563564" y="3417903"/>
            <a:ext cx="4532225" cy="230820"/>
          </a:xfrm>
        </p:spPr>
        <p:txBody>
          <a:bodyPr/>
          <a:lstStyle/>
          <a:p>
            <a:r>
              <a:rPr lang="en-US" sz="1400" dirty="0" smtClean="0"/>
              <a:t>Alvar Escriva-Bou, Research Fellow</a:t>
            </a:r>
            <a:endParaRPr lang="en-US" sz="1400" dirty="0"/>
          </a:p>
          <a:p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24189011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Too many Californians lack access to safe and reliable drinking water sources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859742-078B-AD40-B533-C3F0D0FE0FA0}" type="slidenum">
              <a:rPr lang="en-US" smtClean="0"/>
              <a:t>10</a:t>
            </a:fld>
            <a:endParaRPr lang="en-US" dirty="0"/>
          </a:p>
        </p:txBody>
      </p:sp>
      <p:pic>
        <p:nvPicPr>
          <p:cNvPr id="1026" name="Picture 2" descr="https://www.ppic.org/wp-content/uploads/safe-drinking-water-figure.png"/>
          <p:cNvPicPr>
            <a:picLocks noGrp="1" noChangeAspect="1" noChangeArrowheads="1"/>
          </p:cNvPicPr>
          <p:nvPr>
            <p:ph type="chart" sz="quarter" idx="1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8" t="7161" r="1268" b="1183"/>
          <a:stretch/>
        </p:blipFill>
        <p:spPr bwMode="auto">
          <a:xfrm>
            <a:off x="1569720" y="1235744"/>
            <a:ext cx="6062094" cy="3373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269583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Groundwater is a vital component of California’s water supply, but is overused in some parts of </a:t>
            </a:r>
            <a:r>
              <a:rPr lang="en-US" dirty="0" smtClean="0"/>
              <a:t>the state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859742-078B-AD40-B533-C3F0D0FE0FA0}" type="slidenum">
              <a:rPr lang="en-US" smtClean="0"/>
              <a:t>11</a:t>
            </a:fld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1"/>
          </p:nvPr>
        </p:nvSpPr>
        <p:spPr>
          <a:xfrm>
            <a:off x="577850" y="1371600"/>
            <a:ext cx="3305302" cy="3198019"/>
          </a:xfrm>
        </p:spPr>
        <p:txBody>
          <a:bodyPr/>
          <a:lstStyle/>
          <a:p>
            <a:pPr marL="228600" lvl="1">
              <a:spcBef>
                <a:spcPts val="1200"/>
              </a:spcBef>
              <a:buSzPct val="90000"/>
              <a:buFont typeface="Wingdings" charset="2"/>
              <a:buChar char="§"/>
            </a:pPr>
            <a:r>
              <a:rPr lang="en-US" sz="2000" dirty="0"/>
              <a:t>On average, underground aquifers provide nearly 40% of the water used in California’s</a:t>
            </a:r>
          </a:p>
          <a:p>
            <a:pPr marL="228600" lvl="1">
              <a:spcBef>
                <a:spcPts val="1200"/>
              </a:spcBef>
              <a:buSzPct val="90000"/>
              <a:buFont typeface="Wingdings" charset="2"/>
              <a:buChar char="§"/>
            </a:pPr>
            <a:r>
              <a:rPr lang="en-US" sz="2000" dirty="0"/>
              <a:t>Oversight of groundwater use has been minimal</a:t>
            </a:r>
          </a:p>
          <a:p>
            <a:pPr marL="228600" lvl="1">
              <a:spcBef>
                <a:spcPts val="1200"/>
              </a:spcBef>
              <a:buSzPct val="90000"/>
              <a:buFont typeface="Wingdings" charset="2"/>
              <a:buChar char="§"/>
            </a:pPr>
            <a:r>
              <a:rPr lang="en-US" sz="2000" dirty="0"/>
              <a:t>Consequences are dry wells, sinking lands, reduced supplies for droughts</a:t>
            </a:r>
          </a:p>
          <a:p>
            <a:endParaRPr lang="en-US" dirty="0"/>
          </a:p>
        </p:txBody>
      </p:sp>
      <p:pic>
        <p:nvPicPr>
          <p:cNvPr id="8" name="Content Placeholder 4"/>
          <p:cNvPicPr>
            <a:picLocks noGrp="1" noChangeAspect="1"/>
          </p:cNvPicPr>
          <p:nvPr>
            <p:ph sz="quarter" idx="1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4593" y="1859199"/>
            <a:ext cx="4864608" cy="2223614"/>
          </a:xfrm>
        </p:spPr>
      </p:pic>
      <p:sp>
        <p:nvSpPr>
          <p:cNvPr id="7" name="Content Placeholder 3"/>
          <p:cNvSpPr txBox="1">
            <a:spLocks/>
          </p:cNvSpPr>
          <p:nvPr/>
        </p:nvSpPr>
        <p:spPr>
          <a:xfrm>
            <a:off x="4430522" y="1575735"/>
            <a:ext cx="4006342" cy="298704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228600" indent="-228600" algn="l" defTabSz="4572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tx2"/>
              </a:buClr>
              <a:buSzPct val="90000"/>
              <a:buFont typeface="Wingdings" charset="2"/>
              <a:buChar char="§"/>
              <a:defRPr sz="16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594360" indent="-228600" algn="l" defTabSz="4572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tx2"/>
              </a:buClr>
              <a:buSzPct val="100000"/>
              <a:buFont typeface="Lucida Grande"/>
              <a:buChar char="–"/>
              <a:defRPr sz="14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2pPr>
            <a:lvl3pPr marL="822960" indent="-182880" algn="l" defTabSz="4572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tx2"/>
              </a:buClr>
              <a:buSzPct val="100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3pPr>
            <a:lvl4pPr marL="1097280" indent="-182880" algn="l" defTabSz="457200" rtl="0" eaLnBrk="1" latinLnBrk="0" hangingPunct="1">
              <a:lnSpc>
                <a:spcPct val="90000"/>
              </a:lnSpc>
              <a:spcBef>
                <a:spcPts val="300"/>
              </a:spcBef>
              <a:buClr>
                <a:schemeClr val="tx2"/>
              </a:buClr>
              <a:buSzPct val="100000"/>
              <a:buFont typeface="Lucida Grande"/>
              <a:buChar char="–"/>
              <a:defRPr sz="12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4pPr>
            <a:lvl5pPr marL="1371600" indent="-182880" algn="l" defTabSz="457200" rtl="0" eaLnBrk="1" latinLnBrk="0" hangingPunct="1">
              <a:lnSpc>
                <a:spcPct val="90000"/>
              </a:lnSpc>
              <a:spcBef>
                <a:spcPts val="288"/>
              </a:spcBef>
              <a:buClr>
                <a:schemeClr val="tx2"/>
              </a:buClr>
              <a:buSzPct val="100000"/>
              <a:buFont typeface="Lucida Grande"/>
              <a:buChar char="–"/>
              <a:defRPr sz="12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100" b="1" dirty="0" smtClean="0"/>
              <a:t>Groundwater pumping is depleting reserves in California</a:t>
            </a:r>
          </a:p>
        </p:txBody>
      </p:sp>
    </p:spTree>
    <p:extLst>
      <p:ext uri="{BB962C8B-B14F-4D97-AF65-F5344CB8AC3E}">
        <p14:creationId xmlns:p14="http://schemas.microsoft.com/office/powerpoint/2010/main" val="3363876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Changing climate is affecting water management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859742-078B-AD40-B533-C3F0D0FE0FA0}" type="slidenum">
              <a:rPr lang="en-US" smtClean="0"/>
              <a:t>12</a:t>
            </a:fld>
            <a:endParaRPr lang="en-US" dirty="0"/>
          </a:p>
        </p:txBody>
      </p:sp>
      <p:pic>
        <p:nvPicPr>
          <p:cNvPr id="6" name="Picture 2" descr="mage result for Images heat wave california"/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62663" y="1264370"/>
            <a:ext cx="2239580" cy="14408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Content Placeholder 4"/>
          <p:cNvPicPr>
            <a:picLocks noGrp="1" noChangeAspect="1"/>
          </p:cNvPicPr>
          <p:nvPr>
            <p:ph sz="quarter" idx="11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14391" y="3131440"/>
            <a:ext cx="2302216" cy="1503198"/>
          </a:xfrm>
          <a:prstGeom prst="rect">
            <a:avLst/>
          </a:prstGeom>
        </p:spPr>
      </p:pic>
      <p:pic>
        <p:nvPicPr>
          <p:cNvPr id="8" name="Picture 6" descr="mage result for images low snowpack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430569" y="1264634"/>
            <a:ext cx="2165876" cy="14439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710938" y="3132236"/>
            <a:ext cx="2317044" cy="1512354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46380" y="1264634"/>
            <a:ext cx="2169954" cy="1443918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1472999" y="1233429"/>
            <a:ext cx="1698639" cy="579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900"/>
              </a:lnSpc>
            </a:pPr>
            <a:r>
              <a:rPr lang="en-US" sz="1400" b="1" dirty="0">
                <a:solidFill>
                  <a:schemeClr val="bg1"/>
                </a:solidFill>
              </a:rPr>
              <a:t>Warming temperatures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423417" y="1233429"/>
            <a:ext cx="1396814" cy="579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900"/>
              </a:lnSpc>
            </a:pPr>
            <a:r>
              <a:rPr lang="en-US" sz="1400" b="1" dirty="0">
                <a:solidFill>
                  <a:schemeClr val="bg1"/>
                </a:solidFill>
              </a:rPr>
              <a:t>Shrinking snowpack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6109322" y="3092153"/>
            <a:ext cx="949570" cy="579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ts val="1900"/>
              </a:lnSpc>
            </a:pPr>
            <a:r>
              <a:rPr lang="en-US" sz="1400" b="1" dirty="0">
                <a:solidFill>
                  <a:schemeClr val="bg1"/>
                </a:solidFill>
              </a:rPr>
              <a:t>Rising seas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692535" y="3082467"/>
            <a:ext cx="1732784" cy="579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900"/>
              </a:lnSpc>
            </a:pPr>
            <a:r>
              <a:rPr lang="en-US" sz="1400" b="1" dirty="0">
                <a:solidFill>
                  <a:schemeClr val="bg1"/>
                </a:solidFill>
              </a:rPr>
              <a:t>More volatile precipitation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233927" y="1233429"/>
            <a:ext cx="1626577" cy="579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900"/>
              </a:lnSpc>
            </a:pPr>
            <a:r>
              <a:rPr lang="en-US" sz="1400" b="1" dirty="0">
                <a:solidFill>
                  <a:schemeClr val="bg1"/>
                </a:solidFill>
              </a:rPr>
              <a:t>Shorter wet seasons</a:t>
            </a:r>
          </a:p>
        </p:txBody>
      </p:sp>
    </p:spTree>
    <p:extLst>
      <p:ext uri="{BB962C8B-B14F-4D97-AF65-F5344CB8AC3E}">
        <p14:creationId xmlns:p14="http://schemas.microsoft.com/office/powerpoint/2010/main" val="13654817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859742-078B-AD40-B533-C3F0D0FE0FA0}" type="slidenum">
              <a:rPr lang="en-US" smtClean="0"/>
              <a:t>13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r>
              <a:rPr lang="en-US" dirty="0">
                <a:solidFill>
                  <a:schemeClr val="tx2"/>
                </a:solidFill>
              </a:rPr>
              <a:t>California Water: the Big Picture</a:t>
            </a:r>
          </a:p>
          <a:p>
            <a:r>
              <a:rPr lang="en-US" dirty="0"/>
              <a:t>Policy priorities for California’s water management</a:t>
            </a:r>
          </a:p>
        </p:txBody>
      </p:sp>
    </p:spTree>
    <p:extLst>
      <p:ext uri="{BB962C8B-B14F-4D97-AF65-F5344CB8AC3E}">
        <p14:creationId xmlns:p14="http://schemas.microsoft.com/office/powerpoint/2010/main" val="4199183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roadmap of water priorities for California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859742-078B-AD40-B533-C3F0D0FE0FA0}" type="slidenum">
              <a:rPr lang="en-US" smtClean="0"/>
              <a:t>14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1"/>
          </p:nvPr>
        </p:nvSpPr>
        <p:spPr>
          <a:xfrm>
            <a:off x="577850" y="1287780"/>
            <a:ext cx="7512442" cy="3281576"/>
          </a:xfrm>
        </p:spPr>
        <p:txBody>
          <a:bodyPr/>
          <a:lstStyle/>
          <a:p>
            <a:pPr lvl="0"/>
            <a:r>
              <a:rPr lang="en-US" sz="1600" b="1" dirty="0"/>
              <a:t>Ensure clean and reliable water </a:t>
            </a:r>
            <a:r>
              <a:rPr lang="en-US" sz="1600" b="1" dirty="0" smtClean="0"/>
              <a:t>supplies</a:t>
            </a:r>
            <a:endParaRPr lang="en-US" sz="1600" b="1" dirty="0"/>
          </a:p>
          <a:p>
            <a:pPr lvl="1"/>
            <a:r>
              <a:rPr lang="en-US" sz="1600" dirty="0"/>
              <a:t>Provide safe </a:t>
            </a:r>
            <a:r>
              <a:rPr lang="en-US" sz="1600" dirty="0" smtClean="0"/>
              <a:t>drinking </a:t>
            </a:r>
            <a:r>
              <a:rPr lang="en-US" sz="1600" dirty="0"/>
              <a:t>water to underserved communities</a:t>
            </a:r>
          </a:p>
          <a:p>
            <a:pPr lvl="1"/>
            <a:r>
              <a:rPr lang="en-US" sz="1600" dirty="0" smtClean="0"/>
              <a:t>Strengthen portfolio to manage drought and floods</a:t>
            </a:r>
          </a:p>
          <a:p>
            <a:pPr lvl="1"/>
            <a:r>
              <a:rPr lang="en-US" sz="1600" dirty="0"/>
              <a:t>Bring groundwater basins into balance</a:t>
            </a:r>
          </a:p>
          <a:p>
            <a:pPr lvl="1"/>
            <a:r>
              <a:rPr lang="en-US" sz="1600" dirty="0" smtClean="0"/>
              <a:t>Improve </a:t>
            </a:r>
            <a:r>
              <a:rPr lang="en-US" sz="1600" dirty="0"/>
              <a:t>capacity to store </a:t>
            </a:r>
            <a:r>
              <a:rPr lang="en-US" sz="1600" dirty="0" smtClean="0"/>
              <a:t>water by managing “the water grid”</a:t>
            </a:r>
            <a:endParaRPr lang="en-US" sz="1600" dirty="0"/>
          </a:p>
          <a:p>
            <a:pPr lvl="0"/>
            <a:r>
              <a:rPr lang="en-US" sz="1600" b="1" dirty="0" smtClean="0"/>
              <a:t>Enhance </a:t>
            </a:r>
            <a:r>
              <a:rPr lang="en-US" sz="1600" b="1" dirty="0"/>
              <a:t>the environment</a:t>
            </a:r>
          </a:p>
          <a:p>
            <a:pPr lvl="1"/>
            <a:r>
              <a:rPr lang="en-US" sz="1600" dirty="0" smtClean="0"/>
              <a:t>Innovate to protect natural habitats</a:t>
            </a:r>
            <a:endParaRPr lang="en-US" sz="1600" dirty="0"/>
          </a:p>
          <a:p>
            <a:pPr lvl="1"/>
            <a:r>
              <a:rPr lang="en-US" sz="1600" dirty="0" smtClean="0"/>
              <a:t>Increased urgency for new approaches in headwaters</a:t>
            </a:r>
            <a:endParaRPr lang="en-US" sz="1600" dirty="0"/>
          </a:p>
          <a:p>
            <a:pPr lvl="0"/>
            <a:r>
              <a:rPr lang="en-US" sz="1600" b="1" dirty="0"/>
              <a:t>Tackle problems in key watersheds</a:t>
            </a:r>
          </a:p>
          <a:p>
            <a:pPr lvl="1"/>
            <a:r>
              <a:rPr lang="en-US" sz="1600" dirty="0"/>
              <a:t>Big decisions ahead on supply, environment in Colorado </a:t>
            </a:r>
            <a:r>
              <a:rPr lang="en-US" sz="1600" dirty="0" smtClean="0"/>
              <a:t>River, the Salton Sea, </a:t>
            </a:r>
            <a:r>
              <a:rPr lang="en-US" sz="1600" dirty="0"/>
              <a:t>and the Delta</a:t>
            </a:r>
          </a:p>
          <a:p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127901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Provide safe drinking water to underserved communities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859742-078B-AD40-B533-C3F0D0FE0FA0}" type="slidenum">
              <a:rPr lang="en-US" smtClean="0"/>
              <a:t>15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1"/>
          </p:nvPr>
        </p:nvSpPr>
        <p:spPr>
          <a:xfrm>
            <a:off x="577850" y="1371600"/>
            <a:ext cx="8291830" cy="3197756"/>
          </a:xfrm>
        </p:spPr>
        <p:txBody>
          <a:bodyPr/>
          <a:lstStyle/>
          <a:p>
            <a:r>
              <a:rPr lang="en-US" sz="1800" dirty="0" smtClean="0"/>
              <a:t>Identify durable funding sources</a:t>
            </a:r>
          </a:p>
          <a:p>
            <a:r>
              <a:rPr lang="en-US" sz="1800" dirty="0" smtClean="0"/>
              <a:t>Support cost-effective solutions</a:t>
            </a:r>
          </a:p>
          <a:p>
            <a:r>
              <a:rPr lang="en-US" sz="1800" dirty="0" smtClean="0"/>
              <a:t>Develop programs to mitigate the risk of drinking-water wells during droughts</a:t>
            </a:r>
            <a:endParaRPr lang="en-US" sz="1800" dirty="0"/>
          </a:p>
        </p:txBody>
      </p:sp>
      <p:pic>
        <p:nvPicPr>
          <p:cNvPr id="2052" name="Picture 4" descr="https://www.ppic.org/wp-content/uploads/GettyImages-469251882-girl-drinking-hos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3320" y="2718300"/>
            <a:ext cx="3921760" cy="17596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109188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Strengthen “portfolio” to manage droughts and </a:t>
            </a:r>
            <a:r>
              <a:rPr lang="en-US" dirty="0" smtClean="0"/>
              <a:t>floods 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859742-078B-AD40-B533-C3F0D0FE0FA0}" type="slidenum">
              <a:rPr lang="en-US" smtClean="0"/>
              <a:t>16</a:t>
            </a:fld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pPr>
              <a:buClr>
                <a:srgbClr val="4394B2"/>
              </a:buClr>
            </a:pPr>
            <a:r>
              <a:rPr lang="en-US" sz="1800" dirty="0">
                <a:solidFill>
                  <a:srgbClr val="5A5A59"/>
                </a:solidFill>
              </a:rPr>
              <a:t>Diversify supplies</a:t>
            </a:r>
          </a:p>
          <a:p>
            <a:pPr lvl="1">
              <a:buClr>
                <a:srgbClr val="4394B2"/>
              </a:buClr>
            </a:pPr>
            <a:r>
              <a:rPr lang="en-US" sz="1600" dirty="0">
                <a:solidFill>
                  <a:srgbClr val="5A5A59"/>
                </a:solidFill>
              </a:rPr>
              <a:t>Recycled water, </a:t>
            </a:r>
            <a:r>
              <a:rPr lang="en-US" sz="1600" dirty="0" err="1">
                <a:solidFill>
                  <a:srgbClr val="5A5A59"/>
                </a:solidFill>
              </a:rPr>
              <a:t>stormwater</a:t>
            </a:r>
            <a:r>
              <a:rPr lang="en-US" sz="1600" dirty="0">
                <a:solidFill>
                  <a:srgbClr val="5A5A59"/>
                </a:solidFill>
              </a:rPr>
              <a:t> capture, desalination</a:t>
            </a:r>
            <a:r>
              <a:rPr lang="en-US" sz="1600" dirty="0" smtClean="0">
                <a:solidFill>
                  <a:srgbClr val="5A5A59"/>
                </a:solidFill>
              </a:rPr>
              <a:t>,…</a:t>
            </a:r>
            <a:endParaRPr lang="en-US" sz="1600" dirty="0">
              <a:solidFill>
                <a:srgbClr val="5A5A59"/>
              </a:solidFill>
            </a:endParaRPr>
          </a:p>
          <a:p>
            <a:pPr>
              <a:buClr>
                <a:srgbClr val="4394B2"/>
              </a:buClr>
            </a:pPr>
            <a:r>
              <a:rPr lang="en-US" sz="1800" dirty="0">
                <a:solidFill>
                  <a:srgbClr val="5A5A59"/>
                </a:solidFill>
              </a:rPr>
              <a:t>Manage demand</a:t>
            </a:r>
          </a:p>
          <a:p>
            <a:pPr>
              <a:buClr>
                <a:srgbClr val="4394B2"/>
              </a:buClr>
            </a:pPr>
            <a:r>
              <a:rPr lang="en-US" sz="1800" dirty="0">
                <a:solidFill>
                  <a:srgbClr val="5A5A59"/>
                </a:solidFill>
              </a:rPr>
              <a:t>Expand water trading</a:t>
            </a:r>
          </a:p>
          <a:p>
            <a:pPr>
              <a:buClr>
                <a:srgbClr val="4394B2"/>
              </a:buClr>
            </a:pPr>
            <a:r>
              <a:rPr lang="en-US" sz="1800" dirty="0" smtClean="0">
                <a:solidFill>
                  <a:srgbClr val="5A5A59"/>
                </a:solidFill>
              </a:rPr>
              <a:t>Modernize </a:t>
            </a:r>
            <a:r>
              <a:rPr lang="en-US" sz="1800" dirty="0">
                <a:solidFill>
                  <a:srgbClr val="5A5A59"/>
                </a:solidFill>
              </a:rPr>
              <a:t>governance</a:t>
            </a:r>
          </a:p>
          <a:p>
            <a:pPr lvl="1">
              <a:buClr>
                <a:srgbClr val="4394B2"/>
              </a:buClr>
            </a:pPr>
            <a:r>
              <a:rPr lang="en-US" sz="1600" dirty="0">
                <a:solidFill>
                  <a:srgbClr val="5A5A59"/>
                </a:solidFill>
              </a:rPr>
              <a:t>Rates, codes, regulations, </a:t>
            </a:r>
            <a:r>
              <a:rPr lang="en-US" sz="1600" dirty="0" smtClean="0">
                <a:solidFill>
                  <a:srgbClr val="5A5A59"/>
                </a:solidFill>
              </a:rPr>
              <a:t>measurement</a:t>
            </a:r>
          </a:p>
          <a:p>
            <a:pPr>
              <a:buClr>
                <a:srgbClr val="4394B2"/>
              </a:buClr>
            </a:pPr>
            <a:r>
              <a:rPr lang="en-US" sz="1800" dirty="0" smtClean="0">
                <a:solidFill>
                  <a:srgbClr val="5A5A59"/>
                </a:solidFill>
              </a:rPr>
              <a:t>Provide technical support for local decision-making</a:t>
            </a:r>
            <a:endParaRPr lang="en-US" sz="1600" dirty="0">
              <a:solidFill>
                <a:srgbClr val="5A5A59"/>
              </a:solidFill>
            </a:endParaRPr>
          </a:p>
          <a:p>
            <a:endParaRPr lang="en-US" sz="1800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04887" y="1295400"/>
            <a:ext cx="3496624" cy="269240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Rectangle 7"/>
          <p:cNvSpPr/>
          <p:nvPr/>
        </p:nvSpPr>
        <p:spPr>
          <a:xfrm>
            <a:off x="4674011" y="4055210"/>
            <a:ext cx="3758375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457200"/>
            <a:r>
              <a:rPr lang="en-US" sz="1200" dirty="0">
                <a:solidFill>
                  <a:srgbClr val="5A5A59"/>
                </a:solidFill>
              </a:rPr>
              <a:t>Anaheim Lake, </a:t>
            </a:r>
            <a:r>
              <a:rPr lang="en-US" sz="1200" dirty="0" smtClean="0">
                <a:solidFill>
                  <a:srgbClr val="5A5A59"/>
                </a:solidFill>
              </a:rPr>
              <a:t>a groundwater recharge basin</a:t>
            </a:r>
            <a:endParaRPr lang="en-US" sz="1200" dirty="0">
              <a:solidFill>
                <a:srgbClr val="5A5A5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5526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Cooperation and flexibility will be key in implementing the Sustainable </a:t>
            </a:r>
            <a:r>
              <a:rPr lang="en-US" dirty="0"/>
              <a:t>Groundwater Management </a:t>
            </a:r>
            <a:r>
              <a:rPr lang="en-US" dirty="0" smtClean="0"/>
              <a:t>Act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859742-078B-AD40-B533-C3F0D0FE0FA0}" type="slidenum">
              <a:rPr lang="en-US" smtClean="0"/>
              <a:t>17</a:t>
            </a:fld>
            <a:endParaRPr lang="en-US" dirty="0"/>
          </a:p>
        </p:txBody>
      </p:sp>
      <p:sp>
        <p:nvSpPr>
          <p:cNvPr id="5" name="Content Placeholder 6"/>
          <p:cNvSpPr>
            <a:spLocks noGrp="1"/>
          </p:cNvSpPr>
          <p:nvPr>
            <p:ph sz="half" idx="4294967295"/>
          </p:nvPr>
        </p:nvSpPr>
        <p:spPr>
          <a:xfrm>
            <a:off x="3913653" y="1037243"/>
            <a:ext cx="4886633" cy="3771528"/>
          </a:xfrm>
          <a:prstGeom prst="rect">
            <a:avLst/>
          </a:prstGeom>
        </p:spPr>
        <p:txBody>
          <a:bodyPr>
            <a:normAutofit lnSpcReduction="10000"/>
          </a:bodyPr>
          <a:lstStyle/>
          <a:p>
            <a:pPr marL="0" lvl="1" indent="0">
              <a:spcBef>
                <a:spcPts val="1200"/>
              </a:spcBef>
              <a:buSzPct val="90000"/>
              <a:buNone/>
            </a:pPr>
            <a:endParaRPr lang="en-US" dirty="0" smtClean="0"/>
          </a:p>
          <a:p>
            <a:pPr marL="342900" lvl="1" indent="-342900">
              <a:spcBef>
                <a:spcPts val="1200"/>
              </a:spcBef>
              <a:buSzPct val="90000"/>
              <a:buFont typeface="Wingdings" charset="2"/>
              <a:buChar char="§"/>
            </a:pPr>
            <a:r>
              <a:rPr lang="en-US" sz="2000" dirty="0" smtClean="0"/>
              <a:t>SGMA directs local agencies to plan for groundwater sustainability, avoiding 6 undesirable results</a:t>
            </a:r>
          </a:p>
          <a:p>
            <a:pPr marL="342900" lvl="1" indent="-342900">
              <a:spcBef>
                <a:spcPts val="1200"/>
              </a:spcBef>
              <a:buSzPct val="90000"/>
              <a:buFont typeface="Wingdings" charset="2"/>
              <a:buChar char="§"/>
            </a:pPr>
            <a:endParaRPr lang="en-US" sz="2000" dirty="0"/>
          </a:p>
          <a:p>
            <a:pPr marL="342900" lvl="1" indent="-342900">
              <a:spcBef>
                <a:spcPts val="1200"/>
              </a:spcBef>
              <a:buSzPct val="90000"/>
              <a:buFont typeface="Wingdings" charset="2"/>
              <a:buChar char="§"/>
            </a:pPr>
            <a:endParaRPr lang="en-US" sz="2000" dirty="0" smtClean="0"/>
          </a:p>
          <a:p>
            <a:pPr marL="342900" lvl="1" indent="-342900">
              <a:spcBef>
                <a:spcPts val="1200"/>
              </a:spcBef>
              <a:buSzPct val="90000"/>
              <a:buFont typeface="Wingdings" charset="2"/>
              <a:buChar char="§"/>
            </a:pPr>
            <a:r>
              <a:rPr lang="en-US" sz="2000" dirty="0" smtClean="0"/>
              <a:t>Most </a:t>
            </a:r>
            <a:r>
              <a:rPr lang="en-US" sz="2000" dirty="0"/>
              <a:t>basins must adopt plans </a:t>
            </a:r>
            <a:r>
              <a:rPr lang="en-US" sz="2000" dirty="0" smtClean="0"/>
              <a:t>by 2020, </a:t>
            </a:r>
            <a:r>
              <a:rPr lang="en-US" sz="2000" dirty="0"/>
              <a:t>achieve sustainability by 2040</a:t>
            </a:r>
          </a:p>
          <a:p>
            <a:pPr marL="342900" lvl="1" indent="-342900">
              <a:spcBef>
                <a:spcPts val="1200"/>
              </a:spcBef>
              <a:buSzPct val="90000"/>
              <a:buFont typeface="Wingdings" charset="2"/>
              <a:buChar char="§"/>
            </a:pPr>
            <a:r>
              <a:rPr lang="en-US" sz="2000" dirty="0" smtClean="0"/>
              <a:t>Impacts </a:t>
            </a:r>
            <a:r>
              <a:rPr lang="en-US" sz="2000" dirty="0"/>
              <a:t>will vary across the </a:t>
            </a:r>
            <a:r>
              <a:rPr lang="en-US" sz="2000" dirty="0" smtClean="0"/>
              <a:t>region</a:t>
            </a:r>
          </a:p>
          <a:p>
            <a:pPr marL="342900" lvl="1" indent="-342900">
              <a:spcBef>
                <a:spcPts val="1200"/>
              </a:spcBef>
              <a:buSzPct val="90000"/>
              <a:buFont typeface="Wingdings" charset="2"/>
              <a:buChar char="§"/>
            </a:pPr>
            <a:r>
              <a:rPr lang="en-US" sz="2000" dirty="0" smtClean="0"/>
              <a:t>Trading and recharge will reduce transition costs significantly</a:t>
            </a:r>
            <a:endParaRPr lang="en-US" dirty="0"/>
          </a:p>
          <a:p>
            <a:pPr marL="0" lvl="1" indent="0">
              <a:buSzPct val="90000"/>
              <a:buNone/>
            </a:pPr>
            <a:endParaRPr lang="en-US" dirty="0"/>
          </a:p>
          <a:p>
            <a:pPr marL="0" lvl="1" indent="0">
              <a:buSzPct val="90000"/>
              <a:buNone/>
            </a:pPr>
            <a:endParaRPr lang="en-US" dirty="0"/>
          </a:p>
          <a:p>
            <a:pPr marL="0" lvl="1" indent="0">
              <a:buSzPct val="90000"/>
              <a:buNone/>
            </a:pPr>
            <a:endParaRPr lang="en-US" dirty="0"/>
          </a:p>
        </p:txBody>
      </p:sp>
      <p:pic>
        <p:nvPicPr>
          <p:cNvPr id="7" name="Content Placeholder 4"/>
          <p:cNvPicPr>
            <a:picLocks noGrp="1" noChangeAspect="1"/>
          </p:cNvPicPr>
          <p:nvPr>
            <p:ph sz="quarter" idx="1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114" t="5720" r="1308" b="22782"/>
          <a:stretch/>
        </p:blipFill>
        <p:spPr>
          <a:xfrm>
            <a:off x="686515" y="1347216"/>
            <a:ext cx="2744298" cy="3346704"/>
          </a:xfr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4131" y="2192231"/>
            <a:ext cx="3252356" cy="6850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9472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Managing California’s water grid will lower risks against droughts and climate impacts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859742-078B-AD40-B533-C3F0D0FE0FA0}" type="slidenum">
              <a:rPr lang="en-US" smtClean="0"/>
              <a:t>18</a:t>
            </a:fld>
            <a:endParaRPr lang="en-US" dirty="0"/>
          </a:p>
        </p:txBody>
      </p:sp>
      <p:pic>
        <p:nvPicPr>
          <p:cNvPr id="7" name="Content Placeholder 4"/>
          <p:cNvPicPr>
            <a:picLocks noGrp="1" noChangeAspect="1"/>
          </p:cNvPicPr>
          <p:nvPr>
            <p:ph sz="quarter" idx="1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8" t="1578" r="803" b="22351"/>
          <a:stretch/>
        </p:blipFill>
        <p:spPr>
          <a:xfrm>
            <a:off x="3818768" y="1371600"/>
            <a:ext cx="4868032" cy="3245354"/>
          </a:xfrm>
        </p:spPr>
      </p:pic>
      <p:sp>
        <p:nvSpPr>
          <p:cNvPr id="8" name="Content Placeholder 7"/>
          <p:cNvSpPr>
            <a:spLocks noGrp="1"/>
          </p:cNvSpPr>
          <p:nvPr>
            <p:ph sz="quarter" idx="11"/>
          </p:nvPr>
        </p:nvSpPr>
        <p:spPr>
          <a:xfrm>
            <a:off x="577850" y="1371600"/>
            <a:ext cx="3240918" cy="3198019"/>
          </a:xfrm>
        </p:spPr>
        <p:txBody>
          <a:bodyPr/>
          <a:lstStyle/>
          <a:p>
            <a:r>
              <a:rPr lang="en-US" dirty="0" smtClean="0"/>
              <a:t>Most California water supply and use is a part of a connected network of surface storage, conveyance and groundwater facilities</a:t>
            </a:r>
          </a:p>
          <a:p>
            <a:r>
              <a:rPr lang="en-US" dirty="0" smtClean="0"/>
              <a:t>Solutions to groundwater sustainability issues should, where appropriate, incorporate the “grid”</a:t>
            </a:r>
          </a:p>
          <a:p>
            <a:r>
              <a:rPr lang="en-US" dirty="0" smtClean="0"/>
              <a:t>Re-operating the system to increase recharge and water trading is key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86447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5684" y="287810"/>
            <a:ext cx="8108896" cy="539460"/>
          </a:xfrm>
        </p:spPr>
        <p:txBody>
          <a:bodyPr/>
          <a:lstStyle/>
          <a:p>
            <a:r>
              <a:rPr lang="en-US" dirty="0" smtClean="0"/>
              <a:t>Innovate to protect natural habitats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859742-078B-AD40-B533-C3F0D0FE0FA0}" type="slidenum">
              <a:rPr lang="en-US" smtClean="0"/>
              <a:t>19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1"/>
          </p:nvPr>
        </p:nvSpPr>
        <p:spPr>
          <a:xfrm>
            <a:off x="595684" y="1344782"/>
            <a:ext cx="7594600" cy="1397318"/>
          </a:xfrm>
        </p:spPr>
        <p:txBody>
          <a:bodyPr/>
          <a:lstStyle/>
          <a:p>
            <a:r>
              <a:rPr lang="en-US" dirty="0" smtClean="0"/>
              <a:t>Focus on projects that bring multiple benefits to multiple species </a:t>
            </a:r>
            <a:endParaRPr lang="en-US" dirty="0"/>
          </a:p>
          <a:p>
            <a:r>
              <a:rPr lang="en-US" dirty="0" smtClean="0"/>
              <a:t>Promote watershed-scale planning to build ecosystem health</a:t>
            </a:r>
          </a:p>
          <a:p>
            <a:r>
              <a:rPr lang="en-US" dirty="0" smtClean="0"/>
              <a:t>Adopt ecosystem water budgets for main watersheds</a:t>
            </a:r>
            <a:endParaRPr lang="en-US" dirty="0"/>
          </a:p>
          <a:p>
            <a:r>
              <a:rPr lang="en-US" dirty="0" smtClean="0"/>
              <a:t>Create more reliable sources of funding</a:t>
            </a:r>
            <a:endParaRPr lang="en-US" dirty="0"/>
          </a:p>
          <a:p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0311" y="3066157"/>
            <a:ext cx="3769690" cy="16913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2930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859742-078B-AD40-B533-C3F0D0FE0FA0}" type="slidenum">
              <a:rPr lang="en-US" smtClean="0"/>
              <a:t>2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r>
              <a:rPr lang="en-US" dirty="0" smtClean="0"/>
              <a:t>California Water: the Big Picture</a:t>
            </a:r>
            <a:endParaRPr lang="en-US" dirty="0">
              <a:solidFill>
                <a:schemeClr val="tx2"/>
              </a:solidFill>
            </a:endParaRPr>
          </a:p>
          <a:p>
            <a:r>
              <a:rPr lang="en-US" dirty="0">
                <a:solidFill>
                  <a:schemeClr val="tx2"/>
                </a:solidFill>
              </a:rPr>
              <a:t>Policy priorities for California’s water </a:t>
            </a:r>
            <a:r>
              <a:rPr lang="en-US" dirty="0" smtClean="0">
                <a:solidFill>
                  <a:schemeClr val="tx2"/>
                </a:solidFill>
              </a:rPr>
              <a:t>management</a:t>
            </a:r>
            <a:endParaRPr lang="en-US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86761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Make </a:t>
            </a:r>
            <a:r>
              <a:rPr lang="en-US" dirty="0" smtClean="0"/>
              <a:t>forest health a </a:t>
            </a:r>
            <a:r>
              <a:rPr lang="en-US" dirty="0"/>
              <a:t>top priority for </a:t>
            </a:r>
            <a:r>
              <a:rPr lang="en-US" dirty="0" smtClean="0"/>
              <a:t>management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859742-078B-AD40-B533-C3F0D0FE0FA0}" type="slidenum">
              <a:rPr lang="en-US" smtClean="0"/>
              <a:t>20</a:t>
            </a:fld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1"/>
          </p:nvPr>
        </p:nvSpPr>
        <p:spPr>
          <a:xfrm>
            <a:off x="577851" y="1432560"/>
            <a:ext cx="4097021" cy="2446497"/>
          </a:xfrm>
        </p:spPr>
        <p:txBody>
          <a:bodyPr/>
          <a:lstStyle/>
          <a:p>
            <a:r>
              <a:rPr lang="en-US" sz="2000" dirty="0"/>
              <a:t>Expand pace and scale of treatments (managed fire, mechanical thinning) to rebuild forest health</a:t>
            </a:r>
          </a:p>
          <a:p>
            <a:r>
              <a:rPr lang="en-US" sz="2000" dirty="0"/>
              <a:t>Improve accounting of forests at risk, treatments </a:t>
            </a:r>
            <a:r>
              <a:rPr lang="en-US" sz="2000" dirty="0" smtClean="0"/>
              <a:t>used</a:t>
            </a:r>
            <a:endParaRPr lang="en-US" sz="2000" dirty="0"/>
          </a:p>
        </p:txBody>
      </p:sp>
      <p:pic>
        <p:nvPicPr>
          <p:cNvPr id="7" name="Content Placeholder 4">
            <a:extLst>
              <a:ext uri="{FF2B5EF4-FFF2-40B4-BE49-F238E27FC236}">
                <a16:creationId xmlns="" xmlns:a16="http://schemas.microsoft.com/office/drawing/2014/main" id="{921EA5BA-CB7F-4714-8E84-95AC7BF1086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4127" y="1526242"/>
            <a:ext cx="3622675" cy="2037755"/>
          </a:xfrm>
          <a:prstGeom prst="rect">
            <a:avLst/>
          </a:prstGeom>
          <a:ln w="6350">
            <a:solidFill>
              <a:schemeClr val="tx1"/>
            </a:solidFill>
          </a:ln>
        </p:spPr>
      </p:pic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2BC7E779-C0FC-406D-88CF-DBDD3E032146}"/>
              </a:ext>
            </a:extLst>
          </p:cNvPr>
          <p:cNvSpPr txBox="1"/>
          <p:nvPr/>
        </p:nvSpPr>
        <p:spPr>
          <a:xfrm>
            <a:off x="5064125" y="3658727"/>
            <a:ext cx="338298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/>
              <a:t>Malheur National Forest, Oregon</a:t>
            </a:r>
          </a:p>
        </p:txBody>
      </p:sp>
    </p:spTree>
    <p:extLst>
      <p:ext uri="{BB962C8B-B14F-4D97-AF65-F5344CB8AC3E}">
        <p14:creationId xmlns:p14="http://schemas.microsoft.com/office/powerpoint/2010/main" val="10873430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Delta, the Salton Sea, and the Colorado River: Unsolvable Problems?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859742-078B-AD40-B533-C3F0D0FE0FA0}" type="slidenum">
              <a:rPr lang="en-US" smtClean="0"/>
              <a:t>21</a:t>
            </a:fld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1"/>
          </p:nvPr>
        </p:nvSpPr>
        <p:spPr>
          <a:xfrm>
            <a:off x="577850" y="1371600"/>
            <a:ext cx="3663950" cy="3197756"/>
          </a:xfrm>
        </p:spPr>
        <p:txBody>
          <a:bodyPr/>
          <a:lstStyle/>
          <a:p>
            <a:r>
              <a:rPr lang="en-US" dirty="0" smtClean="0"/>
              <a:t>Cooperative agreements are key for durable solutions</a:t>
            </a:r>
          </a:p>
          <a:p>
            <a:r>
              <a:rPr lang="en-US" dirty="0"/>
              <a:t>Examples exist in California: Yuba Accord, </a:t>
            </a:r>
            <a:r>
              <a:rPr lang="en-US" dirty="0" err="1"/>
              <a:t>Putah</a:t>
            </a:r>
            <a:r>
              <a:rPr lang="en-US" dirty="0"/>
              <a:t> Creek Accord</a:t>
            </a:r>
          </a:p>
        </p:txBody>
      </p:sp>
      <p:pic>
        <p:nvPicPr>
          <p:cNvPr id="3074" name="Picture 2" descr="https://static.rootsrated.com/image/upload/s--fzV9Dph0--/t_rr_large_traditional/slcpw6dhj52lntmc0kpk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6425" y="1353458"/>
            <a:ext cx="4147456" cy="31105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2BC7E779-C0FC-406D-88CF-DBDD3E032146}"/>
              </a:ext>
            </a:extLst>
          </p:cNvPr>
          <p:cNvSpPr txBox="1"/>
          <p:nvPr/>
        </p:nvSpPr>
        <p:spPr>
          <a:xfrm>
            <a:off x="4241800" y="4415637"/>
            <a:ext cx="46259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50" dirty="0" smtClean="0"/>
              <a:t>Source: Krista Diamond, </a:t>
            </a:r>
            <a:r>
              <a:rPr lang="en-US" sz="1050" dirty="0" err="1" smtClean="0"/>
              <a:t>Rootsrated</a:t>
            </a:r>
            <a:r>
              <a:rPr lang="en-US" sz="1100" dirty="0" smtClean="0"/>
              <a:t/>
            </a:r>
            <a:br>
              <a:rPr lang="en-US" sz="1100" dirty="0" smtClean="0"/>
            </a:br>
            <a:r>
              <a:rPr lang="en-US" sz="700" dirty="0" smtClean="0">
                <a:hlinkClick r:id="rId3"/>
              </a:rPr>
              <a:t>(https</a:t>
            </a:r>
            <a:r>
              <a:rPr lang="en-US" sz="700" dirty="0">
                <a:hlinkClick r:id="rId3"/>
              </a:rPr>
              <a:t>://</a:t>
            </a:r>
            <a:r>
              <a:rPr lang="en-US" sz="700" dirty="0" smtClean="0">
                <a:hlinkClick r:id="rId3"/>
              </a:rPr>
              <a:t>rootsrated.com/stories/why-the-salton-sea-is-the-most-important-lake-you-ve-never-visited</a:t>
            </a:r>
            <a:r>
              <a:rPr lang="en-US" sz="700" dirty="0" smtClean="0"/>
              <a:t>)</a:t>
            </a:r>
            <a:endParaRPr lang="en-US" sz="700" dirty="0"/>
          </a:p>
        </p:txBody>
      </p:sp>
    </p:spTree>
    <p:extLst>
      <p:ext uri="{BB962C8B-B14F-4D97-AF65-F5344CB8AC3E}">
        <p14:creationId xmlns:p14="http://schemas.microsoft.com/office/powerpoint/2010/main" val="34214280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If you want to know more…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859742-078B-AD40-B533-C3F0D0FE0FA0}" type="slidenum">
              <a:rPr lang="en-US" smtClean="0"/>
              <a:t>22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1"/>
          </p:nvPr>
        </p:nvSpPr>
        <p:spPr>
          <a:xfrm>
            <a:off x="577849" y="1371600"/>
            <a:ext cx="4622801" cy="3198019"/>
          </a:xfrm>
        </p:spPr>
        <p:txBody>
          <a:bodyPr/>
          <a:lstStyle/>
          <a:p>
            <a:pPr>
              <a:spcBef>
                <a:spcPts val="300"/>
              </a:spcBef>
            </a:pPr>
            <a:r>
              <a:rPr lang="en-US" sz="1200" dirty="0" smtClean="0"/>
              <a:t>Escriva-Bou et al. 2016. </a:t>
            </a:r>
            <a:r>
              <a:rPr lang="en-US" sz="1200" i="1" dirty="0" smtClean="0">
                <a:hlinkClick r:id="rId2"/>
              </a:rPr>
              <a:t>Accounting for California’s Water</a:t>
            </a:r>
            <a:r>
              <a:rPr lang="en-US" sz="1200" i="1" dirty="0" smtClean="0"/>
              <a:t>. </a:t>
            </a:r>
            <a:r>
              <a:rPr lang="en-US" sz="1200" dirty="0"/>
              <a:t>Public Policy Institute of </a:t>
            </a:r>
            <a:r>
              <a:rPr lang="en-US" sz="1200" dirty="0" smtClean="0"/>
              <a:t>California.</a:t>
            </a:r>
          </a:p>
          <a:p>
            <a:pPr>
              <a:spcBef>
                <a:spcPts val="300"/>
              </a:spcBef>
            </a:pPr>
            <a:r>
              <a:rPr lang="en-US" sz="1200" dirty="0" smtClean="0"/>
              <a:t>Gray et al. 2015. </a:t>
            </a:r>
            <a:r>
              <a:rPr lang="en-US" sz="1200" i="1" dirty="0" smtClean="0">
                <a:hlinkClick r:id="rId3"/>
              </a:rPr>
              <a:t>Allocating California’s Water</a:t>
            </a:r>
            <a:r>
              <a:rPr lang="en-US" sz="1200" i="1" dirty="0" smtClean="0"/>
              <a:t>. </a:t>
            </a:r>
            <a:r>
              <a:rPr lang="en-US" sz="1200" dirty="0"/>
              <a:t>Public Policy Institute of California.</a:t>
            </a:r>
            <a:endParaRPr lang="en-US" sz="1200" dirty="0" smtClean="0"/>
          </a:p>
          <a:p>
            <a:pPr>
              <a:spcBef>
                <a:spcPts val="300"/>
              </a:spcBef>
            </a:pPr>
            <a:r>
              <a:rPr lang="en-US" sz="1200" dirty="0" err="1" smtClean="0"/>
              <a:t>Hanak</a:t>
            </a:r>
            <a:r>
              <a:rPr lang="en-US" sz="1200" dirty="0" smtClean="0"/>
              <a:t> et al. 2019. </a:t>
            </a:r>
            <a:r>
              <a:rPr lang="en-US" sz="1200" i="1" dirty="0" smtClean="0">
                <a:hlinkClick r:id="rId4"/>
              </a:rPr>
              <a:t>Water </a:t>
            </a:r>
            <a:r>
              <a:rPr lang="en-US" sz="1200" i="1" dirty="0">
                <a:hlinkClick r:id="rId4"/>
              </a:rPr>
              <a:t>and the Future of the San Joaquin </a:t>
            </a:r>
            <a:r>
              <a:rPr lang="en-US" sz="1200" i="1" dirty="0" smtClean="0">
                <a:hlinkClick r:id="rId4"/>
              </a:rPr>
              <a:t>Valley</a:t>
            </a:r>
            <a:r>
              <a:rPr lang="en-US" sz="1200" i="1" dirty="0" smtClean="0"/>
              <a:t>. </a:t>
            </a:r>
            <a:r>
              <a:rPr lang="en-US" sz="1200" dirty="0" smtClean="0"/>
              <a:t>Public </a:t>
            </a:r>
            <a:r>
              <a:rPr lang="en-US" sz="1200" dirty="0"/>
              <a:t>Policy Institute of California</a:t>
            </a:r>
            <a:r>
              <a:rPr lang="en-US" sz="1200" dirty="0" smtClean="0"/>
              <a:t>.</a:t>
            </a:r>
          </a:p>
          <a:p>
            <a:pPr>
              <a:spcBef>
                <a:spcPts val="300"/>
              </a:spcBef>
            </a:pPr>
            <a:r>
              <a:rPr lang="en-US" sz="1200" dirty="0" err="1" smtClean="0"/>
              <a:t>Hanak</a:t>
            </a:r>
            <a:r>
              <a:rPr lang="en-US" sz="1200" dirty="0" smtClean="0"/>
              <a:t> et al. 2018. </a:t>
            </a:r>
            <a:r>
              <a:rPr lang="en-US" sz="1200" i="1" dirty="0" smtClean="0">
                <a:hlinkClick r:id="rId5"/>
              </a:rPr>
              <a:t>Replenishing groundwater in the San Joaquin Valley</a:t>
            </a:r>
            <a:r>
              <a:rPr lang="en-US" sz="1200" i="1" dirty="0" smtClean="0"/>
              <a:t>.</a:t>
            </a:r>
            <a:r>
              <a:rPr lang="en-US" sz="1200" dirty="0" smtClean="0"/>
              <a:t> </a:t>
            </a:r>
            <a:r>
              <a:rPr lang="en-US" sz="1200" dirty="0"/>
              <a:t>Public Policy Institute of California</a:t>
            </a:r>
            <a:r>
              <a:rPr lang="en-US" sz="1200" dirty="0" smtClean="0"/>
              <a:t>.</a:t>
            </a:r>
          </a:p>
          <a:p>
            <a:pPr>
              <a:spcBef>
                <a:spcPts val="300"/>
              </a:spcBef>
            </a:pPr>
            <a:r>
              <a:rPr lang="en-US" sz="1200" dirty="0" err="1" smtClean="0"/>
              <a:t>Hanak</a:t>
            </a:r>
            <a:r>
              <a:rPr lang="en-US" sz="1200" dirty="0" smtClean="0"/>
              <a:t> et al. 2014. </a:t>
            </a:r>
            <a:r>
              <a:rPr lang="en-US" sz="1200" i="1" dirty="0" smtClean="0">
                <a:hlinkClick r:id="rId6"/>
              </a:rPr>
              <a:t>Paying for Water in California</a:t>
            </a:r>
            <a:r>
              <a:rPr lang="en-US" sz="1200" i="1" dirty="0" smtClean="0"/>
              <a:t>. </a:t>
            </a:r>
            <a:r>
              <a:rPr lang="en-US" sz="1200" dirty="0"/>
              <a:t>Public Policy Institute of California.</a:t>
            </a:r>
            <a:endParaRPr lang="en-US" sz="1200" dirty="0" smtClean="0"/>
          </a:p>
          <a:p>
            <a:pPr>
              <a:spcBef>
                <a:spcPts val="300"/>
              </a:spcBef>
            </a:pPr>
            <a:r>
              <a:rPr lang="en-US" sz="1200" dirty="0" smtClean="0"/>
              <a:t>Mount et al. 2018. </a:t>
            </a:r>
            <a:r>
              <a:rPr lang="en-US" sz="1200" i="1" dirty="0" smtClean="0">
                <a:hlinkClick r:id="rId7"/>
              </a:rPr>
              <a:t>Managing </a:t>
            </a:r>
            <a:r>
              <a:rPr lang="en-US" sz="1200" i="1" dirty="0">
                <a:hlinkClick r:id="rId7"/>
              </a:rPr>
              <a:t>Drought in a Changing Climate: Four Essential Reforms</a:t>
            </a:r>
            <a:r>
              <a:rPr lang="en-US" sz="1200" i="1" dirty="0"/>
              <a:t>. </a:t>
            </a:r>
            <a:r>
              <a:rPr lang="en-US" sz="1200" dirty="0"/>
              <a:t>Public Policy Institute of California</a:t>
            </a:r>
            <a:r>
              <a:rPr lang="en-US" sz="1200" dirty="0" smtClean="0"/>
              <a:t>.</a:t>
            </a:r>
          </a:p>
          <a:p>
            <a:pPr>
              <a:spcBef>
                <a:spcPts val="300"/>
              </a:spcBef>
            </a:pPr>
            <a:r>
              <a:rPr lang="en-US" sz="1200" dirty="0" smtClean="0"/>
              <a:t>Mount et al. 2017. </a:t>
            </a:r>
            <a:r>
              <a:rPr lang="en-US" sz="1200" dirty="0" smtClean="0">
                <a:hlinkClick r:id="rId8"/>
              </a:rPr>
              <a:t>M</a:t>
            </a:r>
            <a:r>
              <a:rPr lang="en-US" sz="1200" i="1" dirty="0" smtClean="0">
                <a:hlinkClick r:id="rId8"/>
              </a:rPr>
              <a:t>anaging California’s Freshwater Ecosystems: Lessons from the 2012-16 Drought</a:t>
            </a:r>
            <a:r>
              <a:rPr lang="en-US" sz="1200" i="1" dirty="0" smtClean="0"/>
              <a:t>.</a:t>
            </a:r>
            <a:r>
              <a:rPr lang="en-US" sz="1200" dirty="0" smtClean="0"/>
              <a:t> </a:t>
            </a:r>
            <a:r>
              <a:rPr lang="en-US" sz="1200" dirty="0"/>
              <a:t>Public Policy Institute of California</a:t>
            </a:r>
            <a:r>
              <a:rPr lang="en-US" sz="1200" dirty="0" smtClean="0"/>
              <a:t>.</a:t>
            </a:r>
          </a:p>
          <a:p>
            <a:pPr>
              <a:spcBef>
                <a:spcPts val="300"/>
              </a:spcBef>
            </a:pPr>
            <a:r>
              <a:rPr lang="en-US" sz="1200" dirty="0" smtClean="0"/>
              <a:t>Van </a:t>
            </a:r>
            <a:r>
              <a:rPr lang="en-US" sz="1200" dirty="0" err="1" smtClean="0"/>
              <a:t>Butsic</a:t>
            </a:r>
            <a:r>
              <a:rPr lang="en-US" sz="1200" dirty="0" smtClean="0"/>
              <a:t> et al. 2017. </a:t>
            </a:r>
            <a:r>
              <a:rPr lang="en-US" sz="1200" i="1" dirty="0" smtClean="0">
                <a:hlinkClick r:id="rId9"/>
              </a:rPr>
              <a:t>Improving </a:t>
            </a:r>
            <a:r>
              <a:rPr lang="en-US" sz="1200" i="1" dirty="0">
                <a:hlinkClick r:id="rId9"/>
              </a:rPr>
              <a:t>the </a:t>
            </a:r>
            <a:r>
              <a:rPr lang="en-US" sz="1200" i="1" dirty="0" smtClean="0">
                <a:hlinkClick r:id="rId9"/>
              </a:rPr>
              <a:t>Health </a:t>
            </a:r>
            <a:r>
              <a:rPr lang="en-US" sz="1200" i="1" dirty="0">
                <a:hlinkClick r:id="rId9"/>
              </a:rPr>
              <a:t>of California’s </a:t>
            </a:r>
            <a:r>
              <a:rPr lang="en-US" sz="1200" i="1" dirty="0" smtClean="0">
                <a:hlinkClick r:id="rId9"/>
              </a:rPr>
              <a:t>Headwater Forests</a:t>
            </a:r>
            <a:r>
              <a:rPr lang="en-US" sz="1200" dirty="0" smtClean="0"/>
              <a:t>. Public Policy Institute of California.</a:t>
            </a:r>
          </a:p>
          <a:p>
            <a:pPr>
              <a:spcBef>
                <a:spcPts val="300"/>
              </a:spcBef>
            </a:pPr>
            <a:r>
              <a:rPr lang="en-US" sz="1200" dirty="0" smtClean="0"/>
              <a:t>…</a:t>
            </a:r>
            <a:endParaRPr lang="en-US" sz="1200" dirty="0"/>
          </a:p>
          <a:p>
            <a:pPr>
              <a:spcBef>
                <a:spcPts val="300"/>
              </a:spcBef>
            </a:pPr>
            <a:endParaRPr lang="en-US" sz="1200" dirty="0" smtClean="0"/>
          </a:p>
          <a:p>
            <a:pPr>
              <a:spcBef>
                <a:spcPts val="300"/>
              </a:spcBef>
            </a:pPr>
            <a:endParaRPr lang="en-US" sz="1200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sz="quarter" idx="12"/>
          </p:nvPr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3401" y="1217782"/>
            <a:ext cx="2705100" cy="3506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92781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Thank you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859742-078B-AD40-B533-C3F0D0FE0FA0}" type="slidenum">
              <a:rPr lang="en-US" smtClean="0"/>
              <a:t>23</a:t>
            </a:fld>
            <a:endParaRPr lang="en-US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33885" y="1473839"/>
            <a:ext cx="914049" cy="2825668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757861" y="1473839"/>
            <a:ext cx="907235" cy="2825668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148062" y="1473835"/>
            <a:ext cx="1013666" cy="2825669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056730" y="1473836"/>
            <a:ext cx="981406" cy="2825669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775023" y="1473838"/>
            <a:ext cx="952359" cy="282566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837309" y="1473838"/>
            <a:ext cx="2109494" cy="28256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79051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Notes on the use of these slides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/>
        <p:txBody>
          <a:bodyPr>
            <a:normAutofit lnSpcReduction="10000"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en-US" sz="2000" spc="-30" dirty="0"/>
              <a:t>These slides were created to accompany a presentation. </a:t>
            </a:r>
            <a:r>
              <a:rPr lang="en-US" sz="2000" dirty="0" smtClean="0"/>
              <a:t>They </a:t>
            </a:r>
            <a:r>
              <a:rPr lang="en-US" sz="2000" dirty="0"/>
              <a:t>do not include full documentation of sources, data samples, methods, and interpretations. To avoid misinterpretations, please contact:</a:t>
            </a:r>
          </a:p>
          <a:p>
            <a:pPr marL="0" indent="0">
              <a:buNone/>
            </a:pPr>
            <a:endParaRPr lang="en-US" sz="2000" dirty="0"/>
          </a:p>
          <a:p>
            <a:pPr marL="0" indent="0">
              <a:lnSpc>
                <a:spcPct val="80000"/>
              </a:lnSpc>
              <a:buNone/>
            </a:pPr>
            <a:r>
              <a:rPr lang="en-US" sz="2000" dirty="0" smtClean="0"/>
              <a:t>  Alvar Escriva-Bou</a:t>
            </a:r>
          </a:p>
          <a:p>
            <a:pPr marL="457200" lvl="1" indent="0">
              <a:lnSpc>
                <a:spcPct val="80000"/>
              </a:lnSpc>
              <a:buNone/>
            </a:pPr>
            <a:r>
              <a:rPr lang="en-US" sz="1800" dirty="0" smtClean="0">
                <a:hlinkClick r:id="rId2"/>
              </a:rPr>
              <a:t>escriva@ppic.org</a:t>
            </a:r>
            <a:endParaRPr lang="en-US" sz="1800" dirty="0" smtClean="0"/>
          </a:p>
          <a:p>
            <a:pPr marL="457200" lvl="1" indent="0">
              <a:lnSpc>
                <a:spcPct val="80000"/>
              </a:lnSpc>
              <a:buNone/>
            </a:pPr>
            <a:r>
              <a:rPr lang="en-US" spc="-30" dirty="0" smtClean="0"/>
              <a:t>916 - 440 -1125</a:t>
            </a:r>
          </a:p>
          <a:p>
            <a:pPr marL="457200" lvl="1" indent="0">
              <a:lnSpc>
                <a:spcPct val="80000"/>
              </a:lnSpc>
              <a:buNone/>
            </a:pPr>
            <a:r>
              <a:rPr lang="en-US" spc="-30" dirty="0" smtClean="0"/>
              <a:t>@</a:t>
            </a:r>
            <a:r>
              <a:rPr lang="en-US" spc="-30" dirty="0" err="1" smtClean="0"/>
              <a:t>AlvarEscriva</a:t>
            </a:r>
            <a:r>
              <a:rPr lang="en-US" sz="1800" dirty="0"/>
              <a:t/>
            </a:r>
            <a:br>
              <a:rPr lang="en-US" sz="1800" dirty="0"/>
            </a:br>
            <a:endParaRPr lang="en-US" sz="1800" dirty="0"/>
          </a:p>
          <a:p>
            <a:pPr marL="0" indent="0">
              <a:buNone/>
            </a:pPr>
            <a:r>
              <a:rPr lang="en-US" sz="2000" dirty="0"/>
              <a:t>Thank you for your interest in this work.</a:t>
            </a:r>
          </a:p>
          <a:p>
            <a:endParaRPr lang="en-US" sz="2000" dirty="0"/>
          </a:p>
        </p:txBody>
      </p:sp>
      <p:pic>
        <p:nvPicPr>
          <p:cNvPr id="4" name="Picture 2" descr="https://encrypted-tbn1.gstatic.com/images?q=tbn:ANd9GcSfCyGFsqrEnVMfxWj0a8g5YdWCHJ15b--kEB6zeE2q3DnfNiZm6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2271" y="3005629"/>
            <a:ext cx="229762" cy="2297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12" descr="Image result for twitter ico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285" y="3531737"/>
            <a:ext cx="231748" cy="2317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14" descr="Image result for telephone icon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813" y="3272831"/>
            <a:ext cx="212124" cy="2121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170437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California’s highly variable climate requires preparing for extremes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859742-078B-AD40-B533-C3F0D0FE0FA0}" type="slidenum">
              <a:rPr lang="en-US" smtClean="0"/>
              <a:t>3</a:t>
            </a:fld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1023391" y="4338539"/>
            <a:ext cx="7511009" cy="3348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788" dirty="0"/>
              <a:t>SOURCE: Western Regional Climate Center. Bars show inches above/below statewide average precipitation for 1980-2000 (23.8 inches</a:t>
            </a:r>
            <a:r>
              <a:rPr lang="en-US" sz="788" dirty="0" smtClean="0"/>
              <a:t>) </a:t>
            </a:r>
            <a:r>
              <a:rPr lang="en-US" sz="788" dirty="0"/>
              <a:t>based on water </a:t>
            </a:r>
            <a:r>
              <a:rPr lang="en-US" sz="788" dirty="0" smtClean="0"/>
              <a:t>year (October–September</a:t>
            </a:r>
            <a:r>
              <a:rPr lang="en-US" sz="788" dirty="0"/>
              <a:t>).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3392" y="1211105"/>
            <a:ext cx="7126495" cy="31249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6542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20</a:t>
            </a:r>
            <a:r>
              <a:rPr lang="en-US" baseline="30000" dirty="0"/>
              <a:t>th</a:t>
            </a:r>
            <a:r>
              <a:rPr lang="en-US" dirty="0"/>
              <a:t> century legacy: a highly engineered water system…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859742-078B-AD40-B533-C3F0D0FE0FA0}" type="slidenum">
              <a:rPr lang="en-US" smtClean="0"/>
              <a:t>4</a:t>
            </a:fld>
            <a:endParaRPr lang="en-US" dirty="0"/>
          </a:p>
        </p:txBody>
      </p:sp>
      <p:pic>
        <p:nvPicPr>
          <p:cNvPr id="8" name="Picture 2"/>
          <p:cNvPicPr>
            <a:picLocks noGrp="1" noChangeAspect="1" noChangeArrowheads="1"/>
          </p:cNvPicPr>
          <p:nvPr>
            <p:ph sz="quarter" idx="1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3468" y="1218272"/>
            <a:ext cx="2629852" cy="3459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3"/>
          <p:cNvPicPr>
            <a:picLocks noGrp="1" noChangeAspect="1" noChangeArrowheads="1"/>
          </p:cNvPicPr>
          <p:nvPr>
            <p:ph sz="quarter" idx="1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9259" y="1218272"/>
            <a:ext cx="2747882" cy="3459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929898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….and a very complex water rights </a:t>
            </a:r>
            <a:r>
              <a:rPr lang="en-US" dirty="0" smtClean="0"/>
              <a:t>system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859742-078B-AD40-B533-C3F0D0FE0FA0}" type="slidenum">
              <a:rPr lang="en-US" smtClean="0"/>
              <a:t>5</a:t>
            </a:fld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r>
              <a:rPr lang="en-US" dirty="0"/>
              <a:t>Surface water rights</a:t>
            </a:r>
          </a:p>
          <a:p>
            <a:pPr lvl="1"/>
            <a:r>
              <a:rPr lang="en-US" dirty="0"/>
              <a:t>Riparian (English common law)</a:t>
            </a:r>
          </a:p>
          <a:p>
            <a:pPr lvl="1"/>
            <a:r>
              <a:rPr lang="en-US" dirty="0"/>
              <a:t>Pre-1914 appropriative (mining law)</a:t>
            </a:r>
          </a:p>
          <a:p>
            <a:pPr lvl="1"/>
            <a:r>
              <a:rPr lang="en-US" dirty="0"/>
              <a:t>Post-1914 appropriative (state permits)</a:t>
            </a:r>
          </a:p>
          <a:p>
            <a:r>
              <a:rPr lang="en-US" dirty="0"/>
              <a:t>Groundwater rights</a:t>
            </a:r>
          </a:p>
          <a:p>
            <a:pPr lvl="1"/>
            <a:r>
              <a:rPr lang="en-US" dirty="0"/>
              <a:t>Mostly common law</a:t>
            </a:r>
          </a:p>
          <a:p>
            <a:pPr lvl="1"/>
            <a:r>
              <a:rPr lang="en-US" dirty="0"/>
              <a:t>Limited state </a:t>
            </a:r>
            <a:r>
              <a:rPr lang="en-US" dirty="0" smtClean="0"/>
              <a:t>oversight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51564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Who uses water in California?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859742-078B-AD40-B533-C3F0D0FE0FA0}" type="slidenum">
              <a:rPr lang="en-US" smtClean="0"/>
              <a:t>6</a:t>
            </a:fld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pPr>
              <a:buClr>
                <a:srgbClr val="4394B2"/>
              </a:buClr>
            </a:pPr>
            <a:r>
              <a:rPr lang="en-US" u="sng" dirty="0">
                <a:solidFill>
                  <a:srgbClr val="5A5A59"/>
                </a:solidFill>
              </a:rPr>
              <a:t>Cities</a:t>
            </a:r>
            <a:r>
              <a:rPr lang="en-US" dirty="0">
                <a:solidFill>
                  <a:srgbClr val="5A5A59"/>
                </a:solidFill>
              </a:rPr>
              <a:t>: 10% of water use, 98% of economy </a:t>
            </a:r>
          </a:p>
          <a:p>
            <a:pPr>
              <a:buClr>
                <a:srgbClr val="4394B2"/>
              </a:buClr>
            </a:pPr>
            <a:r>
              <a:rPr lang="en-US" u="sng" dirty="0">
                <a:solidFill>
                  <a:srgbClr val="5A5A59"/>
                </a:solidFill>
              </a:rPr>
              <a:t>Farms</a:t>
            </a:r>
            <a:r>
              <a:rPr lang="en-US" dirty="0">
                <a:solidFill>
                  <a:srgbClr val="5A5A59"/>
                </a:solidFill>
              </a:rPr>
              <a:t>: 40% of water use, 2% of economy</a:t>
            </a:r>
          </a:p>
          <a:p>
            <a:pPr>
              <a:buClr>
                <a:srgbClr val="4394B2"/>
              </a:buClr>
            </a:pPr>
            <a:r>
              <a:rPr lang="en-US" u="sng" dirty="0">
                <a:solidFill>
                  <a:srgbClr val="5A5A59"/>
                </a:solidFill>
              </a:rPr>
              <a:t>Ecosystems</a:t>
            </a:r>
            <a:r>
              <a:rPr lang="en-US" dirty="0">
                <a:solidFill>
                  <a:srgbClr val="5A5A59"/>
                </a:solidFill>
              </a:rPr>
              <a:t>: 50% of available water, and performing poorly</a:t>
            </a:r>
          </a:p>
          <a:p>
            <a:endParaRPr lang="en-US" dirty="0"/>
          </a:p>
        </p:txBody>
      </p:sp>
      <p:graphicFrame>
        <p:nvGraphicFramePr>
          <p:cNvPr id="7" name="Content Placeholder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34264396"/>
              </p:ext>
            </p:extLst>
          </p:nvPr>
        </p:nvGraphicFramePr>
        <p:xfrm>
          <a:off x="4849422" y="1187646"/>
          <a:ext cx="3407554" cy="367997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4709160" y="4318601"/>
            <a:ext cx="3939922" cy="257197"/>
          </a:xfrm>
          <a:prstGeom prst="rect">
            <a:avLst/>
          </a:prstGeom>
          <a:noFill/>
        </p:spPr>
        <p:txBody>
          <a:bodyPr wrap="square" lIns="87071" tIns="43535" rIns="87071" bIns="43535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 defTabSz="457200"/>
            <a:r>
              <a:rPr lang="en-US" sz="1050" dirty="0" smtClean="0">
                <a:solidFill>
                  <a:srgbClr val="5A5A59"/>
                </a:solidFill>
                <a:latin typeface="Arial" pitchFamily="34" charset="0"/>
                <a:cs typeface="Arial" pitchFamily="34" charset="0"/>
              </a:rPr>
              <a:t>SOURCE: Dept. of Water Resources (1998-2015 average)</a:t>
            </a:r>
            <a:endParaRPr lang="en-US" sz="1050" dirty="0">
              <a:solidFill>
                <a:srgbClr val="5A5A59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318760" y="2754630"/>
            <a:ext cx="1424940" cy="55626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500" b="1" dirty="0" smtClean="0"/>
              <a:t>Environment 50%</a:t>
            </a:r>
            <a:endParaRPr lang="en-US" sz="1500" b="1" dirty="0"/>
          </a:p>
        </p:txBody>
      </p:sp>
    </p:spTree>
    <p:extLst>
      <p:ext uri="{BB962C8B-B14F-4D97-AF65-F5344CB8AC3E}">
        <p14:creationId xmlns:p14="http://schemas.microsoft.com/office/powerpoint/2010/main" val="33319556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Much variation in water use across regions, years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859742-078B-AD40-B533-C3F0D0FE0FA0}" type="slidenum">
              <a:rPr lang="en-US" smtClean="0"/>
              <a:t>7</a:t>
            </a:fld>
            <a:endParaRPr lang="en-US" dirty="0"/>
          </a:p>
        </p:txBody>
      </p:sp>
      <p:pic>
        <p:nvPicPr>
          <p:cNvPr id="7" name="Content Placeholder 4"/>
          <p:cNvPicPr>
            <a:picLocks noGrp="1"/>
          </p:cNvPicPr>
          <p:nvPr>
            <p:ph type="chart" sz="quarter" idx="1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3785" y="1322388"/>
            <a:ext cx="5180180" cy="3192462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433637" y="4628944"/>
            <a:ext cx="4276726" cy="257197"/>
          </a:xfrm>
          <a:prstGeom prst="rect">
            <a:avLst/>
          </a:prstGeom>
          <a:noFill/>
        </p:spPr>
        <p:txBody>
          <a:bodyPr wrap="square" lIns="87071" tIns="43535" rIns="87071" bIns="43535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 defTabSz="457200"/>
            <a:r>
              <a:rPr lang="en-US" sz="1050" dirty="0" smtClean="0">
                <a:solidFill>
                  <a:srgbClr val="5A5A59"/>
                </a:solidFill>
                <a:latin typeface="Arial" pitchFamily="34" charset="0"/>
                <a:cs typeface="Arial" pitchFamily="34" charset="0"/>
              </a:rPr>
              <a:t>SOURCE: Dept. of Water Resources (1998-2015 average)</a:t>
            </a:r>
            <a:endParaRPr lang="en-US" sz="1050" dirty="0">
              <a:solidFill>
                <a:srgbClr val="5A5A59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872001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Total human water use has been declining, but economy has been growing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859742-078B-AD40-B533-C3F0D0FE0FA0}" type="slidenum">
              <a:rPr lang="en-US" smtClean="0"/>
              <a:t>8</a:t>
            </a:fld>
            <a:endParaRPr lang="en-US" dirty="0"/>
          </a:p>
        </p:txBody>
      </p:sp>
      <p:pic>
        <p:nvPicPr>
          <p:cNvPr id="5" name="Picture 2" descr="C:\Users\phillips\AppData\Local\Microsoft\Windows\Temporary Internet Files\Content.Outlook\777I3JQZ\Water_fig 2.png"/>
          <p:cNvPicPr>
            <a:picLocks noGrp="1" noChangeAspect="1" noChangeArrowheads="1"/>
          </p:cNvPicPr>
          <p:nvPr>
            <p:ph type="chart" sz="quarter" idx="1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3062" y="1447801"/>
            <a:ext cx="6721626" cy="27130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1042847" y="4259897"/>
            <a:ext cx="6401893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457200"/>
            <a:r>
              <a:rPr lang="en-US" sz="1000" dirty="0">
                <a:solidFill>
                  <a:srgbClr val="5A5A59"/>
                </a:solidFill>
              </a:rPr>
              <a:t>SOURCE: </a:t>
            </a:r>
            <a:r>
              <a:rPr lang="en-US" sz="1000" dirty="0" smtClean="0">
                <a:solidFill>
                  <a:srgbClr val="5A5A59"/>
                </a:solidFill>
              </a:rPr>
              <a:t>Hanak </a:t>
            </a:r>
            <a:r>
              <a:rPr lang="en-US" sz="1000" dirty="0">
                <a:solidFill>
                  <a:srgbClr val="5A5A59"/>
                </a:solidFill>
              </a:rPr>
              <a:t>et al., </a:t>
            </a:r>
            <a:r>
              <a:rPr lang="en-US" sz="1000" i="1" dirty="0">
                <a:solidFill>
                  <a:srgbClr val="5A5A59"/>
                </a:solidFill>
              </a:rPr>
              <a:t>Water and the California Economy </a:t>
            </a:r>
            <a:r>
              <a:rPr lang="en-US" sz="1000" dirty="0">
                <a:solidFill>
                  <a:srgbClr val="5A5A59"/>
                </a:solidFill>
              </a:rPr>
              <a:t>(PPIC, 2012), updated to 2010 with data from the Department of Water Resources, the Department of Finance, and the U.S. Bureau of Economic Analysis.</a:t>
            </a:r>
          </a:p>
        </p:txBody>
      </p:sp>
    </p:spTree>
    <p:extLst>
      <p:ext uri="{BB962C8B-B14F-4D97-AF65-F5344CB8AC3E}">
        <p14:creationId xmlns:p14="http://schemas.microsoft.com/office/powerpoint/2010/main" val="25136770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Local agencies raise most of the &gt;$30 billion spent annually on water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859742-078B-AD40-B533-C3F0D0FE0FA0}" type="slidenum">
              <a:rPr lang="en-US" smtClean="0"/>
              <a:t>9</a:t>
            </a:fld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type="chart" sz="quarter" idx="11"/>
          </p:nvPr>
        </p:nvPicPr>
        <p:blipFill>
          <a:blip r:embed="rId2"/>
          <a:stretch>
            <a:fillRect/>
          </a:stretch>
        </p:blipFill>
        <p:spPr>
          <a:xfrm>
            <a:off x="577904" y="1394461"/>
            <a:ext cx="8123804" cy="30483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98958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PIC_WPC_Presentation_Widescreen">
  <a:themeElements>
    <a:clrScheme name="PPIC WC Theme Color">
      <a:dk1>
        <a:srgbClr val="5A5A59"/>
      </a:dk1>
      <a:lt1>
        <a:srgbClr val="FFFFFF"/>
      </a:lt1>
      <a:dk2>
        <a:srgbClr val="4394B2"/>
      </a:dk2>
      <a:lt2>
        <a:srgbClr val="DDDEDD"/>
      </a:lt2>
      <a:accent1>
        <a:srgbClr val="631C4F"/>
      </a:accent1>
      <a:accent2>
        <a:srgbClr val="D66D2E"/>
      </a:accent2>
      <a:accent3>
        <a:srgbClr val="59AEC5"/>
      </a:accent3>
      <a:accent4>
        <a:srgbClr val="006596"/>
      </a:accent4>
      <a:accent5>
        <a:srgbClr val="91B24A"/>
      </a:accent5>
      <a:accent6>
        <a:srgbClr val="74A397"/>
      </a:accent6>
      <a:hlink>
        <a:srgbClr val="006694"/>
      </a:hlink>
      <a:folHlink>
        <a:srgbClr val="8D8E8D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="" xmlns:thm15="http://schemas.microsoft.com/office/thememl/2012/main" name="PPIC_WPC_Presentation_Widescreen_25yr" id="{794C88E0-D0E4-4423-93C8-F1AA2C289F23}" vid="{6F9646DE-1097-406C-ABF7-E3A6981E97B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2.xml><?xml version="1.0" encoding="utf-8"?>
<?mso-contentType ?>
<spe:Receivers xmlns:spe="http://schemas.microsoft.com/sharepoint/events"/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4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AE2321E03D2354E9190B577D56D54E7" ma:contentTypeVersion="2" ma:contentTypeDescription="Create a new document." ma:contentTypeScope="" ma:versionID="80c03c2860955ac14cd637859af16ff0">
  <xsd:schema xmlns:xsd="http://www.w3.org/2001/XMLSchema" xmlns:xs="http://www.w3.org/2001/XMLSchema" xmlns:p="http://schemas.microsoft.com/office/2006/metadata/properties" xmlns:ns1="http://schemas.microsoft.com/sharepoint/v3" xmlns:ns2="30355ef0-b855-4ebb-a92a-a6c79f7573fd" targetNamespace="http://schemas.microsoft.com/office/2006/metadata/properties" ma:root="true" ma:fieldsID="93666a9fa8e6f26f07a97bcd12991a47" ns1:_="" ns2:_="">
    <xsd:import namespace="http://schemas.microsoft.com/sharepoint/v3"/>
    <xsd:import namespace="30355ef0-b855-4ebb-a92a-a6c79f7573fd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  <xsd:element ref="ns1:PublishingStartDate" minOccurs="0"/>
                <xsd:element ref="ns1:PublishingExpirationDate" minOccurs="0"/>
                <xsd:element ref="ns2:SharedWithUser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11" nillable="true" ma:displayName="Scheduling Start Date" ma:description="Scheduling Start Date is a site column created by the Publishing feature. It is used to specify the date and time on which this page will first appear to site visitors." ma:hidden="true" ma:internalName="PublishingStartDate">
      <xsd:simpleType>
        <xsd:restriction base="dms:Unknown"/>
      </xsd:simpleType>
    </xsd:element>
    <xsd:element name="PublishingExpirationDate" ma:index="12" nillable="true" ma:displayName="Scheduling End Date" ma:description="Scheduling End Date is a site column created by the Publishing feature. It is used to specify the date and time on which this page will no longer appear to site visitors." ma:hidden="true" ma:internalName="PublishingExpirationDat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0355ef0-b855-4ebb-a92a-a6c79f7573fd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9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Persist ID" ma:description="Keep ID on add." ma:hidden="true" ma:internalName="_dlc_DocIdPersistId" ma:readOnly="true">
      <xsd:simpleType>
        <xsd:restriction base="dms:Boolean"/>
      </xsd:simpleType>
    </xsd:element>
    <xsd:element name="SharedWithUsers" ma:index="13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D423E6A4-AE83-402B-8276-93ADA003DAF2}"/>
</file>

<file path=customXml/itemProps2.xml><?xml version="1.0" encoding="utf-8"?>
<ds:datastoreItem xmlns:ds="http://schemas.openxmlformats.org/officeDocument/2006/customXml" ds:itemID="{62920713-111A-456F-A446-C8CC5CE9B447}"/>
</file>

<file path=customXml/itemProps3.xml><?xml version="1.0" encoding="utf-8"?>
<ds:datastoreItem xmlns:ds="http://schemas.openxmlformats.org/officeDocument/2006/customXml" ds:itemID="{6F6404C1-A4F0-4800-917E-2734ED1984A0}"/>
</file>

<file path=customXml/itemProps4.xml><?xml version="1.0" encoding="utf-8"?>
<ds:datastoreItem xmlns:ds="http://schemas.openxmlformats.org/officeDocument/2006/customXml" ds:itemID="{3DCCF293-7D7F-4B1D-AC21-02B071585426}"/>
</file>

<file path=docProps/app.xml><?xml version="1.0" encoding="utf-8"?>
<Properties xmlns="http://schemas.openxmlformats.org/officeDocument/2006/extended-properties" xmlns:vt="http://schemas.openxmlformats.org/officeDocument/2006/docPropsVTypes">
  <Template>PPIC_WPC_Presentation_Widescreen_25yr</Template>
  <TotalTime>453</TotalTime>
  <Words>993</Words>
  <Application>Microsoft Office PowerPoint</Application>
  <PresentationFormat>On-screen Show (16:9)</PresentationFormat>
  <Paragraphs>143</Paragraphs>
  <Slides>24</Slides>
  <Notes>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5" baseType="lpstr">
      <vt:lpstr>PPIC_WPC_Presentation_Widescreen</vt:lpstr>
      <vt:lpstr>Policy Priorities for California’s Water Management</vt:lpstr>
      <vt:lpstr>Outline</vt:lpstr>
      <vt:lpstr>California’s highly variable climate requires preparing for extremes</vt:lpstr>
      <vt:lpstr>20th century legacy: a highly engineered water system…</vt:lpstr>
      <vt:lpstr>….and a very complex water rights system</vt:lpstr>
      <vt:lpstr>Who uses water in California?</vt:lpstr>
      <vt:lpstr>Much variation in water use across regions, years</vt:lpstr>
      <vt:lpstr>Total human water use has been declining, but economy has been growing</vt:lpstr>
      <vt:lpstr>Local agencies raise most of the &gt;$30 billion spent annually on water</vt:lpstr>
      <vt:lpstr>Too many Californians lack access to safe and reliable drinking water sources</vt:lpstr>
      <vt:lpstr>Groundwater is a vital component of California’s water supply, but is overused in some parts of the state</vt:lpstr>
      <vt:lpstr>Changing climate is affecting water management</vt:lpstr>
      <vt:lpstr>Outline</vt:lpstr>
      <vt:lpstr>A roadmap of water priorities for California</vt:lpstr>
      <vt:lpstr>Provide safe drinking water to underserved communities</vt:lpstr>
      <vt:lpstr>Strengthen “portfolio” to manage droughts and floods </vt:lpstr>
      <vt:lpstr>Cooperation and flexibility will be key in implementing the Sustainable Groundwater Management Act</vt:lpstr>
      <vt:lpstr>Managing California’s water grid will lower risks against droughts and climate impacts</vt:lpstr>
      <vt:lpstr>Innovate to protect natural habitats</vt:lpstr>
      <vt:lpstr>Make forest health a top priority for management</vt:lpstr>
      <vt:lpstr>The Delta, the Salton Sea, and the Colorado River: Unsolvable Problems?</vt:lpstr>
      <vt:lpstr>If you want to know more…</vt:lpstr>
      <vt:lpstr>Thank you</vt:lpstr>
      <vt:lpstr>Notes on the use of these slides</vt:lpstr>
    </vt:vector>
  </TitlesOfParts>
  <Company>PPIC</Company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Water and the Future of the San Joaquin Valley</dc:title>
  <dc:creator>Jelena Jezdimirovic</dc:creator>
  <cp:lastModifiedBy>Alvar Escriva-Bou</cp:lastModifiedBy>
  <cp:revision>47</cp:revision>
  <dcterms:created xsi:type="dcterms:W3CDTF">2019-02-15T00:19:18Z</dcterms:created>
  <dcterms:modified xsi:type="dcterms:W3CDTF">2019-04-24T23:59:34Z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0x010100AAE2321E03D2354E9190B577D56D54E7</vt:lpwstr>
  </property>
</Properties>
</file>