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7.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8.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olors2.xml" ContentType="application/vnd.ms-office.chartcolorstyl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565" r:id="rId3"/>
    <p:sldId id="551" r:id="rId4"/>
    <p:sldId id="554" r:id="rId5"/>
    <p:sldId id="555" r:id="rId6"/>
    <p:sldId id="393" r:id="rId7"/>
    <p:sldId id="572" r:id="rId8"/>
    <p:sldId id="582" r:id="rId9"/>
    <p:sldId id="564" r:id="rId10"/>
    <p:sldId id="567" r:id="rId11"/>
    <p:sldId id="568" r:id="rId12"/>
    <p:sldId id="569" r:id="rId13"/>
    <p:sldId id="566" r:id="rId14"/>
    <p:sldId id="558" r:id="rId15"/>
    <p:sldId id="557" r:id="rId16"/>
    <p:sldId id="556" r:id="rId17"/>
    <p:sldId id="571" r:id="rId18"/>
    <p:sldId id="570" r:id="rId19"/>
    <p:sldId id="560" r:id="rId20"/>
    <p:sldId id="563" r:id="rId21"/>
    <p:sldId id="561" r:id="rId22"/>
    <p:sldId id="56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4"/>
    <p:restoredTop sz="85955"/>
  </p:normalViewPr>
  <p:slideViewPr>
    <p:cSldViewPr snapToGrid="0" snapToObjects="1">
      <p:cViewPr varScale="1">
        <p:scale>
          <a:sx n="105" d="100"/>
          <a:sy n="105" d="100"/>
        </p:scale>
        <p:origin x="1200"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8499601214884756"/>
          <c:y val="5.0925925925925923E-2"/>
          <c:w val="0.78988644191030155"/>
          <c:h val="0.75442261214129236"/>
        </c:manualLayout>
      </c:layout>
      <c:lineChart>
        <c:grouping val="standard"/>
        <c:varyColors val="0"/>
        <c:ser>
          <c:idx val="0"/>
          <c:order val="0"/>
          <c:spPr>
            <a:ln w="57150"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trendline>
            <c:spPr>
              <a:ln w="19050" cap="rnd">
                <a:solidFill>
                  <a:schemeClr val="tx1"/>
                </a:solidFill>
                <a:prstDash val="sysDot"/>
              </a:ln>
              <a:effectLst/>
            </c:spPr>
            <c:trendlineType val="linear"/>
            <c:dispRSqr val="0"/>
            <c:dispEq val="0"/>
          </c:trendline>
          <c:errBars>
            <c:errDir val="y"/>
            <c:errBarType val="both"/>
            <c:errValType val="cust"/>
            <c:noEndCap val="0"/>
            <c:plus>
              <c:numRef>
                <c:f>'[ניסוי חי בר30.11.xlsx]larvae'!$CS$180:$CS$183</c:f>
                <c:numCache>
                  <c:formatCode>General</c:formatCode>
                  <c:ptCount val="4"/>
                  <c:pt idx="0">
                    <c:v>5.5562592332131757</c:v>
                  </c:pt>
                  <c:pt idx="1">
                    <c:v>16.480983486026151</c:v>
                  </c:pt>
                  <c:pt idx="2">
                    <c:v>20.485899215476646</c:v>
                  </c:pt>
                  <c:pt idx="3">
                    <c:v>16.480983486026151</c:v>
                  </c:pt>
                </c:numCache>
              </c:numRef>
            </c:plus>
            <c:minus>
              <c:numRef>
                <c:f>'[ניסוי חי בר30.11.xlsx]larvae'!$CS$180:$CS$183</c:f>
                <c:numCache>
                  <c:formatCode>General</c:formatCode>
                  <c:ptCount val="4"/>
                  <c:pt idx="0">
                    <c:v>5.5562592332131757</c:v>
                  </c:pt>
                  <c:pt idx="1">
                    <c:v>16.480983486026151</c:v>
                  </c:pt>
                  <c:pt idx="2">
                    <c:v>20.485899215476646</c:v>
                  </c:pt>
                  <c:pt idx="3">
                    <c:v>16.480983486026151</c:v>
                  </c:pt>
                </c:numCache>
              </c:numRef>
            </c:minus>
            <c:spPr>
              <a:noFill/>
              <a:ln w="9525" cap="flat" cmpd="sng" algn="ctr">
                <a:solidFill>
                  <a:schemeClr val="tx1">
                    <a:lumMod val="65000"/>
                    <a:lumOff val="35000"/>
                  </a:schemeClr>
                </a:solidFill>
                <a:round/>
              </a:ln>
              <a:effectLst/>
            </c:spPr>
          </c:errBars>
          <c:cat>
            <c:strRef>
              <c:f>'[ניסוי חי בר30.11.xlsx]larvae'!$CM$180:$CM$183</c:f>
              <c:strCache>
                <c:ptCount val="4"/>
                <c:pt idx="0">
                  <c:v>0</c:v>
                </c:pt>
                <c:pt idx="1">
                  <c:v>2^10*3.8</c:v>
                </c:pt>
                <c:pt idx="2">
                  <c:v>2^10*7.6</c:v>
                </c:pt>
                <c:pt idx="3">
                  <c:v>3^10*1.1</c:v>
                </c:pt>
              </c:strCache>
            </c:strRef>
          </c:cat>
          <c:val>
            <c:numRef>
              <c:f>'[ניסוי חי בר30.11.xlsx]larvae'!$CR$180:$CR$183</c:f>
              <c:numCache>
                <c:formatCode>General</c:formatCode>
                <c:ptCount val="4"/>
                <c:pt idx="0">
                  <c:v>94.444444444444429</c:v>
                </c:pt>
                <c:pt idx="1">
                  <c:v>77.777777777777786</c:v>
                </c:pt>
                <c:pt idx="2">
                  <c:v>44.444444444444443</c:v>
                </c:pt>
                <c:pt idx="3">
                  <c:v>22.222222222222221</c:v>
                </c:pt>
              </c:numCache>
            </c:numRef>
          </c:val>
          <c:smooth val="0"/>
          <c:extLst>
            <c:ext xmlns:c16="http://schemas.microsoft.com/office/drawing/2014/chart" uri="{C3380CC4-5D6E-409C-BE32-E72D297353CC}">
              <c16:uniqueId val="{00000002-063E-8E44-8CF5-0652ECB00EDD}"/>
            </c:ext>
          </c:extLst>
        </c:ser>
        <c:dLbls>
          <c:showLegendKey val="0"/>
          <c:showVal val="0"/>
          <c:showCatName val="0"/>
          <c:showSerName val="0"/>
          <c:showPercent val="0"/>
          <c:showBubbleSize val="0"/>
        </c:dLbls>
        <c:smooth val="0"/>
        <c:axId val="228928512"/>
        <c:axId val="228942976"/>
      </c:lineChart>
      <c:catAx>
        <c:axId val="228928512"/>
        <c:scaling>
          <c:orientation val="minMax"/>
        </c:scaling>
        <c:delete val="0"/>
        <c:axPos val="b"/>
        <c:title>
          <c:tx>
            <c:rich>
              <a:bodyPr rot="0" spcFirstLastPara="1" vertOverflow="ellipsis" vert="horz" wrap="square" anchor="ctr" anchorCtr="1"/>
              <a:lstStyle/>
              <a:p>
                <a:pPr algn="ctr" rtl="0">
                  <a:defRPr sz="2400" b="1" i="0" u="none" strike="noStrike" kern="1200" baseline="0">
                    <a:solidFill>
                      <a:sysClr val="windowText" lastClr="000000"/>
                    </a:solidFill>
                    <a:latin typeface="+mn-lt"/>
                    <a:ea typeface="+mn-ea"/>
                    <a:cs typeface="+mn-cs"/>
                  </a:defRPr>
                </a:pPr>
                <a:r>
                  <a:rPr lang="en-US" sz="2400" b="1" dirty="0"/>
                  <a:t>Fire-retardant concentration</a:t>
                </a:r>
                <a:endParaRPr lang="he-IL" sz="2400" b="1" dirty="0"/>
              </a:p>
            </c:rich>
          </c:tx>
          <c:layout>
            <c:manualLayout>
              <c:xMode val="edge"/>
              <c:yMode val="edge"/>
              <c:x val="0.28790828131754531"/>
              <c:y val="0.92005223901082145"/>
            </c:manualLayout>
          </c:layout>
          <c:overlay val="0"/>
          <c:spPr>
            <a:noFill/>
            <a:ln>
              <a:noFill/>
            </a:ln>
            <a:effectLst/>
          </c:spPr>
          <c:txPr>
            <a:bodyPr rot="0" spcFirstLastPara="1" vertOverflow="ellipsis" vert="horz" wrap="square" anchor="ctr" anchorCtr="1"/>
            <a:lstStyle/>
            <a:p>
              <a:pPr algn="ctr" rtl="0">
                <a:defRPr sz="2400" b="1"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228942976"/>
        <c:crosses val="autoZero"/>
        <c:auto val="1"/>
        <c:lblAlgn val="ctr"/>
        <c:lblOffset val="100"/>
        <c:noMultiLvlLbl val="1"/>
      </c:catAx>
      <c:valAx>
        <c:axId val="228942976"/>
        <c:scaling>
          <c:orientation val="minMax"/>
          <c:max val="100"/>
        </c:scaling>
        <c:delete val="0"/>
        <c:axPos val="l"/>
        <c:title>
          <c:tx>
            <c:rich>
              <a:bodyPr rot="-54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r>
                  <a:rPr lang="en-US" sz="2400" b="1" dirty="0"/>
                  <a:t>Survival (%)</a:t>
                </a:r>
              </a:p>
            </c:rich>
          </c:tx>
          <c:layout>
            <c:manualLayout>
              <c:xMode val="edge"/>
              <c:yMode val="edge"/>
              <c:x val="4.8584564599160537E-2"/>
              <c:y val="0.2838082592286974"/>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12700" cap="flat" cmpd="dbl" algn="ctr">
            <a:solidFill>
              <a:schemeClr val="tx1"/>
            </a:solidFill>
            <a:prstDash val="solid"/>
            <a:round/>
            <a:tailEnd w="lg" len="med"/>
          </a:ln>
          <a:effectLst/>
        </c:spPr>
        <c:txPr>
          <a:bodyPr rot="0" spcFirstLastPara="1" vertOverflow="ellipsis" wrap="square" anchor="ctr" anchorCtr="1"/>
          <a:lstStyle/>
          <a:p>
            <a:pPr>
              <a:defRPr sz="2000" b="0" i="0" u="none" strike="noStrike" kern="1200" baseline="0">
                <a:solidFill>
                  <a:sysClr val="windowText" lastClr="000000"/>
                </a:solidFill>
                <a:latin typeface="+mn-lt"/>
                <a:ea typeface="+mn-ea"/>
                <a:cs typeface="+mn-cs"/>
              </a:defRPr>
            </a:pPr>
            <a:endParaRPr lang="en-US"/>
          </a:p>
        </c:txPr>
        <c:crossAx val="228928512"/>
        <c:crosses val="autoZero"/>
        <c:crossBetween val="between"/>
        <c:majorUnit val="25"/>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5229658792651"/>
          <c:y val="5.7842235313167338E-2"/>
          <c:w val="0.79958814523184607"/>
          <c:h val="0.69675603378732109"/>
        </c:manualLayout>
      </c:layout>
      <c:barChart>
        <c:barDir val="col"/>
        <c:grouping val="clustered"/>
        <c:varyColors val="0"/>
        <c:ser>
          <c:idx val="0"/>
          <c:order val="0"/>
          <c:spPr>
            <a:solidFill>
              <a:schemeClr val="accent1"/>
            </a:solidFill>
            <a:ln>
              <a:solidFill>
                <a:sysClr val="windowText" lastClr="000000"/>
              </a:solidFill>
            </a:ln>
            <a:effectLst/>
          </c:spPr>
          <c:invertIfNegative val="0"/>
          <c:dPt>
            <c:idx val="0"/>
            <c:invertIfNegative val="0"/>
            <c:bubble3D val="0"/>
            <c:spPr>
              <a:solidFill>
                <a:schemeClr val="bg1">
                  <a:lumMod val="95000"/>
                </a:schemeClr>
              </a:solidFill>
              <a:ln>
                <a:solidFill>
                  <a:sysClr val="windowText" lastClr="000000"/>
                </a:solidFill>
              </a:ln>
              <a:effectLst/>
            </c:spPr>
            <c:extLst>
              <c:ext xmlns:c16="http://schemas.microsoft.com/office/drawing/2014/chart" uri="{C3380CC4-5D6E-409C-BE32-E72D297353CC}">
                <c16:uniqueId val="{00000001-1301-8845-82DF-E29C3534AF5A}"/>
              </c:ext>
            </c:extLst>
          </c:dPt>
          <c:dPt>
            <c:idx val="1"/>
            <c:invertIfNegative val="0"/>
            <c:bubble3D val="0"/>
            <c:spPr>
              <a:solidFill>
                <a:schemeClr val="accent2">
                  <a:lumMod val="40000"/>
                  <a:lumOff val="60000"/>
                </a:schemeClr>
              </a:solidFill>
              <a:ln>
                <a:solidFill>
                  <a:sysClr val="windowText" lastClr="000000"/>
                </a:solidFill>
              </a:ln>
              <a:effectLst/>
            </c:spPr>
            <c:extLst>
              <c:ext xmlns:c16="http://schemas.microsoft.com/office/drawing/2014/chart" uri="{C3380CC4-5D6E-409C-BE32-E72D297353CC}">
                <c16:uniqueId val="{00000003-1301-8845-82DF-E29C3534AF5A}"/>
              </c:ext>
            </c:extLst>
          </c:dPt>
          <c:dPt>
            <c:idx val="2"/>
            <c:invertIfNegative val="0"/>
            <c:bubble3D val="0"/>
            <c:spPr>
              <a:solidFill>
                <a:schemeClr val="accent2">
                  <a:lumMod val="60000"/>
                  <a:lumOff val="40000"/>
                </a:schemeClr>
              </a:solidFill>
              <a:ln>
                <a:solidFill>
                  <a:sysClr val="windowText" lastClr="000000"/>
                </a:solidFill>
              </a:ln>
              <a:effectLst/>
            </c:spPr>
            <c:extLst>
              <c:ext xmlns:c16="http://schemas.microsoft.com/office/drawing/2014/chart" uri="{C3380CC4-5D6E-409C-BE32-E72D297353CC}">
                <c16:uniqueId val="{00000005-1301-8845-82DF-E29C3534AF5A}"/>
              </c:ext>
            </c:extLst>
          </c:dPt>
          <c:dPt>
            <c:idx val="3"/>
            <c:invertIfNegative val="0"/>
            <c:bubble3D val="0"/>
            <c:spPr>
              <a:solidFill>
                <a:schemeClr val="accent2">
                  <a:lumMod val="75000"/>
                </a:schemeClr>
              </a:solidFill>
              <a:ln>
                <a:solidFill>
                  <a:sysClr val="windowText" lastClr="000000"/>
                </a:solidFill>
              </a:ln>
              <a:effectLst/>
            </c:spPr>
            <c:extLst>
              <c:ext xmlns:c16="http://schemas.microsoft.com/office/drawing/2014/chart" uri="{C3380CC4-5D6E-409C-BE32-E72D297353CC}">
                <c16:uniqueId val="{00000007-1301-8845-82DF-E29C3534AF5A}"/>
              </c:ext>
            </c:extLst>
          </c:dPt>
          <c:errBars>
            <c:errBarType val="both"/>
            <c:errValType val="cust"/>
            <c:noEndCap val="0"/>
            <c:plus>
              <c:numRef>
                <c:f>'[ניסוי חי בר30.11.xlsx]termination'!$O$50:$O$53</c:f>
                <c:numCache>
                  <c:formatCode>General</c:formatCode>
                  <c:ptCount val="4"/>
                  <c:pt idx="0">
                    <c:v>0.84510208310250745</c:v>
                  </c:pt>
                  <c:pt idx="1">
                    <c:v>1.8184242262647801</c:v>
                  </c:pt>
                  <c:pt idx="2">
                    <c:v>2.3752842584924392</c:v>
                  </c:pt>
                  <c:pt idx="3">
                    <c:v>0.5</c:v>
                  </c:pt>
                </c:numCache>
              </c:numRef>
            </c:plus>
            <c:minus>
              <c:numRef>
                <c:f>'[ניסוי חי בר30.11.xlsx]termination'!$O$50:$O$53</c:f>
                <c:numCache>
                  <c:formatCode>General</c:formatCode>
                  <c:ptCount val="4"/>
                  <c:pt idx="0">
                    <c:v>0.84510208310250745</c:v>
                  </c:pt>
                  <c:pt idx="1">
                    <c:v>1.8184242262647801</c:v>
                  </c:pt>
                  <c:pt idx="2">
                    <c:v>2.3752842584924392</c:v>
                  </c:pt>
                  <c:pt idx="3">
                    <c:v>0.5</c:v>
                  </c:pt>
                </c:numCache>
              </c:numRef>
            </c:minus>
            <c:spPr>
              <a:noFill/>
              <a:ln w="9525" cap="flat" cmpd="sng" algn="ctr">
                <a:solidFill>
                  <a:schemeClr val="tx1">
                    <a:lumMod val="65000"/>
                    <a:lumOff val="35000"/>
                  </a:schemeClr>
                </a:solidFill>
                <a:round/>
              </a:ln>
              <a:effectLst/>
            </c:spPr>
          </c:errBars>
          <c:cat>
            <c:strRef>
              <c:f>'[ניסוי חי בר30.11.xlsx]termination'!$M$50:$M$53</c:f>
              <c:strCache>
                <c:ptCount val="4"/>
                <c:pt idx="0">
                  <c:v>0</c:v>
                </c:pt>
                <c:pt idx="1">
                  <c:v>2^10*3.8</c:v>
                </c:pt>
                <c:pt idx="2">
                  <c:v>2^10*7.6</c:v>
                </c:pt>
                <c:pt idx="3">
                  <c:v>3^10*1.1</c:v>
                </c:pt>
              </c:strCache>
            </c:strRef>
          </c:cat>
          <c:val>
            <c:numRef>
              <c:f>'[ניסוי חי בר30.11.xlsx]termination'!$N$54:$N$57</c:f>
              <c:numCache>
                <c:formatCode>General</c:formatCode>
                <c:ptCount val="4"/>
                <c:pt idx="0">
                  <c:v>51.944444444444436</c:v>
                </c:pt>
                <c:pt idx="1">
                  <c:v>55.86666666666666</c:v>
                </c:pt>
                <c:pt idx="2">
                  <c:v>62.55555555555555</c:v>
                </c:pt>
                <c:pt idx="3">
                  <c:v>63.5</c:v>
                </c:pt>
              </c:numCache>
            </c:numRef>
          </c:val>
          <c:extLst>
            <c:ext xmlns:c16="http://schemas.microsoft.com/office/drawing/2014/chart" uri="{C3380CC4-5D6E-409C-BE32-E72D297353CC}">
              <c16:uniqueId val="{00000008-1301-8845-82DF-E29C3534AF5A}"/>
            </c:ext>
          </c:extLst>
        </c:ser>
        <c:dLbls>
          <c:showLegendKey val="0"/>
          <c:showVal val="0"/>
          <c:showCatName val="0"/>
          <c:showSerName val="0"/>
          <c:showPercent val="0"/>
          <c:showBubbleSize val="0"/>
        </c:dLbls>
        <c:gapWidth val="219"/>
        <c:overlap val="-27"/>
        <c:axId val="138001024"/>
        <c:axId val="138011392"/>
      </c:barChart>
      <c:catAx>
        <c:axId val="138001024"/>
        <c:scaling>
          <c:orientation val="minMax"/>
        </c:scaling>
        <c:delete val="0"/>
        <c:axPos val="b"/>
        <c:title>
          <c:tx>
            <c:rich>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r>
                  <a:rPr lang="en-US" sz="2400" b="1" dirty="0"/>
                  <a:t>Fire-retardant concentration</a:t>
                </a:r>
              </a:p>
            </c:rich>
          </c:tx>
          <c:layout>
            <c:manualLayout>
              <c:xMode val="edge"/>
              <c:yMode val="edge"/>
              <c:x val="0.28501837270341207"/>
              <c:y val="0.90695416725057965"/>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38011392"/>
        <c:crosses val="autoZero"/>
        <c:auto val="1"/>
        <c:lblAlgn val="ctr"/>
        <c:lblOffset val="100"/>
        <c:noMultiLvlLbl val="0"/>
      </c:catAx>
      <c:valAx>
        <c:axId val="138011392"/>
        <c:scaling>
          <c:orientation val="minMax"/>
          <c:min val="45"/>
        </c:scaling>
        <c:delete val="0"/>
        <c:axPos val="l"/>
        <c:title>
          <c:tx>
            <c:rich>
              <a:bodyPr rot="-54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r>
                  <a:rPr lang="en-US" sz="1800" b="1" dirty="0"/>
                  <a:t>Time to Metamorphosis (days)</a:t>
                </a:r>
              </a:p>
            </c:rich>
          </c:tx>
          <c:layout>
            <c:manualLayout>
              <c:xMode val="edge"/>
              <c:yMode val="edge"/>
              <c:x val="5.2233645767652101E-4"/>
              <c:y val="7.6559482132168899E-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38001024"/>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sz="1400">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0.22617</cdr:x>
      <cdr:y>0.3603</cdr:y>
    </cdr:from>
    <cdr:to>
      <cdr:x>0.29343</cdr:x>
      <cdr:y>0.49045</cdr:y>
    </cdr:to>
    <cdr:sp macro="" textlink="">
      <cdr:nvSpPr>
        <cdr:cNvPr id="2" name="Rectangle 1">
          <a:extLst xmlns:a="http://schemas.openxmlformats.org/drawingml/2006/main">
            <a:ext uri="{FF2B5EF4-FFF2-40B4-BE49-F238E27FC236}">
              <a16:creationId xmlns:a16="http://schemas.microsoft.com/office/drawing/2014/main" id="{2DAFBB8D-E3ED-44DB-8E54-0CE50AC68371}"/>
            </a:ext>
          </a:extLst>
        </cdr:cNvPr>
        <cdr:cNvSpPr/>
      </cdr:nvSpPr>
      <cdr:spPr>
        <a:xfrm xmlns:a="http://schemas.openxmlformats.org/drawingml/2006/main">
          <a:off x="1034061" y="1122421"/>
          <a:ext cx="307520" cy="405432"/>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en-US" sz="2000" b="0" cap="none" spc="0" dirty="0">
              <a:ln w="0"/>
              <a:solidFill>
                <a:schemeClr val="tx1"/>
              </a:solidFill>
              <a:effectLst>
                <a:outerShdw blurRad="38100" dist="19050" dir="2700000" algn="tl" rotWithShape="0">
                  <a:schemeClr val="dk1">
                    <a:alpha val="40000"/>
                  </a:schemeClr>
                </a:outerShdw>
              </a:effectLst>
            </a:rPr>
            <a:t>a</a:t>
          </a:r>
        </a:p>
      </cdr:txBody>
    </cdr:sp>
  </cdr:relSizeAnchor>
  <cdr:relSizeAnchor xmlns:cdr="http://schemas.openxmlformats.org/drawingml/2006/chartDrawing">
    <cdr:from>
      <cdr:x>0.39706</cdr:x>
      <cdr:y>0.26619</cdr:y>
    </cdr:from>
    <cdr:to>
      <cdr:x>0.53431</cdr:x>
      <cdr:y>0.39633</cdr:y>
    </cdr:to>
    <cdr:sp macro="" textlink="">
      <cdr:nvSpPr>
        <cdr:cNvPr id="3" name="Rectangle 2">
          <a:extLst xmlns:a="http://schemas.openxmlformats.org/drawingml/2006/main">
            <a:ext uri="{FF2B5EF4-FFF2-40B4-BE49-F238E27FC236}">
              <a16:creationId xmlns:a16="http://schemas.microsoft.com/office/drawing/2014/main" id="{5FCA5AC9-1994-429B-B1A5-D4501042A428}"/>
            </a:ext>
          </a:extLst>
        </cdr:cNvPr>
        <cdr:cNvSpPr/>
      </cdr:nvSpPr>
      <cdr:spPr>
        <a:xfrm xmlns:a="http://schemas.openxmlformats.org/drawingml/2006/main">
          <a:off x="1815355" y="829236"/>
          <a:ext cx="627530" cy="405432"/>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US" sz="2000" b="0" cap="none" spc="0" dirty="0">
              <a:ln w="0"/>
              <a:solidFill>
                <a:schemeClr val="tx1"/>
              </a:solidFill>
              <a:effectLst>
                <a:outerShdw blurRad="38100" dist="19050" dir="2700000" algn="tl" rotWithShape="0">
                  <a:schemeClr val="dk1">
                    <a:alpha val="40000"/>
                  </a:schemeClr>
                </a:outerShdw>
              </a:effectLst>
            </a:rPr>
            <a:t>ab</a:t>
          </a:r>
        </a:p>
      </cdr:txBody>
    </cdr:sp>
  </cdr:relSizeAnchor>
  <cdr:relSizeAnchor xmlns:cdr="http://schemas.openxmlformats.org/drawingml/2006/chartDrawing">
    <cdr:from>
      <cdr:x>0.63137</cdr:x>
      <cdr:y>0.06331</cdr:y>
    </cdr:from>
    <cdr:to>
      <cdr:x>0.68775</cdr:x>
      <cdr:y>0.19345</cdr:y>
    </cdr:to>
    <cdr:sp macro="" textlink="">
      <cdr:nvSpPr>
        <cdr:cNvPr id="4" name="Rectangle 3">
          <a:extLst xmlns:a="http://schemas.openxmlformats.org/drawingml/2006/main">
            <a:ext uri="{FF2B5EF4-FFF2-40B4-BE49-F238E27FC236}">
              <a16:creationId xmlns:a16="http://schemas.microsoft.com/office/drawing/2014/main" id="{87C7C9EE-F8CF-4210-B075-6123E54E92E2}"/>
            </a:ext>
          </a:extLst>
        </cdr:cNvPr>
        <cdr:cNvSpPr/>
      </cdr:nvSpPr>
      <cdr:spPr>
        <a:xfrm xmlns:a="http://schemas.openxmlformats.org/drawingml/2006/main">
          <a:off x="2886637" y="197225"/>
          <a:ext cx="257735" cy="405432"/>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US" sz="2000" b="0" cap="none" spc="0" dirty="0">
              <a:ln w="0"/>
              <a:solidFill>
                <a:schemeClr val="tx1"/>
              </a:solidFill>
              <a:effectLst>
                <a:outerShdw blurRad="38100" dist="19050" dir="2700000" algn="tl" rotWithShape="0">
                  <a:schemeClr val="dk1">
                    <a:alpha val="40000"/>
                  </a:schemeClr>
                </a:outerShdw>
              </a:effectLst>
            </a:rPr>
            <a:t>b</a:t>
          </a:r>
        </a:p>
      </cdr:txBody>
    </cdr:sp>
  </cdr:relSizeAnchor>
  <cdr:relSizeAnchor xmlns:cdr="http://schemas.openxmlformats.org/drawingml/2006/chartDrawing">
    <cdr:from>
      <cdr:x>0.84118</cdr:x>
      <cdr:y>0.05468</cdr:y>
    </cdr:from>
    <cdr:to>
      <cdr:x>0.89755</cdr:x>
      <cdr:y>0.18482</cdr:y>
    </cdr:to>
    <cdr:sp macro="" textlink="">
      <cdr:nvSpPr>
        <cdr:cNvPr id="5" name="Rectangle 4">
          <a:extLst xmlns:a="http://schemas.openxmlformats.org/drawingml/2006/main">
            <a:ext uri="{FF2B5EF4-FFF2-40B4-BE49-F238E27FC236}">
              <a16:creationId xmlns:a16="http://schemas.microsoft.com/office/drawing/2014/main" id="{8E47A219-E969-4CCE-B728-7E8557D5089C}"/>
            </a:ext>
          </a:extLst>
        </cdr:cNvPr>
        <cdr:cNvSpPr/>
      </cdr:nvSpPr>
      <cdr:spPr>
        <a:xfrm xmlns:a="http://schemas.openxmlformats.org/drawingml/2006/main">
          <a:off x="3845861" y="170330"/>
          <a:ext cx="257735" cy="405432"/>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US" sz="2000" b="0" cap="none" spc="0">
              <a:ln w="0"/>
              <a:solidFill>
                <a:schemeClr val="tx1"/>
              </a:solidFill>
              <a:effectLst>
                <a:outerShdw blurRad="38100" dist="19050" dir="2700000" algn="tl" rotWithShape="0">
                  <a:schemeClr val="dk1">
                    <a:alpha val="40000"/>
                  </a:schemeClr>
                </a:outerShdw>
              </a:effectLst>
            </a:rPr>
            <a:t>b</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8DB74-5BC4-174D-8A2A-1944E4191954}" type="datetimeFigureOut">
              <a:rPr lang="en-US" smtClean="0"/>
              <a:t>4/23/19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3CCAB-FE99-C447-AB58-3C810A6B0F6C}" type="slidenum">
              <a:rPr lang="en-US" smtClean="0"/>
              <a:t>‹#›</a:t>
            </a:fld>
            <a:endParaRPr lang="en-US"/>
          </a:p>
        </p:txBody>
      </p:sp>
    </p:spTree>
    <p:extLst>
      <p:ext uri="{BB962C8B-B14F-4D97-AF65-F5344CB8AC3E}">
        <p14:creationId xmlns:p14="http://schemas.microsoft.com/office/powerpoint/2010/main" val="3590787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1</a:t>
            </a:fld>
            <a:endParaRPr lang="en-US"/>
          </a:p>
        </p:txBody>
      </p:sp>
    </p:spTree>
    <p:extLst>
      <p:ext uri="{BB962C8B-B14F-4D97-AF65-F5344CB8AC3E}">
        <p14:creationId xmlns:p14="http://schemas.microsoft.com/office/powerpoint/2010/main" val="569484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aquatic community consists of a few trophic levels ,Algae (periphyton and phytoplankton- pelagic algae) take the roll of the primary producers. Many aquatic invertebrates are the herbivores and the consumers.</a:t>
            </a:r>
          </a:p>
          <a:p>
            <a:r>
              <a:rPr lang="en-US" dirty="0"/>
              <a:t>As the top predator in temporary pools in Israel, S. </a:t>
            </a:r>
            <a:r>
              <a:rPr lang="en-US" dirty="0" err="1"/>
              <a:t>infraimmaculata</a:t>
            </a:r>
            <a:r>
              <a:rPr lang="en-US" dirty="0"/>
              <a:t> feed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invertebrate species, thus indirectly driving a trophic cascade, and has a indirect positive effect over algae</a:t>
            </a:r>
            <a:br>
              <a:rPr lang="en-US" dirty="0"/>
            </a:br>
            <a:endParaRPr lang="he-IL" dirty="0"/>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10</a:t>
            </a:fld>
            <a:endParaRPr lang="en-US"/>
          </a:p>
        </p:txBody>
      </p:sp>
    </p:spTree>
    <p:extLst>
      <p:ext uri="{BB962C8B-B14F-4D97-AF65-F5344CB8AC3E}">
        <p14:creationId xmlns:p14="http://schemas.microsoft.com/office/powerpoint/2010/main" val="569080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aquatic community consists of a few trophic levels ,Algae (periphyton and phytoplankton- pelagic algae) take the roll of the primary producers. Many aquatic invertebrates are the herbivores and the consumers.</a:t>
            </a:r>
          </a:p>
          <a:p>
            <a:r>
              <a:rPr lang="en-US" dirty="0"/>
              <a:t>As the top predator in temporary pools in Israel, S. </a:t>
            </a:r>
            <a:r>
              <a:rPr lang="en-US" dirty="0" err="1"/>
              <a:t>infraimmaculata</a:t>
            </a:r>
            <a:r>
              <a:rPr lang="en-US" dirty="0"/>
              <a:t> feed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invertebrate species, thus indirectly driving a trophic cascade, and has a indirect positive effect over algae</a:t>
            </a:r>
            <a:br>
              <a:rPr lang="en-US" dirty="0"/>
            </a:br>
            <a:endParaRPr lang="he-IL" dirty="0"/>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11</a:t>
            </a:fld>
            <a:endParaRPr lang="en-US"/>
          </a:p>
        </p:txBody>
      </p:sp>
    </p:spTree>
    <p:extLst>
      <p:ext uri="{BB962C8B-B14F-4D97-AF65-F5344CB8AC3E}">
        <p14:creationId xmlns:p14="http://schemas.microsoft.com/office/powerpoint/2010/main" val="359844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aquatic community consists of a few trophic levels ,Algae (periphyton and phytoplankton- pelagic algae) take the roll of the primary producers. Many aquatic invertebrates are the herbivores and the consumers.</a:t>
            </a:r>
          </a:p>
          <a:p>
            <a:r>
              <a:rPr lang="en-US" dirty="0"/>
              <a:t>As the top predator in temporary pools in Israel, S. </a:t>
            </a:r>
            <a:r>
              <a:rPr lang="en-US" dirty="0" err="1"/>
              <a:t>infraimmaculata</a:t>
            </a:r>
            <a:r>
              <a:rPr lang="en-US" dirty="0"/>
              <a:t> feed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invertebrate species, thus indirectly driving a trophic cascade, and has a indirect positive effect over algae</a:t>
            </a:r>
            <a:br>
              <a:rPr lang="en-US" dirty="0"/>
            </a:br>
            <a:endParaRPr lang="he-IL" dirty="0"/>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12</a:t>
            </a:fld>
            <a:endParaRPr lang="en-US"/>
          </a:p>
        </p:txBody>
      </p:sp>
    </p:spTree>
    <p:extLst>
      <p:ext uri="{BB962C8B-B14F-4D97-AF65-F5344CB8AC3E}">
        <p14:creationId xmlns:p14="http://schemas.microsoft.com/office/powerpoint/2010/main" val="405677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aquatic community consists of a few trophic levels ,Algae (periphyton and phytoplankton- pelagic algae) take the roll of the primary producers. Many aquatic invertebrates are the herbivores and the consumers.</a:t>
            </a:r>
          </a:p>
          <a:p>
            <a:r>
              <a:rPr lang="en-US" dirty="0"/>
              <a:t>As the top predator in temporary pools in Israel, S. </a:t>
            </a:r>
            <a:r>
              <a:rPr lang="en-US" dirty="0" err="1"/>
              <a:t>infraimmaculata</a:t>
            </a:r>
            <a:r>
              <a:rPr lang="en-US" dirty="0"/>
              <a:t> feed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invertebrate species, thus indirectly driving a trophic cascade, and has a indirect positive effect over algae</a:t>
            </a:r>
            <a:br>
              <a:rPr lang="en-US" dirty="0"/>
            </a:br>
            <a:endParaRPr lang="he-IL" dirty="0"/>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13</a:t>
            </a:fld>
            <a:endParaRPr lang="en-US"/>
          </a:p>
        </p:txBody>
      </p:sp>
    </p:spTree>
    <p:extLst>
      <p:ext uri="{BB962C8B-B14F-4D97-AF65-F5344CB8AC3E}">
        <p14:creationId xmlns:p14="http://schemas.microsoft.com/office/powerpoint/2010/main" val="350252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40 L </a:t>
            </a:r>
            <a:r>
              <a:rPr lang="en-US" sz="1200" kern="1200" dirty="0" err="1">
                <a:solidFill>
                  <a:schemeClr val="tx1"/>
                </a:solidFill>
                <a:effectLst/>
                <a:latin typeface="+mn-lt"/>
                <a:ea typeface="+mn-ea"/>
                <a:cs typeface="+mn-cs"/>
              </a:rPr>
              <a:t>mesocosma</a:t>
            </a:r>
            <a:r>
              <a:rPr lang="en-US" sz="1200" kern="1200" dirty="0">
                <a:solidFill>
                  <a:schemeClr val="tx1"/>
                </a:solidFill>
                <a:effectLst/>
                <a:latin typeface="+mn-lt"/>
                <a:ea typeface="+mn-ea"/>
                <a:cs typeface="+mn-cs"/>
              </a:rPr>
              <a:t>, 75, 50 and 25 percent (3.8x10</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7.6x10</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11.4x10</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mgL</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respectively) of the </a:t>
            </a:r>
            <a:r>
              <a:rPr lang="en-US" sz="1200" b="1" i="0" u="none" strike="noStrike" kern="1200" dirty="0">
                <a:solidFill>
                  <a:schemeClr val="tx1"/>
                </a:solidFill>
                <a:effectLst/>
                <a:latin typeface="+mn-lt"/>
                <a:ea typeface="+mn-ea"/>
                <a:cs typeface="+mn-cs"/>
              </a:rPr>
              <a:t>LC50</a:t>
            </a:r>
            <a:r>
              <a:rPr lang="en-US" sz="1200" b="0" i="0" u="none" strike="noStrike" kern="1200" dirty="0">
                <a:solidFill>
                  <a:schemeClr val="tx1"/>
                </a:solidFill>
                <a:effectLst/>
                <a:latin typeface="+mn-lt"/>
                <a:ea typeface="+mn-ea"/>
                <a:cs typeface="+mn-cs"/>
              </a:rPr>
              <a:t> is the lethal concentration required to kill 50% of the population</a:t>
            </a:r>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14</a:t>
            </a:fld>
            <a:endParaRPr lang="en-US"/>
          </a:p>
        </p:txBody>
      </p:sp>
    </p:spTree>
    <p:extLst>
      <p:ext uri="{BB962C8B-B14F-4D97-AF65-F5344CB8AC3E}">
        <p14:creationId xmlns:p14="http://schemas.microsoft.com/office/powerpoint/2010/main" val="320981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Decrease in feeding</a:t>
            </a:r>
          </a:p>
        </p:txBody>
      </p:sp>
      <p:sp>
        <p:nvSpPr>
          <p:cNvPr id="4" name="Slide Number Placeholder 3"/>
          <p:cNvSpPr>
            <a:spLocks noGrp="1"/>
          </p:cNvSpPr>
          <p:nvPr>
            <p:ph type="sldNum" sz="quarter" idx="5"/>
          </p:nvPr>
        </p:nvSpPr>
        <p:spPr/>
        <p:txBody>
          <a:bodyPr/>
          <a:lstStyle/>
          <a:p>
            <a:fld id="{8943CCAB-FE99-C447-AB58-3C810A6B0F6C}" type="slidenum">
              <a:rPr lang="en-US" smtClean="0"/>
              <a:t>15</a:t>
            </a:fld>
            <a:endParaRPr lang="en-US"/>
          </a:p>
        </p:txBody>
      </p:sp>
    </p:spTree>
    <p:extLst>
      <p:ext uri="{BB962C8B-B14F-4D97-AF65-F5344CB8AC3E}">
        <p14:creationId xmlns:p14="http://schemas.microsoft.com/office/powerpoint/2010/main" val="156388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16</a:t>
            </a:fld>
            <a:endParaRPr lang="en-US"/>
          </a:p>
        </p:txBody>
      </p:sp>
    </p:spTree>
    <p:extLst>
      <p:ext uri="{BB962C8B-B14F-4D97-AF65-F5344CB8AC3E}">
        <p14:creationId xmlns:p14="http://schemas.microsoft.com/office/powerpoint/2010/main" val="173014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mosquitos choose high FR treatments</a:t>
            </a:r>
          </a:p>
        </p:txBody>
      </p:sp>
      <p:sp>
        <p:nvSpPr>
          <p:cNvPr id="4" name="Slide Number Placeholder 3"/>
          <p:cNvSpPr>
            <a:spLocks noGrp="1"/>
          </p:cNvSpPr>
          <p:nvPr>
            <p:ph type="sldNum" sz="quarter" idx="5"/>
          </p:nvPr>
        </p:nvSpPr>
        <p:spPr/>
        <p:txBody>
          <a:bodyPr/>
          <a:lstStyle/>
          <a:p>
            <a:fld id="{8943CCAB-FE99-C447-AB58-3C810A6B0F6C}" type="slidenum">
              <a:rPr lang="en-US" smtClean="0"/>
              <a:t>17</a:t>
            </a:fld>
            <a:endParaRPr lang="en-US"/>
          </a:p>
        </p:txBody>
      </p:sp>
    </p:spTree>
    <p:extLst>
      <p:ext uri="{BB962C8B-B14F-4D97-AF65-F5344CB8AC3E}">
        <p14:creationId xmlns:p14="http://schemas.microsoft.com/office/powerpoint/2010/main" val="1677459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3CCAB-FE99-C447-AB58-3C810A6B0F6C}" type="slidenum">
              <a:rPr lang="en-US" smtClean="0"/>
              <a:t>18</a:t>
            </a:fld>
            <a:endParaRPr lang="en-US"/>
          </a:p>
        </p:txBody>
      </p:sp>
    </p:spTree>
    <p:extLst>
      <p:ext uri="{BB962C8B-B14F-4D97-AF65-F5344CB8AC3E}">
        <p14:creationId xmlns:p14="http://schemas.microsoft.com/office/powerpoint/2010/main" val="497670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3CCAB-FE99-C447-AB58-3C810A6B0F6C}" type="slidenum">
              <a:rPr lang="en-US" smtClean="0"/>
              <a:t>19</a:t>
            </a:fld>
            <a:endParaRPr lang="en-US"/>
          </a:p>
        </p:txBody>
      </p:sp>
    </p:spTree>
    <p:extLst>
      <p:ext uri="{BB962C8B-B14F-4D97-AF65-F5344CB8AC3E}">
        <p14:creationId xmlns:p14="http://schemas.microsoft.com/office/powerpoint/2010/main" val="326160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65A2A7-8A7F-C544-B5C2-C8B5966D47C6}" type="slidenum">
              <a:rPr lang="en-US" smtClean="0"/>
              <a:t>2</a:t>
            </a:fld>
            <a:endParaRPr lang="en-US"/>
          </a:p>
        </p:txBody>
      </p:sp>
    </p:spTree>
    <p:extLst>
      <p:ext uri="{BB962C8B-B14F-4D97-AF65-F5344CB8AC3E}">
        <p14:creationId xmlns:p14="http://schemas.microsoft.com/office/powerpoint/2010/main" val="989952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aquatic community consists of a few trophic levels ,Algae (periphyton and phytoplankton- pelagic algae) take the roll of the primary producers. Many aquatic invertebrates are the herbivores and the consumers.</a:t>
            </a:r>
          </a:p>
          <a:p>
            <a:r>
              <a:rPr lang="en-US" dirty="0"/>
              <a:t>As the top predator in temporary pools in Israel, S. </a:t>
            </a:r>
            <a:r>
              <a:rPr lang="en-US" dirty="0" err="1"/>
              <a:t>infraimmaculata</a:t>
            </a:r>
            <a:r>
              <a:rPr lang="en-US" dirty="0"/>
              <a:t> feed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invertebrate species, thus indirectly driving a trophic cascade, and has a indirect positive effect over algae</a:t>
            </a:r>
            <a:br>
              <a:rPr lang="en-US" dirty="0"/>
            </a:br>
            <a:endParaRPr lang="he-IL" dirty="0"/>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20</a:t>
            </a:fld>
            <a:endParaRPr lang="en-US"/>
          </a:p>
        </p:txBody>
      </p:sp>
    </p:spTree>
    <p:extLst>
      <p:ext uri="{BB962C8B-B14F-4D97-AF65-F5344CB8AC3E}">
        <p14:creationId xmlns:p14="http://schemas.microsoft.com/office/powerpoint/2010/main" val="1547535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global changes are altering the distribution and frequency of the largest, most destructive, extreme wildfires (EW) in different regions of the world </a:t>
            </a:r>
            <a:endParaRPr lang="en-US"/>
          </a:p>
        </p:txBody>
      </p:sp>
      <p:sp>
        <p:nvSpPr>
          <p:cNvPr id="4" name="Slide Number Placeholder 3"/>
          <p:cNvSpPr>
            <a:spLocks noGrp="1"/>
          </p:cNvSpPr>
          <p:nvPr>
            <p:ph type="sldNum" sz="quarter" idx="5"/>
          </p:nvPr>
        </p:nvSpPr>
        <p:spPr/>
        <p:txBody>
          <a:bodyPr/>
          <a:lstStyle/>
          <a:p>
            <a:fld id="{8943CCAB-FE99-C447-AB58-3C810A6B0F6C}" type="slidenum">
              <a:rPr lang="en-US" smtClean="0"/>
              <a:t>21</a:t>
            </a:fld>
            <a:endParaRPr lang="en-US"/>
          </a:p>
        </p:txBody>
      </p:sp>
    </p:spTree>
    <p:extLst>
      <p:ext uri="{BB962C8B-B14F-4D97-AF65-F5344CB8AC3E}">
        <p14:creationId xmlns:p14="http://schemas.microsoft.com/office/powerpoint/2010/main" val="4216394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22</a:t>
            </a:fld>
            <a:endParaRPr lang="en-US"/>
          </a:p>
        </p:txBody>
      </p:sp>
    </p:spTree>
    <p:extLst>
      <p:ext uri="{BB962C8B-B14F-4D97-AF65-F5344CB8AC3E}">
        <p14:creationId xmlns:p14="http://schemas.microsoft.com/office/powerpoint/2010/main" val="70241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Wildfire is an ubiquitous realty worldwide and has been for </a:t>
            </a:r>
            <a:r>
              <a:rPr lang="en-US" dirty="0" err="1"/>
              <a:t>millenia</a:t>
            </a:r>
            <a:r>
              <a:rPr lang="en-US" dirty="0"/>
              <a:t>. </a:t>
            </a:r>
            <a:r>
              <a:rPr lang="en-US" sz="1200" kern="1200" dirty="0">
                <a:solidFill>
                  <a:schemeClr val="tx1"/>
                </a:solidFill>
                <a:effectLst/>
                <a:latin typeface="+mn-lt"/>
                <a:ea typeface="+mn-ea"/>
                <a:cs typeface="+mn-cs"/>
              </a:rPr>
              <a:t>Forest fires are a common disturbance in many ecosystems in the world and in particular in the Mediterranean region, climate favors regular occurrence of fire</a:t>
            </a:r>
          </a:p>
          <a:p>
            <a:pPr marL="285750" indent="-285750">
              <a:buFont typeface="Arial" panose="020B0604020202020204" pitchFamily="34" charset="0"/>
              <a:buChar char="•"/>
            </a:pPr>
            <a:r>
              <a:rPr lang="en-US" sz="1200" dirty="0">
                <a:latin typeface="Calisto MT" panose="02040603050505030304" pitchFamily="18" charset="77"/>
              </a:rPr>
              <a:t>5% of land surface</a:t>
            </a:r>
          </a:p>
          <a:p>
            <a:pPr marL="285750" indent="-285750">
              <a:buFont typeface="Arial" panose="020B0604020202020204" pitchFamily="34" charset="0"/>
              <a:buChar char="•"/>
            </a:pPr>
            <a:r>
              <a:rPr lang="en-US" sz="1200" dirty="0">
                <a:latin typeface="Calisto MT" panose="02040603050505030304" pitchFamily="18" charset="77"/>
              </a:rPr>
              <a:t>Cool wet winters</a:t>
            </a:r>
          </a:p>
          <a:p>
            <a:pPr marL="285750" indent="-285750">
              <a:buFont typeface="Arial" panose="020B0604020202020204" pitchFamily="34" charset="0"/>
              <a:buChar char="•"/>
            </a:pPr>
            <a:r>
              <a:rPr lang="en-US" sz="1200" dirty="0">
                <a:latin typeface="Calisto MT" panose="02040603050505030304" pitchFamily="18" charset="77"/>
              </a:rPr>
              <a:t>Hot dry summers</a:t>
            </a:r>
          </a:p>
          <a:p>
            <a:pPr marL="285750" indent="-285750">
              <a:buFont typeface="Arial" panose="020B0604020202020204" pitchFamily="34" charset="0"/>
              <a:buChar char="•"/>
            </a:pPr>
            <a:r>
              <a:rPr lang="en-US" sz="1200" dirty="0">
                <a:latin typeface="Calisto MT" panose="02040603050505030304" pitchFamily="18" charset="77"/>
              </a:rPr>
              <a:t>30-45 degrees latitude</a:t>
            </a:r>
          </a:p>
          <a:p>
            <a:pPr marL="285750" indent="-285750">
              <a:buFont typeface="Arial" panose="020B0604020202020204" pitchFamily="34" charset="0"/>
              <a:buChar char="•"/>
            </a:pPr>
            <a:r>
              <a:rPr lang="en-US" sz="1200" dirty="0">
                <a:latin typeface="Calisto MT" panose="02040603050505030304" pitchFamily="18" charset="77"/>
              </a:rPr>
              <a:t>Southwest edge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Fire with diverse destructive effects, especially with large human populations adjacent to natural areas in these regions. Fire management and policy tend to be focused  on protecting human property and life</a:t>
            </a:r>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3</a:t>
            </a:fld>
            <a:endParaRPr lang="en-US"/>
          </a:p>
        </p:txBody>
      </p:sp>
    </p:spTree>
    <p:extLst>
      <p:ext uri="{BB962C8B-B14F-4D97-AF65-F5344CB8AC3E}">
        <p14:creationId xmlns:p14="http://schemas.microsoft.com/office/powerpoint/2010/main" val="178968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Chemical fire retardants play an important role in protecting human safety and forest resources from destructive fires. Their use has increased steadily since their introduction in the1930's </a:t>
            </a:r>
            <a:r>
              <a:rPr lang="en-US" sz="1200" dirty="0">
                <a:latin typeface="Calisto MT" panose="02040603050505030304" pitchFamily="18" charset="77"/>
              </a:rPr>
              <a:t>used for aerially fighting wildfires. They are typically made of…. </a:t>
            </a:r>
            <a:r>
              <a:rPr lang="en-US" sz="1200" kern="1200" dirty="0">
                <a:solidFill>
                  <a:schemeClr val="tx1"/>
                </a:solidFill>
                <a:effectLst/>
                <a:latin typeface="+mn-lt"/>
                <a:ea typeface="+mn-ea"/>
                <a:cs typeface="+mn-cs"/>
              </a:rPr>
              <a:t>when retardant comes in contact with water, the retardant chemicals can be toxic to aquatic wildlife and alter water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sto MT" panose="02040603050505030304" pitchFamily="18" charset="77"/>
            </a:endParaRPr>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4</a:t>
            </a:fld>
            <a:endParaRPr lang="en-US"/>
          </a:p>
        </p:txBody>
      </p:sp>
    </p:spTree>
    <p:extLst>
      <p:ext uri="{BB962C8B-B14F-4D97-AF65-F5344CB8AC3E}">
        <p14:creationId xmlns:p14="http://schemas.microsoft.com/office/powerpoint/2010/main" val="253850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 can make its way into aquatic habitats, streams and ponds, by way of direct deposit (intentional or accidental) or mobilization or retardants after rains.  Over decades many studies have documented ecosystem level effects…however few studies….</a:t>
            </a:r>
          </a:p>
        </p:txBody>
      </p:sp>
      <p:sp>
        <p:nvSpPr>
          <p:cNvPr id="4" name="Slide Number Placeholder 3"/>
          <p:cNvSpPr>
            <a:spLocks noGrp="1"/>
          </p:cNvSpPr>
          <p:nvPr>
            <p:ph type="sldNum" sz="quarter" idx="5"/>
          </p:nvPr>
        </p:nvSpPr>
        <p:spPr/>
        <p:txBody>
          <a:bodyPr/>
          <a:lstStyle/>
          <a:p>
            <a:fld id="{8943CCAB-FE99-C447-AB58-3C810A6B0F6C}" type="slidenum">
              <a:rPr lang="en-US" smtClean="0"/>
              <a:t>5</a:t>
            </a:fld>
            <a:endParaRPr lang="en-US"/>
          </a:p>
        </p:txBody>
      </p:sp>
    </p:spTree>
    <p:extLst>
      <p:ext uri="{BB962C8B-B14F-4D97-AF65-F5344CB8AC3E}">
        <p14:creationId xmlns:p14="http://schemas.microsoft.com/office/powerpoint/2010/main" val="404949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solidFill>
            <a:srgbClr val="FFFFFF"/>
          </a:solidFill>
          <a:ln/>
        </p:spPr>
      </p:sp>
      <p:sp>
        <p:nvSpPr>
          <p:cNvPr id="116739" name="Rectangle 2"/>
          <p:cNvSpPr>
            <a:spLocks noGrp="1" noChangeArrowheads="1"/>
          </p:cNvSpPr>
          <p:nvPr>
            <p:ph type="body" idx="1"/>
          </p:nvPr>
        </p:nvSpPr>
        <p:spPr>
          <a:noFill/>
          <a:ln/>
        </p:spPr>
        <p:txBody>
          <a:bodyPr/>
          <a:lstStyle/>
          <a:p>
            <a:pPr eaLnBrk="1" hangingPunct="1"/>
            <a:endParaRPr lang="en-US" sz="2200" dirty="0">
              <a:latin typeface="Lucida Grande" charset="0"/>
              <a:ea typeface="ＭＳ Ｐゴシック" charset="-128"/>
              <a:cs typeface="ＭＳ Ｐゴシック" charset="-128"/>
              <a:sym typeface="Lucida Grande" charset="0"/>
            </a:endParaRPr>
          </a:p>
        </p:txBody>
      </p:sp>
    </p:spTree>
    <p:extLst>
      <p:ext uri="{BB962C8B-B14F-4D97-AF65-F5344CB8AC3E}">
        <p14:creationId xmlns:p14="http://schemas.microsoft.com/office/powerpoint/2010/main" val="65073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43CCAB-FE99-C447-AB58-3C810A6B0F6C}" type="slidenum">
              <a:rPr lang="en-US" smtClean="0"/>
              <a:t>7</a:t>
            </a:fld>
            <a:endParaRPr lang="en-US"/>
          </a:p>
        </p:txBody>
      </p:sp>
    </p:spTree>
    <p:extLst>
      <p:ext uri="{BB962C8B-B14F-4D97-AF65-F5344CB8AC3E}">
        <p14:creationId xmlns:p14="http://schemas.microsoft.com/office/powerpoint/2010/main" val="166726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African fire </a:t>
            </a:r>
            <a:r>
              <a:rPr lang="en-US" dirty="0" err="1"/>
              <a:t>sal</a:t>
            </a:r>
            <a:endParaRPr lang="en-US" dirty="0"/>
          </a:p>
          <a:p>
            <a:r>
              <a:rPr lang="en-US" dirty="0"/>
              <a:t>Near eastern fire </a:t>
            </a:r>
            <a:r>
              <a:rPr lang="en-US" dirty="0" err="1"/>
              <a:t>sal</a:t>
            </a:r>
            <a:endParaRPr lang="en-US" dirty="0"/>
          </a:p>
        </p:txBody>
      </p:sp>
      <p:sp>
        <p:nvSpPr>
          <p:cNvPr id="4" name="Slide Number Placeholder 3"/>
          <p:cNvSpPr>
            <a:spLocks noGrp="1"/>
          </p:cNvSpPr>
          <p:nvPr>
            <p:ph type="sldNum" sz="quarter" idx="5"/>
          </p:nvPr>
        </p:nvSpPr>
        <p:spPr/>
        <p:txBody>
          <a:bodyPr/>
          <a:lstStyle/>
          <a:p>
            <a:fld id="{A7C073ED-6AAA-4442-BDE4-CE1C0658667A}" type="slidenum">
              <a:rPr lang="en-US" smtClean="0"/>
              <a:t>8</a:t>
            </a:fld>
            <a:endParaRPr lang="en-US"/>
          </a:p>
        </p:txBody>
      </p:sp>
    </p:spTree>
    <p:extLst>
      <p:ext uri="{BB962C8B-B14F-4D97-AF65-F5344CB8AC3E}">
        <p14:creationId xmlns:p14="http://schemas.microsoft.com/office/powerpoint/2010/main" val="193252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aquatic community consists of a few trophic levels ,Algae (periphyton and phytoplankton- pelagic algae) take the roll of the primary producers. Many aquatic invertebrates are the herbivores and the consumers.</a:t>
            </a:r>
          </a:p>
          <a:p>
            <a:r>
              <a:rPr lang="en-US" dirty="0"/>
              <a:t>As the top predator in temporary pools in Israel, near eastern fire </a:t>
            </a:r>
            <a:r>
              <a:rPr lang="en-US" dirty="0" err="1"/>
              <a:t>slamader</a:t>
            </a:r>
            <a:r>
              <a:rPr lang="en-US" dirty="0"/>
              <a:t> </a:t>
            </a:r>
            <a:r>
              <a:rPr lang="en-US" sz="1200" b="0" i="1" u="none" strike="noStrike" kern="1200" dirty="0" err="1">
                <a:solidFill>
                  <a:schemeClr val="tx1"/>
                </a:solidFill>
                <a:effectLst/>
                <a:latin typeface="+mn-lt"/>
                <a:ea typeface="+mn-ea"/>
                <a:cs typeface="+mn-cs"/>
              </a:rPr>
              <a:t>Salamandra</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infraimmaculata</a:t>
            </a:r>
            <a:r>
              <a:rPr lang="en-US" dirty="0" err="1"/>
              <a:t>feed</a:t>
            </a:r>
            <a:r>
              <a:rPr lang="en-US" dirty="0"/>
              <a:t>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invertebrate species, thus indirectly driving a trophic cascade, and has a indirect positive effect over algae</a:t>
            </a:r>
            <a:br>
              <a:rPr lang="en-US" dirty="0"/>
            </a:br>
            <a:endParaRPr lang="he-IL" dirty="0"/>
          </a:p>
          <a:p>
            <a:endParaRPr lang="en-US" dirty="0"/>
          </a:p>
        </p:txBody>
      </p:sp>
      <p:sp>
        <p:nvSpPr>
          <p:cNvPr id="4" name="Slide Number Placeholder 3"/>
          <p:cNvSpPr>
            <a:spLocks noGrp="1"/>
          </p:cNvSpPr>
          <p:nvPr>
            <p:ph type="sldNum" sz="quarter" idx="5"/>
          </p:nvPr>
        </p:nvSpPr>
        <p:spPr/>
        <p:txBody>
          <a:bodyPr/>
          <a:lstStyle/>
          <a:p>
            <a:fld id="{8943CCAB-FE99-C447-AB58-3C810A6B0F6C}" type="slidenum">
              <a:rPr lang="en-US" smtClean="0"/>
              <a:t>9</a:t>
            </a:fld>
            <a:endParaRPr lang="en-US"/>
          </a:p>
        </p:txBody>
      </p:sp>
    </p:spTree>
    <p:extLst>
      <p:ext uri="{BB962C8B-B14F-4D97-AF65-F5344CB8AC3E}">
        <p14:creationId xmlns:p14="http://schemas.microsoft.com/office/powerpoint/2010/main" val="95733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09A2E8-1850-A14B-893C-4D00411BBC4E}"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3108775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9A2E8-1850-A14B-893C-4D00411BBC4E}"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3377342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9A2E8-1850-A14B-893C-4D00411BBC4E}"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323692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9A2E8-1850-A14B-893C-4D00411BBC4E}"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320946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9A2E8-1850-A14B-893C-4D00411BBC4E}"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31384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09A2E8-1850-A14B-893C-4D00411BBC4E}"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427944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09A2E8-1850-A14B-893C-4D00411BBC4E}" type="datetimeFigureOut">
              <a:rPr lang="en-US" smtClean="0"/>
              <a:t>4/23/19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162698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09A2E8-1850-A14B-893C-4D00411BBC4E}" type="datetimeFigureOut">
              <a:rPr lang="en-US" smtClean="0"/>
              <a:t>4/23/19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111985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9A2E8-1850-A14B-893C-4D00411BBC4E}" type="datetimeFigureOut">
              <a:rPr lang="en-US" smtClean="0"/>
              <a:t>4/23/19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75137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09A2E8-1850-A14B-893C-4D00411BBC4E}"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219169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09A2E8-1850-A14B-893C-4D00411BBC4E}"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63375C-8EED-D84A-978C-AD87CD9D11CC}" type="slidenum">
              <a:rPr lang="en-US" smtClean="0"/>
              <a:t>‹#›</a:t>
            </a:fld>
            <a:endParaRPr lang="en-US"/>
          </a:p>
        </p:txBody>
      </p:sp>
    </p:spTree>
    <p:extLst>
      <p:ext uri="{BB962C8B-B14F-4D97-AF65-F5344CB8AC3E}">
        <p14:creationId xmlns:p14="http://schemas.microsoft.com/office/powerpoint/2010/main" val="3122102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9A2E8-1850-A14B-893C-4D00411BBC4E}" type="datetimeFigureOut">
              <a:rPr lang="en-US" smtClean="0"/>
              <a:t>4/23/19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3375C-8EED-D84A-978C-AD87CD9D11CC}" type="slidenum">
              <a:rPr lang="en-US" smtClean="0"/>
              <a:t>‹#›</a:t>
            </a:fld>
            <a:endParaRPr lang="en-US"/>
          </a:p>
        </p:txBody>
      </p:sp>
    </p:spTree>
    <p:extLst>
      <p:ext uri="{BB962C8B-B14F-4D97-AF65-F5344CB8AC3E}">
        <p14:creationId xmlns:p14="http://schemas.microsoft.com/office/powerpoint/2010/main" val="3260026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notesSlide" Target="../notesSlides/notesSlide17.xml"/><Relationship Id="rId7" Type="http://schemas.openxmlformats.org/officeDocument/2006/relationships/image" Target="../media/image33.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tiff"/><Relationship Id="rId5" Type="http://schemas.openxmlformats.org/officeDocument/2006/relationships/image" Target="../media/image31.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8.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tif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g"/><Relationship Id="rId5" Type="http://schemas.openxmlformats.org/officeDocument/2006/relationships/image" Target="../media/image16.jpeg"/><Relationship Id="rId10" Type="http://schemas.openxmlformats.org/officeDocument/2006/relationships/image" Target="../media/image21.tiff"/><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7B9A9F-7113-8C48-BFBB-E427860543E5}"/>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A31E994-E05D-8643-A079-F893AD070EF4}"/>
              </a:ext>
            </a:extLst>
          </p:cNvPr>
          <p:cNvSpPr>
            <a:spLocks noGrp="1"/>
          </p:cNvSpPr>
          <p:nvPr>
            <p:ph type="ctrTitle"/>
          </p:nvPr>
        </p:nvSpPr>
        <p:spPr>
          <a:xfrm>
            <a:off x="685800" y="868363"/>
            <a:ext cx="7772400" cy="2387600"/>
          </a:xfrm>
        </p:spPr>
        <p:txBody>
          <a:bodyPr>
            <a:noAutofit/>
          </a:bodyPr>
          <a:lstStyle/>
          <a:p>
            <a:r>
              <a:rPr lang="en-US" sz="4400" b="1" dirty="0">
                <a:solidFill>
                  <a:srgbClr val="002060"/>
                </a:solidFill>
                <a:latin typeface="Calisto MT" panose="02040603050505030304" pitchFamily="18" charset="77"/>
              </a:rPr>
              <a:t>The Effects of Fire Retardants in Mediterranean</a:t>
            </a:r>
            <a:br>
              <a:rPr lang="en-US" sz="4400" b="1" dirty="0">
                <a:solidFill>
                  <a:srgbClr val="002060"/>
                </a:solidFill>
                <a:latin typeface="Calisto MT" panose="02040603050505030304" pitchFamily="18" charset="77"/>
              </a:rPr>
            </a:br>
            <a:r>
              <a:rPr lang="en-US" sz="4400" b="1" dirty="0">
                <a:solidFill>
                  <a:srgbClr val="002060"/>
                </a:solidFill>
                <a:latin typeface="Calisto MT" panose="02040603050505030304" pitchFamily="18" charset="77"/>
              </a:rPr>
              <a:t>Aquatic Ecosystems</a:t>
            </a:r>
          </a:p>
        </p:txBody>
      </p:sp>
      <p:sp>
        <p:nvSpPr>
          <p:cNvPr id="3" name="Subtitle 2">
            <a:extLst>
              <a:ext uri="{FF2B5EF4-FFF2-40B4-BE49-F238E27FC236}">
                <a16:creationId xmlns:a16="http://schemas.microsoft.com/office/drawing/2014/main" id="{50A3C543-EA9F-4442-B799-5AB5B49585F8}"/>
              </a:ext>
            </a:extLst>
          </p:cNvPr>
          <p:cNvSpPr>
            <a:spLocks noGrp="1"/>
          </p:cNvSpPr>
          <p:nvPr>
            <p:ph type="subTitle" idx="1"/>
          </p:nvPr>
        </p:nvSpPr>
        <p:spPr>
          <a:xfrm>
            <a:off x="1142999" y="3602036"/>
            <a:ext cx="7117423" cy="3033541"/>
          </a:xfrm>
        </p:spPr>
        <p:txBody>
          <a:bodyPr>
            <a:normAutofit fontScale="85000" lnSpcReduction="20000"/>
          </a:bodyPr>
          <a:lstStyle/>
          <a:p>
            <a:endParaRPr lang="en-US" sz="3300" dirty="0">
              <a:latin typeface="Calisto MT" panose="02040603050505030304" pitchFamily="18" charset="77"/>
            </a:endParaRPr>
          </a:p>
          <a:p>
            <a:r>
              <a:rPr lang="en-US" sz="3600" b="1" dirty="0">
                <a:latin typeface="Calisto MT" panose="02040603050505030304" pitchFamily="18" charset="77"/>
              </a:rPr>
              <a:t>Jamie Kneitel</a:t>
            </a:r>
          </a:p>
          <a:p>
            <a:r>
              <a:rPr lang="en-US" sz="3600" b="1" dirty="0" err="1">
                <a:latin typeface="Calisto MT" panose="02040603050505030304" pitchFamily="18" charset="77"/>
              </a:rPr>
              <a:t>Lital</a:t>
            </a:r>
            <a:r>
              <a:rPr lang="en-US" sz="3600" b="1" dirty="0">
                <a:latin typeface="Calisto MT" panose="02040603050505030304" pitchFamily="18" charset="77"/>
              </a:rPr>
              <a:t> </a:t>
            </a:r>
            <a:r>
              <a:rPr lang="en-US" sz="3600" b="1" dirty="0" err="1">
                <a:latin typeface="Calisto MT" panose="02040603050505030304" pitchFamily="18" charset="77"/>
              </a:rPr>
              <a:t>Ozeri</a:t>
            </a:r>
            <a:r>
              <a:rPr lang="en-US" sz="3600" b="1" dirty="0">
                <a:latin typeface="Calisto MT" panose="02040603050505030304" pitchFamily="18" charset="77"/>
              </a:rPr>
              <a:t>, Rael Horwitz, </a:t>
            </a:r>
          </a:p>
          <a:p>
            <a:r>
              <a:rPr lang="en-US" sz="3600" b="1" dirty="0" err="1">
                <a:latin typeface="Calisto MT" panose="02040603050505030304" pitchFamily="18" charset="77"/>
              </a:rPr>
              <a:t>Eyal</a:t>
            </a:r>
            <a:r>
              <a:rPr lang="en-US" sz="3600" b="1" dirty="0">
                <a:latin typeface="Calisto MT" panose="02040603050505030304" pitchFamily="18" charset="77"/>
              </a:rPr>
              <a:t> </a:t>
            </a:r>
            <a:r>
              <a:rPr lang="en-US" sz="3600" b="1" dirty="0" err="1">
                <a:latin typeface="Calisto MT" panose="02040603050505030304" pitchFamily="18" charset="77"/>
              </a:rPr>
              <a:t>Rahav</a:t>
            </a:r>
            <a:r>
              <a:rPr lang="en-US" sz="3600" b="1" dirty="0">
                <a:latin typeface="Calisto MT" panose="02040603050505030304" pitchFamily="18" charset="77"/>
              </a:rPr>
              <a:t>, Leon </a:t>
            </a:r>
            <a:r>
              <a:rPr lang="en-US" sz="3600" b="1" dirty="0" err="1">
                <a:latin typeface="Calisto MT" panose="02040603050505030304" pitchFamily="18" charset="77"/>
              </a:rPr>
              <a:t>Blaustein</a:t>
            </a:r>
            <a:endParaRPr lang="en-US" sz="3600" b="1" dirty="0">
              <a:latin typeface="Calisto MT" panose="02040603050505030304" pitchFamily="18" charset="77"/>
            </a:endParaRPr>
          </a:p>
          <a:p>
            <a:pPr>
              <a:spcBef>
                <a:spcPts val="0"/>
              </a:spcBef>
            </a:pPr>
            <a:endParaRPr lang="en-US" dirty="0">
              <a:latin typeface="Calisto MT" panose="02040603050505030304" pitchFamily="18" charset="77"/>
            </a:endParaRPr>
          </a:p>
          <a:p>
            <a:pPr>
              <a:spcBef>
                <a:spcPts val="0"/>
              </a:spcBef>
            </a:pPr>
            <a:r>
              <a:rPr lang="en-US" dirty="0">
                <a:latin typeface="Calisto MT" panose="02040603050505030304" pitchFamily="18" charset="77"/>
              </a:rPr>
              <a:t>Department of Biological Sciences, CSUS</a:t>
            </a:r>
          </a:p>
          <a:p>
            <a:pPr>
              <a:spcBef>
                <a:spcPts val="0"/>
              </a:spcBef>
            </a:pPr>
            <a:r>
              <a:rPr lang="en-US" dirty="0">
                <a:latin typeface="Calisto MT" panose="02040603050505030304" pitchFamily="18" charset="77"/>
              </a:rPr>
              <a:t>Evolutionary and Environmental Biology, University of Haifa</a:t>
            </a:r>
            <a:br>
              <a:rPr lang="en-US" dirty="0">
                <a:latin typeface="Calisto MT" panose="02040603050505030304" pitchFamily="18" charset="77"/>
              </a:rPr>
            </a:br>
            <a:r>
              <a:rPr lang="en-US" dirty="0">
                <a:latin typeface="Calisto MT" panose="02040603050505030304" pitchFamily="18" charset="77"/>
              </a:rPr>
              <a:t>Israel Oceanographic and Limnological Research</a:t>
            </a:r>
            <a:endParaRPr lang="en-US" dirty="0">
              <a:effectLst>
                <a:outerShdw blurRad="50800" dist="38100" dir="2700000" algn="tl" rotWithShape="0">
                  <a:srgbClr val="000000">
                    <a:alpha val="43000"/>
                  </a:srgbClr>
                </a:outerShdw>
              </a:effectLst>
              <a:latin typeface="Calisto MT" panose="02040603050505030304" pitchFamily="18" charset="77"/>
              <a:cs typeface="Calisto MT"/>
            </a:endParaRPr>
          </a:p>
          <a:p>
            <a:r>
              <a:rPr lang="en-US" dirty="0">
                <a:latin typeface="Calisto MT" panose="02040603050505030304" pitchFamily="18" charset="77"/>
              </a:rPr>
              <a:t> </a:t>
            </a:r>
          </a:p>
        </p:txBody>
      </p:sp>
    </p:spTree>
    <p:extLst>
      <p:ext uri="{BB962C8B-B14F-4D97-AF65-F5344CB8AC3E}">
        <p14:creationId xmlns:p14="http://schemas.microsoft.com/office/powerpoint/2010/main" val="392522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C8F84-C221-224B-9938-FA522A7341C8}"/>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Aquatic Food Web</a:t>
            </a:r>
          </a:p>
        </p:txBody>
      </p:sp>
      <p:pic>
        <p:nvPicPr>
          <p:cNvPr id="5" name="Picture 4" descr="E:\Ori`s Larvea Photos\PICT0046.JPG">
            <a:extLst>
              <a:ext uri="{FF2B5EF4-FFF2-40B4-BE49-F238E27FC236}">
                <a16:creationId xmlns:a16="http://schemas.microsoft.com/office/drawing/2014/main" id="{810C4E00-6FF1-8E48-8A79-6AD558B1D8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59382" y="1563336"/>
            <a:ext cx="2425236" cy="10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72D6F80-F771-674E-BF11-3503BE7EAE46}"/>
              </a:ext>
            </a:extLst>
          </p:cNvPr>
          <p:cNvPicPr>
            <a:picLocks noChangeAspect="1"/>
          </p:cNvPicPr>
          <p:nvPr/>
        </p:nvPicPr>
        <p:blipFill>
          <a:blip r:embed="rId4"/>
          <a:stretch>
            <a:fillRect/>
          </a:stretch>
        </p:blipFill>
        <p:spPr>
          <a:xfrm>
            <a:off x="3359382" y="3244145"/>
            <a:ext cx="992931" cy="1325563"/>
          </a:xfrm>
          <a:prstGeom prst="rect">
            <a:avLst/>
          </a:prstGeom>
        </p:spPr>
      </p:pic>
      <p:pic>
        <p:nvPicPr>
          <p:cNvPr id="14" name="Picture 13">
            <a:extLst>
              <a:ext uri="{FF2B5EF4-FFF2-40B4-BE49-F238E27FC236}">
                <a16:creationId xmlns:a16="http://schemas.microsoft.com/office/drawing/2014/main" id="{EA3F4BBF-B5E3-3242-9B6C-B7DD905A5C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026563" y="3569897"/>
            <a:ext cx="1325565" cy="674065"/>
          </a:xfrm>
          <a:prstGeom prst="rect">
            <a:avLst/>
          </a:prstGeom>
        </p:spPr>
      </p:pic>
      <p:pic>
        <p:nvPicPr>
          <p:cNvPr id="16" name="Picture 15">
            <a:extLst>
              <a:ext uri="{FF2B5EF4-FFF2-40B4-BE49-F238E27FC236}">
                <a16:creationId xmlns:a16="http://schemas.microsoft.com/office/drawing/2014/main" id="{C857A74B-FD84-494B-A091-F79D6F3FFFDA}"/>
              </a:ext>
            </a:extLst>
          </p:cNvPr>
          <p:cNvPicPr>
            <a:picLocks noChangeAspect="1"/>
          </p:cNvPicPr>
          <p:nvPr/>
        </p:nvPicPr>
        <p:blipFill>
          <a:blip r:embed="rId6"/>
          <a:stretch>
            <a:fillRect/>
          </a:stretch>
        </p:blipFill>
        <p:spPr>
          <a:xfrm>
            <a:off x="3847035" y="5168149"/>
            <a:ext cx="1727200" cy="1168400"/>
          </a:xfrm>
          <a:prstGeom prst="rect">
            <a:avLst/>
          </a:prstGeom>
        </p:spPr>
      </p:pic>
      <p:pic>
        <p:nvPicPr>
          <p:cNvPr id="17" name="Picture 16">
            <a:extLst>
              <a:ext uri="{FF2B5EF4-FFF2-40B4-BE49-F238E27FC236}">
                <a16:creationId xmlns:a16="http://schemas.microsoft.com/office/drawing/2014/main" id="{AB05DE96-B88A-A348-9890-9EDCB24812E7}"/>
              </a:ext>
            </a:extLst>
          </p:cNvPr>
          <p:cNvPicPr>
            <a:picLocks noChangeAspect="1"/>
          </p:cNvPicPr>
          <p:nvPr/>
        </p:nvPicPr>
        <p:blipFill>
          <a:blip r:embed="rId7"/>
          <a:stretch>
            <a:fillRect/>
          </a:stretch>
        </p:blipFill>
        <p:spPr>
          <a:xfrm rot="5400000">
            <a:off x="4813540" y="3453615"/>
            <a:ext cx="1328931" cy="903255"/>
          </a:xfrm>
          <a:prstGeom prst="rect">
            <a:avLst/>
          </a:prstGeom>
        </p:spPr>
      </p:pic>
      <p:sp>
        <p:nvSpPr>
          <p:cNvPr id="23" name="Up Arrow 22">
            <a:extLst>
              <a:ext uri="{FF2B5EF4-FFF2-40B4-BE49-F238E27FC236}">
                <a16:creationId xmlns:a16="http://schemas.microsoft.com/office/drawing/2014/main" id="{75147EC2-1F5C-C246-AAAB-1C4512883781}"/>
              </a:ext>
            </a:extLst>
          </p:cNvPr>
          <p:cNvSpPr/>
          <p:nvPr/>
        </p:nvSpPr>
        <p:spPr>
          <a:xfrm>
            <a:off x="4429133" y="2648070"/>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F573F7E1-41FE-6348-AF02-DD967680E576}"/>
              </a:ext>
            </a:extLst>
          </p:cNvPr>
          <p:cNvSpPr/>
          <p:nvPr/>
        </p:nvSpPr>
        <p:spPr>
          <a:xfrm>
            <a:off x="4429133" y="4565085"/>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3832C76-AD7D-484D-885B-DDCE3DBBBC8B}"/>
              </a:ext>
            </a:extLst>
          </p:cNvPr>
          <p:cNvSpPr txBox="1"/>
          <p:nvPr/>
        </p:nvSpPr>
        <p:spPr>
          <a:xfrm>
            <a:off x="86498" y="5459961"/>
            <a:ext cx="2586832" cy="584775"/>
          </a:xfrm>
          <a:prstGeom prst="rect">
            <a:avLst/>
          </a:prstGeom>
          <a:noFill/>
          <a:ln>
            <a:solidFill>
              <a:srgbClr val="FF0000"/>
            </a:solidFill>
          </a:ln>
        </p:spPr>
        <p:txBody>
          <a:bodyPr wrap="square" rtlCol="0">
            <a:spAutoFit/>
          </a:bodyPr>
          <a:lstStyle/>
          <a:p>
            <a:pPr algn="ctr"/>
            <a:r>
              <a:rPr lang="en-US" sz="3200" b="1" dirty="0">
                <a:solidFill>
                  <a:srgbClr val="FF0000"/>
                </a:solidFill>
                <a:latin typeface="Calisto MT" panose="02040603050505030304" pitchFamily="18" charset="77"/>
              </a:rPr>
              <a:t>Bottom up</a:t>
            </a:r>
          </a:p>
        </p:txBody>
      </p:sp>
      <p:cxnSp>
        <p:nvCxnSpPr>
          <p:cNvPr id="12" name="Straight Arrow Connector 11">
            <a:extLst>
              <a:ext uri="{FF2B5EF4-FFF2-40B4-BE49-F238E27FC236}">
                <a16:creationId xmlns:a16="http://schemas.microsoft.com/office/drawing/2014/main" id="{D8C82B5A-FD78-7641-9848-3B23AE46C445}"/>
              </a:ext>
            </a:extLst>
          </p:cNvPr>
          <p:cNvCxnSpPr>
            <a:cxnSpLocks/>
            <a:stCxn id="11" idx="3"/>
            <a:endCxn id="16" idx="1"/>
          </p:cNvCxnSpPr>
          <p:nvPr/>
        </p:nvCxnSpPr>
        <p:spPr>
          <a:xfrm>
            <a:off x="2673330" y="5752349"/>
            <a:ext cx="117370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64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C8F84-C221-224B-9938-FA522A7341C8}"/>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Aquatic Food Web</a:t>
            </a:r>
          </a:p>
        </p:txBody>
      </p:sp>
      <p:pic>
        <p:nvPicPr>
          <p:cNvPr id="5" name="Picture 4" descr="E:\Ori`s Larvea Photos\PICT0046.JPG">
            <a:extLst>
              <a:ext uri="{FF2B5EF4-FFF2-40B4-BE49-F238E27FC236}">
                <a16:creationId xmlns:a16="http://schemas.microsoft.com/office/drawing/2014/main" id="{810C4E00-6FF1-8E48-8A79-6AD558B1D8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59382" y="1563336"/>
            <a:ext cx="2425236" cy="10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72D6F80-F771-674E-BF11-3503BE7EAE46}"/>
              </a:ext>
            </a:extLst>
          </p:cNvPr>
          <p:cNvPicPr>
            <a:picLocks noChangeAspect="1"/>
          </p:cNvPicPr>
          <p:nvPr/>
        </p:nvPicPr>
        <p:blipFill>
          <a:blip r:embed="rId4"/>
          <a:stretch>
            <a:fillRect/>
          </a:stretch>
        </p:blipFill>
        <p:spPr>
          <a:xfrm>
            <a:off x="3359382" y="3244145"/>
            <a:ext cx="992931" cy="1325563"/>
          </a:xfrm>
          <a:prstGeom prst="rect">
            <a:avLst/>
          </a:prstGeom>
        </p:spPr>
      </p:pic>
      <p:pic>
        <p:nvPicPr>
          <p:cNvPr id="14" name="Picture 13">
            <a:extLst>
              <a:ext uri="{FF2B5EF4-FFF2-40B4-BE49-F238E27FC236}">
                <a16:creationId xmlns:a16="http://schemas.microsoft.com/office/drawing/2014/main" id="{EA3F4BBF-B5E3-3242-9B6C-B7DD905A5C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026563" y="3569897"/>
            <a:ext cx="1325565" cy="674065"/>
          </a:xfrm>
          <a:prstGeom prst="rect">
            <a:avLst/>
          </a:prstGeom>
        </p:spPr>
      </p:pic>
      <p:pic>
        <p:nvPicPr>
          <p:cNvPr id="16" name="Picture 15">
            <a:extLst>
              <a:ext uri="{FF2B5EF4-FFF2-40B4-BE49-F238E27FC236}">
                <a16:creationId xmlns:a16="http://schemas.microsoft.com/office/drawing/2014/main" id="{C857A74B-FD84-494B-A091-F79D6F3FFFDA}"/>
              </a:ext>
            </a:extLst>
          </p:cNvPr>
          <p:cNvPicPr>
            <a:picLocks noChangeAspect="1"/>
          </p:cNvPicPr>
          <p:nvPr/>
        </p:nvPicPr>
        <p:blipFill>
          <a:blip r:embed="rId6"/>
          <a:stretch>
            <a:fillRect/>
          </a:stretch>
        </p:blipFill>
        <p:spPr>
          <a:xfrm>
            <a:off x="3847035" y="5168149"/>
            <a:ext cx="1727200" cy="1168400"/>
          </a:xfrm>
          <a:prstGeom prst="rect">
            <a:avLst/>
          </a:prstGeom>
        </p:spPr>
      </p:pic>
      <p:pic>
        <p:nvPicPr>
          <p:cNvPr id="17" name="Picture 16">
            <a:extLst>
              <a:ext uri="{FF2B5EF4-FFF2-40B4-BE49-F238E27FC236}">
                <a16:creationId xmlns:a16="http://schemas.microsoft.com/office/drawing/2014/main" id="{AB05DE96-B88A-A348-9890-9EDCB24812E7}"/>
              </a:ext>
            </a:extLst>
          </p:cNvPr>
          <p:cNvPicPr>
            <a:picLocks noChangeAspect="1"/>
          </p:cNvPicPr>
          <p:nvPr/>
        </p:nvPicPr>
        <p:blipFill>
          <a:blip r:embed="rId7"/>
          <a:stretch>
            <a:fillRect/>
          </a:stretch>
        </p:blipFill>
        <p:spPr>
          <a:xfrm rot="5400000">
            <a:off x="4813540" y="3453615"/>
            <a:ext cx="1328931" cy="903255"/>
          </a:xfrm>
          <a:prstGeom prst="rect">
            <a:avLst/>
          </a:prstGeom>
        </p:spPr>
      </p:pic>
      <p:sp>
        <p:nvSpPr>
          <p:cNvPr id="23" name="Up Arrow 22">
            <a:extLst>
              <a:ext uri="{FF2B5EF4-FFF2-40B4-BE49-F238E27FC236}">
                <a16:creationId xmlns:a16="http://schemas.microsoft.com/office/drawing/2014/main" id="{75147EC2-1F5C-C246-AAAB-1C4512883781}"/>
              </a:ext>
            </a:extLst>
          </p:cNvPr>
          <p:cNvSpPr/>
          <p:nvPr/>
        </p:nvSpPr>
        <p:spPr>
          <a:xfrm rot="10800000">
            <a:off x="4429133" y="2648070"/>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F573F7E1-41FE-6348-AF02-DD967680E576}"/>
              </a:ext>
            </a:extLst>
          </p:cNvPr>
          <p:cNvSpPr/>
          <p:nvPr/>
        </p:nvSpPr>
        <p:spPr>
          <a:xfrm rot="10800000">
            <a:off x="4429133" y="4565085"/>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3832C76-AD7D-484D-885B-DDCE3DBBBC8B}"/>
              </a:ext>
            </a:extLst>
          </p:cNvPr>
          <p:cNvSpPr txBox="1"/>
          <p:nvPr/>
        </p:nvSpPr>
        <p:spPr>
          <a:xfrm>
            <a:off x="86498" y="5459961"/>
            <a:ext cx="2586832" cy="584775"/>
          </a:xfrm>
          <a:prstGeom prst="rect">
            <a:avLst/>
          </a:prstGeom>
          <a:noFill/>
          <a:ln>
            <a:solidFill>
              <a:srgbClr val="FF0000"/>
            </a:solidFill>
          </a:ln>
        </p:spPr>
        <p:txBody>
          <a:bodyPr wrap="square" rtlCol="0">
            <a:spAutoFit/>
          </a:bodyPr>
          <a:lstStyle/>
          <a:p>
            <a:pPr algn="ctr"/>
            <a:r>
              <a:rPr lang="en-US" sz="3200" b="1" dirty="0">
                <a:solidFill>
                  <a:srgbClr val="FF0000"/>
                </a:solidFill>
                <a:latin typeface="Calisto MT" panose="02040603050505030304" pitchFamily="18" charset="77"/>
              </a:rPr>
              <a:t>Bottom up</a:t>
            </a:r>
          </a:p>
        </p:txBody>
      </p:sp>
      <p:cxnSp>
        <p:nvCxnSpPr>
          <p:cNvPr id="12" name="Straight Arrow Connector 11">
            <a:extLst>
              <a:ext uri="{FF2B5EF4-FFF2-40B4-BE49-F238E27FC236}">
                <a16:creationId xmlns:a16="http://schemas.microsoft.com/office/drawing/2014/main" id="{D8C82B5A-FD78-7641-9848-3B23AE46C445}"/>
              </a:ext>
            </a:extLst>
          </p:cNvPr>
          <p:cNvCxnSpPr>
            <a:cxnSpLocks/>
            <a:stCxn id="11" idx="3"/>
            <a:endCxn id="16" idx="1"/>
          </p:cNvCxnSpPr>
          <p:nvPr/>
        </p:nvCxnSpPr>
        <p:spPr>
          <a:xfrm>
            <a:off x="2673330" y="5752349"/>
            <a:ext cx="117370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85D7F7-55C5-5A4E-93A3-AF96CC185B30}"/>
              </a:ext>
            </a:extLst>
          </p:cNvPr>
          <p:cNvSpPr txBox="1"/>
          <p:nvPr/>
        </p:nvSpPr>
        <p:spPr>
          <a:xfrm>
            <a:off x="82549" y="1810448"/>
            <a:ext cx="2586832" cy="584775"/>
          </a:xfrm>
          <a:prstGeom prst="rect">
            <a:avLst/>
          </a:prstGeom>
          <a:noFill/>
          <a:ln>
            <a:solidFill>
              <a:srgbClr val="FF0000"/>
            </a:solidFill>
          </a:ln>
        </p:spPr>
        <p:txBody>
          <a:bodyPr wrap="square" rtlCol="0">
            <a:spAutoFit/>
          </a:bodyPr>
          <a:lstStyle/>
          <a:p>
            <a:pPr algn="ctr"/>
            <a:r>
              <a:rPr lang="en-US" sz="3200" b="1" dirty="0">
                <a:solidFill>
                  <a:srgbClr val="FF0000"/>
                </a:solidFill>
                <a:latin typeface="Calisto MT" panose="02040603050505030304" pitchFamily="18" charset="77"/>
              </a:rPr>
              <a:t>Top down</a:t>
            </a:r>
          </a:p>
        </p:txBody>
      </p:sp>
      <p:cxnSp>
        <p:nvCxnSpPr>
          <p:cNvPr id="18" name="Straight Arrow Connector 17">
            <a:extLst>
              <a:ext uri="{FF2B5EF4-FFF2-40B4-BE49-F238E27FC236}">
                <a16:creationId xmlns:a16="http://schemas.microsoft.com/office/drawing/2014/main" id="{F13247C5-C0AE-AB48-A0D8-0FCC121D63E7}"/>
              </a:ext>
            </a:extLst>
          </p:cNvPr>
          <p:cNvCxnSpPr>
            <a:cxnSpLocks/>
            <a:stCxn id="15" idx="3"/>
            <a:endCxn id="5" idx="1"/>
          </p:cNvCxnSpPr>
          <p:nvPr/>
        </p:nvCxnSpPr>
        <p:spPr>
          <a:xfrm>
            <a:off x="2669381" y="2102836"/>
            <a:ext cx="69000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411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C8F84-C221-224B-9938-FA522A7341C8}"/>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Aquatic Food Web</a:t>
            </a:r>
          </a:p>
        </p:txBody>
      </p:sp>
      <p:pic>
        <p:nvPicPr>
          <p:cNvPr id="5" name="Picture 4" descr="E:\Ori`s Larvea Photos\PICT0046.JPG">
            <a:extLst>
              <a:ext uri="{FF2B5EF4-FFF2-40B4-BE49-F238E27FC236}">
                <a16:creationId xmlns:a16="http://schemas.microsoft.com/office/drawing/2014/main" id="{810C4E00-6FF1-8E48-8A79-6AD558B1D8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59382" y="1563336"/>
            <a:ext cx="2425236" cy="10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72D6F80-F771-674E-BF11-3503BE7EAE46}"/>
              </a:ext>
            </a:extLst>
          </p:cNvPr>
          <p:cNvPicPr>
            <a:picLocks noChangeAspect="1"/>
          </p:cNvPicPr>
          <p:nvPr/>
        </p:nvPicPr>
        <p:blipFill>
          <a:blip r:embed="rId4"/>
          <a:stretch>
            <a:fillRect/>
          </a:stretch>
        </p:blipFill>
        <p:spPr>
          <a:xfrm>
            <a:off x="3359382" y="3244145"/>
            <a:ext cx="992931" cy="1325563"/>
          </a:xfrm>
          <a:prstGeom prst="rect">
            <a:avLst/>
          </a:prstGeom>
        </p:spPr>
      </p:pic>
      <p:pic>
        <p:nvPicPr>
          <p:cNvPr id="14" name="Picture 13">
            <a:extLst>
              <a:ext uri="{FF2B5EF4-FFF2-40B4-BE49-F238E27FC236}">
                <a16:creationId xmlns:a16="http://schemas.microsoft.com/office/drawing/2014/main" id="{EA3F4BBF-B5E3-3242-9B6C-B7DD905A5C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026563" y="3569897"/>
            <a:ext cx="1325565" cy="674065"/>
          </a:xfrm>
          <a:prstGeom prst="rect">
            <a:avLst/>
          </a:prstGeom>
        </p:spPr>
      </p:pic>
      <p:pic>
        <p:nvPicPr>
          <p:cNvPr id="16" name="Picture 15">
            <a:extLst>
              <a:ext uri="{FF2B5EF4-FFF2-40B4-BE49-F238E27FC236}">
                <a16:creationId xmlns:a16="http://schemas.microsoft.com/office/drawing/2014/main" id="{C857A74B-FD84-494B-A091-F79D6F3FFFDA}"/>
              </a:ext>
            </a:extLst>
          </p:cNvPr>
          <p:cNvPicPr>
            <a:picLocks noChangeAspect="1"/>
          </p:cNvPicPr>
          <p:nvPr/>
        </p:nvPicPr>
        <p:blipFill>
          <a:blip r:embed="rId6"/>
          <a:stretch>
            <a:fillRect/>
          </a:stretch>
        </p:blipFill>
        <p:spPr>
          <a:xfrm>
            <a:off x="3847035" y="5168149"/>
            <a:ext cx="1727200" cy="1168400"/>
          </a:xfrm>
          <a:prstGeom prst="rect">
            <a:avLst/>
          </a:prstGeom>
        </p:spPr>
      </p:pic>
      <p:pic>
        <p:nvPicPr>
          <p:cNvPr id="17" name="Picture 16">
            <a:extLst>
              <a:ext uri="{FF2B5EF4-FFF2-40B4-BE49-F238E27FC236}">
                <a16:creationId xmlns:a16="http://schemas.microsoft.com/office/drawing/2014/main" id="{AB05DE96-B88A-A348-9890-9EDCB24812E7}"/>
              </a:ext>
            </a:extLst>
          </p:cNvPr>
          <p:cNvPicPr>
            <a:picLocks noChangeAspect="1"/>
          </p:cNvPicPr>
          <p:nvPr/>
        </p:nvPicPr>
        <p:blipFill>
          <a:blip r:embed="rId7"/>
          <a:stretch>
            <a:fillRect/>
          </a:stretch>
        </p:blipFill>
        <p:spPr>
          <a:xfrm rot="5400000">
            <a:off x="4813540" y="3453615"/>
            <a:ext cx="1328931" cy="903255"/>
          </a:xfrm>
          <a:prstGeom prst="rect">
            <a:avLst/>
          </a:prstGeom>
        </p:spPr>
      </p:pic>
      <p:sp>
        <p:nvSpPr>
          <p:cNvPr id="23" name="Up Arrow 22">
            <a:extLst>
              <a:ext uri="{FF2B5EF4-FFF2-40B4-BE49-F238E27FC236}">
                <a16:creationId xmlns:a16="http://schemas.microsoft.com/office/drawing/2014/main" id="{75147EC2-1F5C-C246-AAAB-1C4512883781}"/>
              </a:ext>
            </a:extLst>
          </p:cNvPr>
          <p:cNvSpPr/>
          <p:nvPr/>
        </p:nvSpPr>
        <p:spPr>
          <a:xfrm rot="10800000">
            <a:off x="4429133" y="2648070"/>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F573F7E1-41FE-6348-AF02-DD967680E576}"/>
              </a:ext>
            </a:extLst>
          </p:cNvPr>
          <p:cNvSpPr/>
          <p:nvPr/>
        </p:nvSpPr>
        <p:spPr>
          <a:xfrm rot="10800000">
            <a:off x="4429133" y="4565085"/>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rved Left Arrow 24">
            <a:extLst>
              <a:ext uri="{FF2B5EF4-FFF2-40B4-BE49-F238E27FC236}">
                <a16:creationId xmlns:a16="http://schemas.microsoft.com/office/drawing/2014/main" id="{5630B510-3478-0C49-8551-6ABAF9B7E56D}"/>
              </a:ext>
            </a:extLst>
          </p:cNvPr>
          <p:cNvSpPr/>
          <p:nvPr/>
        </p:nvSpPr>
        <p:spPr>
          <a:xfrm>
            <a:off x="5784618" y="2102836"/>
            <a:ext cx="574594" cy="37614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3832C76-AD7D-484D-885B-DDCE3DBBBC8B}"/>
              </a:ext>
            </a:extLst>
          </p:cNvPr>
          <p:cNvSpPr txBox="1"/>
          <p:nvPr/>
        </p:nvSpPr>
        <p:spPr>
          <a:xfrm>
            <a:off x="86498" y="5459961"/>
            <a:ext cx="2586832" cy="584775"/>
          </a:xfrm>
          <a:prstGeom prst="rect">
            <a:avLst/>
          </a:prstGeom>
          <a:noFill/>
          <a:ln>
            <a:solidFill>
              <a:srgbClr val="FF0000"/>
            </a:solidFill>
          </a:ln>
        </p:spPr>
        <p:txBody>
          <a:bodyPr wrap="square" rtlCol="0">
            <a:spAutoFit/>
          </a:bodyPr>
          <a:lstStyle/>
          <a:p>
            <a:pPr algn="ctr"/>
            <a:r>
              <a:rPr lang="en-US" sz="3200" b="1" dirty="0">
                <a:solidFill>
                  <a:srgbClr val="FF0000"/>
                </a:solidFill>
                <a:latin typeface="Calisto MT" panose="02040603050505030304" pitchFamily="18" charset="77"/>
              </a:rPr>
              <a:t>Bottom up</a:t>
            </a:r>
          </a:p>
        </p:txBody>
      </p:sp>
      <p:cxnSp>
        <p:nvCxnSpPr>
          <p:cNvPr id="12" name="Straight Arrow Connector 11">
            <a:extLst>
              <a:ext uri="{FF2B5EF4-FFF2-40B4-BE49-F238E27FC236}">
                <a16:creationId xmlns:a16="http://schemas.microsoft.com/office/drawing/2014/main" id="{D8C82B5A-FD78-7641-9848-3B23AE46C445}"/>
              </a:ext>
            </a:extLst>
          </p:cNvPr>
          <p:cNvCxnSpPr>
            <a:cxnSpLocks/>
            <a:stCxn id="11" idx="3"/>
            <a:endCxn id="16" idx="1"/>
          </p:cNvCxnSpPr>
          <p:nvPr/>
        </p:nvCxnSpPr>
        <p:spPr>
          <a:xfrm>
            <a:off x="2673330" y="5752349"/>
            <a:ext cx="117370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85D7F7-55C5-5A4E-93A3-AF96CC185B30}"/>
              </a:ext>
            </a:extLst>
          </p:cNvPr>
          <p:cNvSpPr txBox="1"/>
          <p:nvPr/>
        </p:nvSpPr>
        <p:spPr>
          <a:xfrm>
            <a:off x="82549" y="1810448"/>
            <a:ext cx="2586832" cy="584775"/>
          </a:xfrm>
          <a:prstGeom prst="rect">
            <a:avLst/>
          </a:prstGeom>
          <a:noFill/>
          <a:ln>
            <a:solidFill>
              <a:srgbClr val="FF0000"/>
            </a:solidFill>
          </a:ln>
        </p:spPr>
        <p:txBody>
          <a:bodyPr wrap="square" rtlCol="0">
            <a:spAutoFit/>
          </a:bodyPr>
          <a:lstStyle/>
          <a:p>
            <a:pPr algn="ctr"/>
            <a:r>
              <a:rPr lang="en-US" sz="3200" b="1" dirty="0">
                <a:solidFill>
                  <a:srgbClr val="FF0000"/>
                </a:solidFill>
                <a:latin typeface="Calisto MT" panose="02040603050505030304" pitchFamily="18" charset="77"/>
              </a:rPr>
              <a:t>Top down</a:t>
            </a:r>
          </a:p>
        </p:txBody>
      </p:sp>
      <p:cxnSp>
        <p:nvCxnSpPr>
          <p:cNvPr id="18" name="Straight Arrow Connector 17">
            <a:extLst>
              <a:ext uri="{FF2B5EF4-FFF2-40B4-BE49-F238E27FC236}">
                <a16:creationId xmlns:a16="http://schemas.microsoft.com/office/drawing/2014/main" id="{F13247C5-C0AE-AB48-A0D8-0FCC121D63E7}"/>
              </a:ext>
            </a:extLst>
          </p:cNvPr>
          <p:cNvCxnSpPr>
            <a:cxnSpLocks/>
            <a:stCxn id="15" idx="3"/>
            <a:endCxn id="5" idx="1"/>
          </p:cNvCxnSpPr>
          <p:nvPr/>
        </p:nvCxnSpPr>
        <p:spPr>
          <a:xfrm>
            <a:off x="2669381" y="2102836"/>
            <a:ext cx="69000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661727-1A99-9B44-B0F0-F92508A85012}"/>
              </a:ext>
            </a:extLst>
          </p:cNvPr>
          <p:cNvSpPr txBox="1"/>
          <p:nvPr/>
        </p:nvSpPr>
        <p:spPr>
          <a:xfrm>
            <a:off x="3840577" y="2703231"/>
            <a:ext cx="570153" cy="461665"/>
          </a:xfrm>
          <a:prstGeom prst="rect">
            <a:avLst/>
          </a:prstGeom>
          <a:noFill/>
        </p:spPr>
        <p:txBody>
          <a:bodyPr wrap="square" rtlCol="0">
            <a:spAutoFit/>
          </a:bodyPr>
          <a:lstStyle/>
          <a:p>
            <a:r>
              <a:rPr lang="en-US" sz="2400" dirty="0"/>
              <a:t>(-)</a:t>
            </a:r>
          </a:p>
        </p:txBody>
      </p:sp>
      <p:sp>
        <p:nvSpPr>
          <p:cNvPr id="19" name="TextBox 18">
            <a:extLst>
              <a:ext uri="{FF2B5EF4-FFF2-40B4-BE49-F238E27FC236}">
                <a16:creationId xmlns:a16="http://schemas.microsoft.com/office/drawing/2014/main" id="{2DCE90F2-0423-3F49-AB68-F7A91A3D6720}"/>
              </a:ext>
            </a:extLst>
          </p:cNvPr>
          <p:cNvSpPr txBox="1"/>
          <p:nvPr/>
        </p:nvSpPr>
        <p:spPr>
          <a:xfrm>
            <a:off x="3855847" y="4638094"/>
            <a:ext cx="570153" cy="461665"/>
          </a:xfrm>
          <a:prstGeom prst="rect">
            <a:avLst/>
          </a:prstGeom>
          <a:noFill/>
        </p:spPr>
        <p:txBody>
          <a:bodyPr wrap="square" rtlCol="0">
            <a:spAutoFit/>
          </a:bodyPr>
          <a:lstStyle/>
          <a:p>
            <a:r>
              <a:rPr lang="en-US" sz="2400" dirty="0"/>
              <a:t>(-)</a:t>
            </a:r>
          </a:p>
        </p:txBody>
      </p:sp>
      <p:sp>
        <p:nvSpPr>
          <p:cNvPr id="20" name="TextBox 19">
            <a:extLst>
              <a:ext uri="{FF2B5EF4-FFF2-40B4-BE49-F238E27FC236}">
                <a16:creationId xmlns:a16="http://schemas.microsoft.com/office/drawing/2014/main" id="{75E06C2C-D413-E045-A6BC-C9DA6E3C4D16}"/>
              </a:ext>
            </a:extLst>
          </p:cNvPr>
          <p:cNvSpPr txBox="1"/>
          <p:nvPr/>
        </p:nvSpPr>
        <p:spPr>
          <a:xfrm>
            <a:off x="6603698" y="3674409"/>
            <a:ext cx="570153"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2178731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C8F84-C221-224B-9938-FA522A7341C8}"/>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Aquatic Food Web</a:t>
            </a:r>
            <a:endParaRPr lang="en-US" b="1" dirty="0">
              <a:solidFill>
                <a:srgbClr val="002060"/>
              </a:solidFill>
            </a:endParaRPr>
          </a:p>
        </p:txBody>
      </p:sp>
      <p:pic>
        <p:nvPicPr>
          <p:cNvPr id="5" name="Picture 4" descr="E:\Ori`s Larvea Photos\PICT0046.JPG">
            <a:extLst>
              <a:ext uri="{FF2B5EF4-FFF2-40B4-BE49-F238E27FC236}">
                <a16:creationId xmlns:a16="http://schemas.microsoft.com/office/drawing/2014/main" id="{810C4E00-6FF1-8E48-8A79-6AD558B1D8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53237" y="1637477"/>
            <a:ext cx="2425236" cy="10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72D6F80-F771-674E-BF11-3503BE7EAE46}"/>
              </a:ext>
            </a:extLst>
          </p:cNvPr>
          <p:cNvPicPr>
            <a:picLocks noChangeAspect="1"/>
          </p:cNvPicPr>
          <p:nvPr/>
        </p:nvPicPr>
        <p:blipFill>
          <a:blip r:embed="rId4"/>
          <a:stretch>
            <a:fillRect/>
          </a:stretch>
        </p:blipFill>
        <p:spPr>
          <a:xfrm>
            <a:off x="5253237" y="3318286"/>
            <a:ext cx="992931" cy="1325563"/>
          </a:xfrm>
          <a:prstGeom prst="rect">
            <a:avLst/>
          </a:prstGeom>
        </p:spPr>
      </p:pic>
      <p:pic>
        <p:nvPicPr>
          <p:cNvPr id="14" name="Picture 13">
            <a:extLst>
              <a:ext uri="{FF2B5EF4-FFF2-40B4-BE49-F238E27FC236}">
                <a16:creationId xmlns:a16="http://schemas.microsoft.com/office/drawing/2014/main" id="{EA3F4BBF-B5E3-3242-9B6C-B7DD905A5C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920418" y="3644038"/>
            <a:ext cx="1325565" cy="674065"/>
          </a:xfrm>
          <a:prstGeom prst="rect">
            <a:avLst/>
          </a:prstGeom>
        </p:spPr>
      </p:pic>
      <p:pic>
        <p:nvPicPr>
          <p:cNvPr id="16" name="Picture 15">
            <a:extLst>
              <a:ext uri="{FF2B5EF4-FFF2-40B4-BE49-F238E27FC236}">
                <a16:creationId xmlns:a16="http://schemas.microsoft.com/office/drawing/2014/main" id="{C857A74B-FD84-494B-A091-F79D6F3FFFDA}"/>
              </a:ext>
            </a:extLst>
          </p:cNvPr>
          <p:cNvPicPr>
            <a:picLocks noChangeAspect="1"/>
          </p:cNvPicPr>
          <p:nvPr/>
        </p:nvPicPr>
        <p:blipFill>
          <a:blip r:embed="rId6"/>
          <a:stretch>
            <a:fillRect/>
          </a:stretch>
        </p:blipFill>
        <p:spPr>
          <a:xfrm>
            <a:off x="5740890" y="5242290"/>
            <a:ext cx="1727200" cy="1168400"/>
          </a:xfrm>
          <a:prstGeom prst="rect">
            <a:avLst/>
          </a:prstGeom>
        </p:spPr>
      </p:pic>
      <p:pic>
        <p:nvPicPr>
          <p:cNvPr id="17" name="Picture 16">
            <a:extLst>
              <a:ext uri="{FF2B5EF4-FFF2-40B4-BE49-F238E27FC236}">
                <a16:creationId xmlns:a16="http://schemas.microsoft.com/office/drawing/2014/main" id="{AB05DE96-B88A-A348-9890-9EDCB24812E7}"/>
              </a:ext>
            </a:extLst>
          </p:cNvPr>
          <p:cNvPicPr>
            <a:picLocks noChangeAspect="1"/>
          </p:cNvPicPr>
          <p:nvPr/>
        </p:nvPicPr>
        <p:blipFill>
          <a:blip r:embed="rId7"/>
          <a:stretch>
            <a:fillRect/>
          </a:stretch>
        </p:blipFill>
        <p:spPr>
          <a:xfrm rot="5400000">
            <a:off x="6707395" y="3527756"/>
            <a:ext cx="1328931" cy="903255"/>
          </a:xfrm>
          <a:prstGeom prst="rect">
            <a:avLst/>
          </a:prstGeom>
        </p:spPr>
      </p:pic>
      <p:sp>
        <p:nvSpPr>
          <p:cNvPr id="23" name="Up Arrow 22">
            <a:extLst>
              <a:ext uri="{FF2B5EF4-FFF2-40B4-BE49-F238E27FC236}">
                <a16:creationId xmlns:a16="http://schemas.microsoft.com/office/drawing/2014/main" id="{75147EC2-1F5C-C246-AAAB-1C4512883781}"/>
              </a:ext>
            </a:extLst>
          </p:cNvPr>
          <p:cNvSpPr/>
          <p:nvPr/>
        </p:nvSpPr>
        <p:spPr>
          <a:xfrm>
            <a:off x="6322988" y="2722211"/>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F573F7E1-41FE-6348-AF02-DD967680E576}"/>
              </a:ext>
            </a:extLst>
          </p:cNvPr>
          <p:cNvSpPr/>
          <p:nvPr/>
        </p:nvSpPr>
        <p:spPr>
          <a:xfrm>
            <a:off x="6322988" y="4639226"/>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rved Left Arrow 24">
            <a:extLst>
              <a:ext uri="{FF2B5EF4-FFF2-40B4-BE49-F238E27FC236}">
                <a16:creationId xmlns:a16="http://schemas.microsoft.com/office/drawing/2014/main" id="{5630B510-3478-0C49-8551-6ABAF9B7E56D}"/>
              </a:ext>
            </a:extLst>
          </p:cNvPr>
          <p:cNvSpPr/>
          <p:nvPr/>
        </p:nvSpPr>
        <p:spPr>
          <a:xfrm>
            <a:off x="7678473" y="2176977"/>
            <a:ext cx="574594" cy="37614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56441A9F-A985-4040-A770-D9399018A447}"/>
              </a:ext>
            </a:extLst>
          </p:cNvPr>
          <p:cNvSpPr txBox="1"/>
          <p:nvPr/>
        </p:nvSpPr>
        <p:spPr>
          <a:xfrm>
            <a:off x="290748" y="3447872"/>
            <a:ext cx="3237470" cy="1077218"/>
          </a:xfrm>
          <a:prstGeom prst="rect">
            <a:avLst/>
          </a:prstGeom>
          <a:noFill/>
          <a:ln>
            <a:solidFill>
              <a:srgbClr val="FF0000"/>
            </a:solidFill>
          </a:ln>
        </p:spPr>
        <p:txBody>
          <a:bodyPr wrap="square" rtlCol="0">
            <a:spAutoFit/>
          </a:bodyPr>
          <a:lstStyle/>
          <a:p>
            <a:pPr algn="ctr"/>
            <a:r>
              <a:rPr lang="en-US" sz="3200" b="1" dirty="0">
                <a:solidFill>
                  <a:srgbClr val="FF0000"/>
                </a:solidFill>
                <a:latin typeface="Calisto MT" panose="02040603050505030304" pitchFamily="18" charset="77"/>
              </a:rPr>
              <a:t>FIRE </a:t>
            </a:r>
          </a:p>
          <a:p>
            <a:pPr algn="ctr"/>
            <a:r>
              <a:rPr lang="en-US" sz="3200" b="1" dirty="0">
                <a:solidFill>
                  <a:srgbClr val="FF0000"/>
                </a:solidFill>
                <a:latin typeface="Calisto MT" panose="02040603050505030304" pitchFamily="18" charset="77"/>
              </a:rPr>
              <a:t>RETARDANTS</a:t>
            </a:r>
          </a:p>
        </p:txBody>
      </p:sp>
      <p:cxnSp>
        <p:nvCxnSpPr>
          <p:cNvPr id="6" name="Straight Arrow Connector 5">
            <a:extLst>
              <a:ext uri="{FF2B5EF4-FFF2-40B4-BE49-F238E27FC236}">
                <a16:creationId xmlns:a16="http://schemas.microsoft.com/office/drawing/2014/main" id="{F16EDEB4-91B4-D54A-8ACD-CD8C67FD17C2}"/>
              </a:ext>
            </a:extLst>
          </p:cNvPr>
          <p:cNvCxnSpPr>
            <a:stCxn id="2" idx="0"/>
            <a:endCxn id="5" idx="1"/>
          </p:cNvCxnSpPr>
          <p:nvPr/>
        </p:nvCxnSpPr>
        <p:spPr>
          <a:xfrm flipV="1">
            <a:off x="1909483" y="2176977"/>
            <a:ext cx="3343754" cy="127089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C25AE2-238D-5742-A449-9D8E0DB72753}"/>
              </a:ext>
            </a:extLst>
          </p:cNvPr>
          <p:cNvCxnSpPr>
            <a:cxnSpLocks/>
            <a:stCxn id="2" idx="3"/>
            <a:endCxn id="13" idx="1"/>
          </p:cNvCxnSpPr>
          <p:nvPr/>
        </p:nvCxnSpPr>
        <p:spPr>
          <a:xfrm flipV="1">
            <a:off x="3528218" y="3981068"/>
            <a:ext cx="1725019" cy="54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69B26A1-1717-BA4E-8E96-DD155A890B10}"/>
              </a:ext>
            </a:extLst>
          </p:cNvPr>
          <p:cNvCxnSpPr>
            <a:cxnSpLocks/>
            <a:stCxn id="2" idx="2"/>
            <a:endCxn id="16" idx="1"/>
          </p:cNvCxnSpPr>
          <p:nvPr/>
        </p:nvCxnSpPr>
        <p:spPr>
          <a:xfrm>
            <a:off x="1909483" y="4525090"/>
            <a:ext cx="3831407" cy="1301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083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88F0-6EFE-9C48-B05B-6D619EBAF99E}"/>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Mesocosm Study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363240-6F1D-5F48-960C-A3C637F76C9A}"/>
                  </a:ext>
                </a:extLst>
              </p:cNvPr>
              <p:cNvSpPr>
                <a:spLocks noGrp="1"/>
              </p:cNvSpPr>
              <p:nvPr>
                <p:ph idx="1"/>
              </p:nvPr>
            </p:nvSpPr>
            <p:spPr>
              <a:xfrm>
                <a:off x="628650" y="1825625"/>
                <a:ext cx="4128701" cy="4351338"/>
              </a:xfrm>
            </p:spPr>
            <p:txBody>
              <a:bodyPr/>
              <a:lstStyle/>
              <a:p>
                <a:r>
                  <a:rPr lang="en-US" dirty="0">
                    <a:latin typeface="Calisto MT" panose="02040603050505030304" pitchFamily="18" charset="77"/>
                  </a:rPr>
                  <a:t>Hai-Bar Nature Reserve </a:t>
                </a:r>
                <a:r>
                  <a:rPr lang="en-US" sz="2000" dirty="0">
                    <a:latin typeface="Calisto MT" panose="02040603050505030304" pitchFamily="18" charset="77"/>
                  </a:rPr>
                  <a:t>(Mount Carmel, Haifa, Israel)</a:t>
                </a:r>
              </a:p>
              <a:p>
                <a:r>
                  <a:rPr lang="en-US" b="1" dirty="0">
                    <a:latin typeface="Calisto MT" panose="02040603050505030304" pitchFamily="18" charset="77"/>
                    <a:ea typeface="Times New Roman" panose="02020603050405020304" pitchFamily="18" charset="0"/>
                  </a:rPr>
                  <a:t>FR concentrations:</a:t>
                </a:r>
                <a:br>
                  <a:rPr lang="en-US" b="1" dirty="0">
                    <a:latin typeface="Calisto MT" panose="02040603050505030304" pitchFamily="18" charset="77"/>
                    <a:ea typeface="Times New Roman" panose="02020603050405020304" pitchFamily="18" charset="0"/>
                  </a:rPr>
                </a:br>
                <a:r>
                  <a:rPr lang="en-US" b="1" dirty="0">
                    <a:latin typeface="Calisto MT" panose="02040603050505030304" pitchFamily="18" charset="77"/>
                    <a:ea typeface="Times New Roman" panose="02020603050405020304" pitchFamily="18" charset="0"/>
                  </a:rPr>
                  <a:t>Control:</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 0</m:t>
                    </m:r>
                    <m:f>
                      <m:fPr>
                        <m:type m:val="lin"/>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𝑚𝑔</m:t>
                        </m:r>
                      </m:num>
                      <m:den>
                        <m:r>
                          <a:rPr lang="en-US" i="1">
                            <a:latin typeface="Cambria Math" panose="02040503050406030204" pitchFamily="18" charset="0"/>
                            <a:ea typeface="Calibri" panose="020F0502020204030204" pitchFamily="34" charset="0"/>
                            <a:cs typeface="Times New Roman" panose="02020603050405020304" pitchFamily="18" charset="0"/>
                          </a:rPr>
                          <m:t>𝐿</m:t>
                        </m:r>
                      </m:den>
                    </m:f>
                  </m:oMath>
                </a14:m>
                <a:r>
                  <a:rPr lang="en-US" dirty="0">
                    <a:latin typeface="Calisto MT" panose="02040603050505030304" pitchFamily="18" charset="77"/>
                    <a:ea typeface="Calibri" panose="020F0502020204030204" pitchFamily="34" charset="0"/>
                  </a:rPr>
                  <a:t>,</a:t>
                </a:r>
                <a:br>
                  <a:rPr lang="en-US" dirty="0">
                    <a:latin typeface="Calisto MT" panose="02040603050505030304" pitchFamily="18" charset="77"/>
                    <a:ea typeface="Calibri" panose="020F0502020204030204" pitchFamily="34" charset="0"/>
                  </a:rPr>
                </a:br>
                <a:r>
                  <a:rPr lang="en-US" b="1" dirty="0">
                    <a:latin typeface="Calisto MT" panose="02040603050505030304" pitchFamily="18" charset="77"/>
                    <a:ea typeface="Calibri" panose="020F0502020204030204" pitchFamily="34" charset="0"/>
                  </a:rPr>
                  <a:t>Low: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3.805∗10</m:t>
                        </m:r>
                      </m:e>
                      <m:sup>
                        <m:r>
                          <a:rPr lang="en-US" i="1">
                            <a:latin typeface="Cambria Math" panose="02040503050406030204" pitchFamily="18" charset="0"/>
                            <a:ea typeface="Calibri" panose="020F0502020204030204" pitchFamily="34" charset="0"/>
                            <a:cs typeface="Times New Roman" panose="02020603050405020304" pitchFamily="18" charset="0"/>
                          </a:rPr>
                          <m:t>2</m:t>
                        </m:r>
                      </m:sup>
                    </m:sSup>
                    <m:f>
                      <m:fPr>
                        <m:type m:val="lin"/>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𝑚𝑔</m:t>
                        </m:r>
                      </m:num>
                      <m:den>
                        <m:r>
                          <a:rPr lang="en-US" i="1">
                            <a:latin typeface="Cambria Math" panose="02040503050406030204" pitchFamily="18" charset="0"/>
                            <a:ea typeface="Calibri" panose="020F0502020204030204" pitchFamily="34" charset="0"/>
                            <a:cs typeface="Times New Roman" panose="02020603050405020304" pitchFamily="18" charset="0"/>
                          </a:rPr>
                          <m:t>𝐿</m:t>
                        </m:r>
                      </m:den>
                    </m:f>
                  </m:oMath>
                </a14:m>
                <a:br>
                  <a:rPr lang="en-US" dirty="0">
                    <a:latin typeface="Calisto MT" panose="02040603050505030304" pitchFamily="18" charset="77"/>
                    <a:ea typeface="Calibri" panose="020F0502020204030204" pitchFamily="34" charset="0"/>
                    <a:cs typeface="Times New Roman" panose="02020603050405020304" pitchFamily="18" charset="0"/>
                  </a:rPr>
                </a:br>
                <a:r>
                  <a:rPr lang="en-US" b="1" dirty="0">
                    <a:latin typeface="Calisto MT" panose="02040603050505030304" pitchFamily="18" charset="77"/>
                    <a:ea typeface="Calibri" panose="020F0502020204030204" pitchFamily="34" charset="0"/>
                  </a:rPr>
                  <a:t>Med:</a:t>
                </a:r>
                <a:r>
                  <a:rPr lang="en-US" dirty="0">
                    <a:latin typeface="Calisto MT" panose="02040603050505030304" pitchFamily="18" charset="77"/>
                    <a:ea typeface="Calibri" panose="020F0502020204030204" pitchFamily="34" charset="0"/>
                  </a:rPr>
                  <a:t>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7.611∗10</m:t>
                        </m:r>
                      </m:e>
                      <m:sup>
                        <m:r>
                          <a:rPr lang="en-US" i="1">
                            <a:latin typeface="Cambria Math" panose="02040503050406030204" pitchFamily="18" charset="0"/>
                            <a:ea typeface="Calibri" panose="020F0502020204030204" pitchFamily="34" charset="0"/>
                            <a:cs typeface="Times New Roman" panose="02020603050405020304" pitchFamily="18" charset="0"/>
                          </a:rPr>
                          <m:t>2</m:t>
                        </m:r>
                      </m:sup>
                    </m:sSup>
                    <m:f>
                      <m:fPr>
                        <m:type m:val="lin"/>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𝑚𝑔</m:t>
                        </m:r>
                      </m:num>
                      <m:den>
                        <m:r>
                          <a:rPr lang="en-US" i="1">
                            <a:latin typeface="Cambria Math" panose="02040503050406030204" pitchFamily="18" charset="0"/>
                            <a:ea typeface="Calibri" panose="020F0502020204030204" pitchFamily="34" charset="0"/>
                            <a:cs typeface="Times New Roman" panose="02020603050405020304" pitchFamily="18" charset="0"/>
                          </a:rPr>
                          <m:t>𝐿</m:t>
                        </m:r>
                      </m:den>
                    </m:f>
                  </m:oMath>
                </a14:m>
                <a:r>
                  <a:rPr lang="en-US" dirty="0">
                    <a:latin typeface="Calisto MT" panose="02040603050505030304" pitchFamily="18" charset="77"/>
                    <a:ea typeface="Calibri" panose="020F0502020204030204" pitchFamily="34" charset="0"/>
                  </a:rPr>
                  <a:t> </a:t>
                </a:r>
                <a:br>
                  <a:rPr lang="en-US" dirty="0">
                    <a:latin typeface="Calisto MT" panose="02040603050505030304" pitchFamily="18" charset="77"/>
                    <a:ea typeface="Calibri" panose="020F0502020204030204" pitchFamily="34" charset="0"/>
                  </a:rPr>
                </a:br>
                <a:r>
                  <a:rPr lang="en-US" b="1" dirty="0">
                    <a:latin typeface="Calisto MT" panose="02040603050505030304" pitchFamily="18" charset="77"/>
                    <a:ea typeface="Calibri" panose="020F0502020204030204" pitchFamily="34" charset="0"/>
                  </a:rPr>
                  <a:t>High:</a:t>
                </a:r>
                <a14:m>
                  <m:oMath xmlns:m="http://schemas.openxmlformats.org/officeDocument/2006/math">
                    <m:r>
                      <a:rPr lang="en-US" b="1" i="1">
                        <a:latin typeface="Cambria Math" panose="02040503050406030204" pitchFamily="18" charset="0"/>
                        <a:ea typeface="Calibri" panose="020F0502020204030204" pitchFamily="34" charset="0"/>
                        <a:cs typeface="Times New Roman" panose="02020603050405020304" pitchFamily="18" charset="0"/>
                      </a:rPr>
                      <m:t> </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11.14∗10</m:t>
                        </m:r>
                      </m:e>
                      <m:sup>
                        <m:r>
                          <a:rPr lang="en-US" i="1">
                            <a:latin typeface="Cambria Math" panose="02040503050406030204" pitchFamily="18" charset="0"/>
                            <a:ea typeface="Calibri" panose="020F0502020204030204" pitchFamily="34" charset="0"/>
                            <a:cs typeface="Times New Roman" panose="02020603050405020304" pitchFamily="18" charset="0"/>
                          </a:rPr>
                          <m:t>2</m:t>
                        </m:r>
                      </m:sup>
                    </m:sSup>
                    <m:f>
                      <m:fPr>
                        <m:type m:val="lin"/>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libri" panose="020F0502020204030204" pitchFamily="34" charset="0"/>
                            <a:cs typeface="Times New Roman" panose="02020603050405020304" pitchFamily="18" charset="0"/>
                          </a:rPr>
                          <m:t>𝑚𝑔</m:t>
                        </m:r>
                      </m:num>
                      <m:den>
                        <m:r>
                          <a:rPr lang="en-US" i="1">
                            <a:latin typeface="Cambria Math" panose="02040503050406030204" pitchFamily="18" charset="0"/>
                            <a:ea typeface="Calibri" panose="020F0502020204030204" pitchFamily="34" charset="0"/>
                            <a:cs typeface="Times New Roman" panose="02020603050405020304" pitchFamily="18" charset="0"/>
                          </a:rPr>
                          <m:t>𝐿</m:t>
                        </m:r>
                      </m:den>
                    </m:f>
                  </m:oMath>
                </a14:m>
                <a:endParaRPr lang="en-US" dirty="0">
                  <a:latin typeface="Calisto MT" panose="02040603050505030304" pitchFamily="18" charset="77"/>
                </a:endParaRPr>
              </a:p>
              <a:p>
                <a:r>
                  <a:rPr lang="en-US" dirty="0">
                    <a:latin typeface="Calisto MT" panose="02040603050505030304" pitchFamily="18" charset="77"/>
                  </a:rPr>
                  <a:t>Sampling every 3 weeks</a:t>
                </a:r>
                <a:endParaRPr lang="he-IL" dirty="0">
                  <a:latin typeface="Calisto MT" panose="02040603050505030304" pitchFamily="18" charset="77"/>
                </a:endParaRPr>
              </a:p>
              <a:p>
                <a:endParaRPr lang="en-US" dirty="0">
                  <a:latin typeface="Calisto MT" panose="02040603050505030304" pitchFamily="18" charset="77"/>
                </a:endParaRPr>
              </a:p>
            </p:txBody>
          </p:sp>
        </mc:Choice>
        <mc:Fallback xmlns="">
          <p:sp>
            <p:nvSpPr>
              <p:cNvPr id="3" name="Content Placeholder 2">
                <a:extLst>
                  <a:ext uri="{FF2B5EF4-FFF2-40B4-BE49-F238E27FC236}">
                    <a16:creationId xmlns:a16="http://schemas.microsoft.com/office/drawing/2014/main" id="{B9363240-6F1D-5F48-960C-A3C637F76C9A}"/>
                  </a:ext>
                </a:extLst>
              </p:cNvPr>
              <p:cNvSpPr>
                <a:spLocks noGrp="1" noRot="1" noChangeAspect="1" noMove="1" noResize="1" noEditPoints="1" noAdjustHandles="1" noChangeArrowheads="1" noChangeShapeType="1" noTextEdit="1"/>
              </p:cNvSpPr>
              <p:nvPr>
                <p:ph idx="1"/>
              </p:nvPr>
            </p:nvSpPr>
            <p:spPr>
              <a:xfrm>
                <a:off x="628650" y="1825625"/>
                <a:ext cx="4128701" cy="4351338"/>
              </a:xfrm>
              <a:blipFill>
                <a:blip r:embed="rId3"/>
                <a:stretch>
                  <a:fillRect l="-2761" t="-2632" r="-306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04CAC97-C262-F541-B100-E85FECBE77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501841" y="2266202"/>
            <a:ext cx="4722326" cy="3099197"/>
          </a:xfrm>
          <a:prstGeom prst="rect">
            <a:avLst/>
          </a:prstGeom>
        </p:spPr>
      </p:pic>
    </p:spTree>
    <p:extLst>
      <p:ext uri="{BB962C8B-B14F-4D97-AF65-F5344CB8AC3E}">
        <p14:creationId xmlns:p14="http://schemas.microsoft.com/office/powerpoint/2010/main" val="303258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62CD8-ACD7-EB41-A1F5-46B64F91A7EC}"/>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Top Predator: </a:t>
            </a:r>
            <a:r>
              <a:rPr lang="en-US" b="1" i="1" dirty="0">
                <a:solidFill>
                  <a:srgbClr val="002060"/>
                </a:solidFill>
                <a:latin typeface="Calisto MT" panose="02040603050505030304" pitchFamily="18" charset="77"/>
              </a:rPr>
              <a:t>Survival</a:t>
            </a:r>
          </a:p>
        </p:txBody>
      </p:sp>
      <p:graphicFrame>
        <p:nvGraphicFramePr>
          <p:cNvPr id="10" name="Chart 9">
            <a:extLst>
              <a:ext uri="{FF2B5EF4-FFF2-40B4-BE49-F238E27FC236}">
                <a16:creationId xmlns:a16="http://schemas.microsoft.com/office/drawing/2014/main" id="{46610BB4-CCE4-614E-AEBE-7841A654356F}"/>
              </a:ext>
            </a:extLst>
          </p:cNvPr>
          <p:cNvGraphicFramePr>
            <a:graphicFrameLocks/>
          </p:cNvGraphicFramePr>
          <p:nvPr>
            <p:extLst>
              <p:ext uri="{D42A27DB-BD31-4B8C-83A1-F6EECF244321}">
                <p14:modId xmlns:p14="http://schemas.microsoft.com/office/powerpoint/2010/main" val="2021828345"/>
              </p:ext>
            </p:extLst>
          </p:nvPr>
        </p:nvGraphicFramePr>
        <p:xfrm>
          <a:off x="877714" y="1779372"/>
          <a:ext cx="7166535" cy="4107213"/>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F896CCB7-CF33-8B4D-B708-89CD53D6859F}"/>
              </a:ext>
            </a:extLst>
          </p:cNvPr>
          <p:cNvSpPr/>
          <p:nvPr/>
        </p:nvSpPr>
        <p:spPr>
          <a:xfrm>
            <a:off x="2223015" y="4576769"/>
            <a:ext cx="3148619" cy="338554"/>
          </a:xfrm>
          <a:prstGeom prst="rect">
            <a:avLst/>
          </a:prstGeom>
        </p:spPr>
        <p:txBody>
          <a:bodyPr wrap="none">
            <a:spAutoFit/>
          </a:bodyPr>
          <a:lstStyle/>
          <a:p>
            <a:r>
              <a:rPr lang="en-US" sz="1600" dirty="0"/>
              <a:t>y = 1.22 - 0.25*x, </a:t>
            </a:r>
            <a:r>
              <a:rPr lang="en-US" sz="1600" i="1" dirty="0"/>
              <a:t>p</a:t>
            </a:r>
            <a:r>
              <a:rPr lang="en-US" sz="1600" dirty="0"/>
              <a:t> = 0.001, R</a:t>
            </a:r>
            <a:r>
              <a:rPr lang="en-US" sz="1600" baseline="30000" dirty="0">
                <a:latin typeface="+mj-lt"/>
                <a:ea typeface="+mj-ea"/>
                <a:cs typeface="+mj-cs"/>
              </a:rPr>
              <a:t>2</a:t>
            </a:r>
            <a:r>
              <a:rPr lang="en-US" sz="1600" dirty="0"/>
              <a:t> = .38</a:t>
            </a:r>
            <a:endParaRPr lang="he-IL" sz="1600" dirty="0"/>
          </a:p>
        </p:txBody>
      </p:sp>
      <p:sp>
        <p:nvSpPr>
          <p:cNvPr id="12" name="TextBox 11">
            <a:extLst>
              <a:ext uri="{FF2B5EF4-FFF2-40B4-BE49-F238E27FC236}">
                <a16:creationId xmlns:a16="http://schemas.microsoft.com/office/drawing/2014/main" id="{86B4AB07-5A30-434A-861A-4826DC81300B}"/>
              </a:ext>
            </a:extLst>
          </p:cNvPr>
          <p:cNvSpPr txBox="1"/>
          <p:nvPr/>
        </p:nvSpPr>
        <p:spPr>
          <a:xfrm>
            <a:off x="2570205" y="5179217"/>
            <a:ext cx="5474044" cy="369332"/>
          </a:xfrm>
          <a:prstGeom prst="rect">
            <a:avLst/>
          </a:prstGeom>
          <a:solidFill>
            <a:schemeClr val="bg1"/>
          </a:solidFill>
        </p:spPr>
        <p:txBody>
          <a:bodyPr wrap="square" rtlCol="0">
            <a:spAutoFit/>
          </a:bodyPr>
          <a:lstStyle/>
          <a:p>
            <a:r>
              <a:rPr lang="en-US" dirty="0"/>
              <a:t>Control		     Low	           Medium	              High</a:t>
            </a:r>
          </a:p>
        </p:txBody>
      </p:sp>
      <p:pic>
        <p:nvPicPr>
          <p:cNvPr id="14" name="Picture 13">
            <a:extLst>
              <a:ext uri="{FF2B5EF4-FFF2-40B4-BE49-F238E27FC236}">
                <a16:creationId xmlns:a16="http://schemas.microsoft.com/office/drawing/2014/main" id="{C24C5FB6-64F4-CA4B-9DF2-1F807FBECEF5}"/>
              </a:ext>
            </a:extLst>
          </p:cNvPr>
          <p:cNvPicPr>
            <a:picLocks noChangeAspect="1"/>
          </p:cNvPicPr>
          <p:nvPr/>
        </p:nvPicPr>
        <p:blipFill>
          <a:blip r:embed="rId4"/>
          <a:stretch>
            <a:fillRect/>
          </a:stretch>
        </p:blipFill>
        <p:spPr>
          <a:xfrm>
            <a:off x="344402" y="449275"/>
            <a:ext cx="1422614" cy="1157263"/>
          </a:xfrm>
          <a:prstGeom prst="rect">
            <a:avLst/>
          </a:prstGeom>
        </p:spPr>
      </p:pic>
    </p:spTree>
    <p:extLst>
      <p:ext uri="{BB962C8B-B14F-4D97-AF65-F5344CB8AC3E}">
        <p14:creationId xmlns:p14="http://schemas.microsoft.com/office/powerpoint/2010/main" val="538270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BC1A-2F41-A84E-8955-F223653FF08E}"/>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Top Predator: </a:t>
            </a:r>
            <a:r>
              <a:rPr lang="en-US" b="1" i="1" dirty="0">
                <a:solidFill>
                  <a:srgbClr val="002060"/>
                </a:solidFill>
                <a:latin typeface="Calisto MT" panose="02040603050505030304" pitchFamily="18" charset="77"/>
              </a:rPr>
              <a:t>Development</a:t>
            </a:r>
          </a:p>
        </p:txBody>
      </p:sp>
      <p:pic>
        <p:nvPicPr>
          <p:cNvPr id="4" name="Picture 3">
            <a:extLst>
              <a:ext uri="{FF2B5EF4-FFF2-40B4-BE49-F238E27FC236}">
                <a16:creationId xmlns:a16="http://schemas.microsoft.com/office/drawing/2014/main" id="{704204DE-18A4-D548-A7F1-BDEDA1D7DF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80" r="11919"/>
          <a:stretch/>
        </p:blipFill>
        <p:spPr>
          <a:xfrm rot="10800000">
            <a:off x="7314838" y="1729946"/>
            <a:ext cx="1707854" cy="1325563"/>
          </a:xfrm>
          <a:prstGeom prst="rect">
            <a:avLst/>
          </a:prstGeom>
        </p:spPr>
      </p:pic>
      <p:graphicFrame>
        <p:nvGraphicFramePr>
          <p:cNvPr id="8" name="Chart 7">
            <a:extLst>
              <a:ext uri="{FF2B5EF4-FFF2-40B4-BE49-F238E27FC236}">
                <a16:creationId xmlns:a16="http://schemas.microsoft.com/office/drawing/2014/main" id="{EB720B52-1034-FA43-BE83-4CC70DA20CFE}"/>
              </a:ext>
            </a:extLst>
          </p:cNvPr>
          <p:cNvGraphicFramePr>
            <a:graphicFrameLocks/>
          </p:cNvGraphicFramePr>
          <p:nvPr>
            <p:extLst>
              <p:ext uri="{D42A27DB-BD31-4B8C-83A1-F6EECF244321}">
                <p14:modId xmlns:p14="http://schemas.microsoft.com/office/powerpoint/2010/main" val="2039648427"/>
              </p:ext>
            </p:extLst>
          </p:nvPr>
        </p:nvGraphicFramePr>
        <p:xfrm>
          <a:off x="121306" y="1690689"/>
          <a:ext cx="6959116" cy="405520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030DCBD1-70ED-3641-918E-57DA848AD099}"/>
              </a:ext>
            </a:extLst>
          </p:cNvPr>
          <p:cNvSpPr txBox="1"/>
          <p:nvPr/>
        </p:nvSpPr>
        <p:spPr>
          <a:xfrm>
            <a:off x="1408670" y="4930346"/>
            <a:ext cx="5474044" cy="369332"/>
          </a:xfrm>
          <a:prstGeom prst="rect">
            <a:avLst/>
          </a:prstGeom>
          <a:solidFill>
            <a:schemeClr val="bg1"/>
          </a:solidFill>
        </p:spPr>
        <p:txBody>
          <a:bodyPr wrap="square" rtlCol="0">
            <a:spAutoFit/>
          </a:bodyPr>
          <a:lstStyle/>
          <a:p>
            <a:r>
              <a:rPr lang="en-US" dirty="0"/>
              <a:t>Control		     Low	           Medium	              High</a:t>
            </a:r>
          </a:p>
        </p:txBody>
      </p:sp>
      <p:pic>
        <p:nvPicPr>
          <p:cNvPr id="11" name="Picture 10">
            <a:extLst>
              <a:ext uri="{FF2B5EF4-FFF2-40B4-BE49-F238E27FC236}">
                <a16:creationId xmlns:a16="http://schemas.microsoft.com/office/drawing/2014/main" id="{D69AF40E-4CF7-F94D-9903-4A832571C087}"/>
              </a:ext>
            </a:extLst>
          </p:cNvPr>
          <p:cNvPicPr>
            <a:picLocks noChangeAspect="1"/>
          </p:cNvPicPr>
          <p:nvPr/>
        </p:nvPicPr>
        <p:blipFill>
          <a:blip r:embed="rId5"/>
          <a:stretch>
            <a:fillRect/>
          </a:stretch>
        </p:blipFill>
        <p:spPr>
          <a:xfrm>
            <a:off x="7314839" y="4412159"/>
            <a:ext cx="1707853" cy="1325562"/>
          </a:xfrm>
          <a:prstGeom prst="rect">
            <a:avLst/>
          </a:prstGeom>
        </p:spPr>
      </p:pic>
    </p:spTree>
    <p:extLst>
      <p:ext uri="{BB962C8B-B14F-4D97-AF65-F5344CB8AC3E}">
        <p14:creationId xmlns:p14="http://schemas.microsoft.com/office/powerpoint/2010/main" val="292376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6662EA2-3CBD-4F46-BFD2-93A136650591}"/>
              </a:ext>
            </a:extLst>
          </p:cNvPr>
          <p:cNvGraphicFramePr>
            <a:graphicFrameLocks noChangeAspect="1"/>
          </p:cNvGraphicFramePr>
          <p:nvPr>
            <p:extLst>
              <p:ext uri="{D42A27DB-BD31-4B8C-83A1-F6EECF244321}">
                <p14:modId xmlns:p14="http://schemas.microsoft.com/office/powerpoint/2010/main" val="2424933615"/>
              </p:ext>
            </p:extLst>
          </p:nvPr>
        </p:nvGraphicFramePr>
        <p:xfrm>
          <a:off x="1303337" y="1511299"/>
          <a:ext cx="6537325" cy="5124450"/>
        </p:xfrm>
        <a:graphic>
          <a:graphicData uri="http://schemas.openxmlformats.org/presentationml/2006/ole">
            <mc:AlternateContent xmlns:mc="http://schemas.openxmlformats.org/markup-compatibility/2006">
              <mc:Choice xmlns:v="urn:schemas-microsoft-com:vml" Requires="v">
                <p:oleObj spid="_x0000_s2084" r:id="rId4" imgW="9131300" imgH="5854700" progId="SigmaPlotGraphicObject.13">
                  <p:embed/>
                </p:oleObj>
              </mc:Choice>
              <mc:Fallback>
                <p:oleObj r:id="rId4" imgW="9131300" imgH="5854700" progId="SigmaPlotGraphicObject.1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13533" r="5011"/>
                      <a:stretch>
                        <a:fillRect/>
                      </a:stretch>
                    </p:blipFill>
                    <p:spPr bwMode="auto">
                      <a:xfrm>
                        <a:off x="1303337" y="1511299"/>
                        <a:ext cx="6537325" cy="5124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9AE2883E-02EA-2E41-97C4-775B0E554591}"/>
              </a:ext>
            </a:extLst>
          </p:cNvPr>
          <p:cNvSpPr>
            <a:spLocks noGrp="1"/>
          </p:cNvSpPr>
          <p:nvPr>
            <p:ph type="title"/>
          </p:nvPr>
        </p:nvSpPr>
        <p:spPr>
          <a:xfrm>
            <a:off x="453991" y="365126"/>
            <a:ext cx="8183381" cy="1325563"/>
          </a:xfrm>
        </p:spPr>
        <p:txBody>
          <a:bodyPr/>
          <a:lstStyle/>
          <a:p>
            <a:pPr algn="ctr"/>
            <a:r>
              <a:rPr lang="en-US" b="1" dirty="0">
                <a:solidFill>
                  <a:srgbClr val="002060"/>
                </a:solidFill>
                <a:latin typeface="Calisto MT" panose="02040603050505030304" pitchFamily="18" charset="77"/>
              </a:rPr>
              <a:t>Invertebrate Species</a:t>
            </a:r>
          </a:p>
        </p:txBody>
      </p:sp>
      <p:sp>
        <p:nvSpPr>
          <p:cNvPr id="3" name="Content Placeholder 2">
            <a:extLst>
              <a:ext uri="{FF2B5EF4-FFF2-40B4-BE49-F238E27FC236}">
                <a16:creationId xmlns:a16="http://schemas.microsoft.com/office/drawing/2014/main" id="{560F6E14-9174-6E45-BB66-8FCB348DC197}"/>
              </a:ext>
            </a:extLst>
          </p:cNvPr>
          <p:cNvSpPr>
            <a:spLocks noGrp="1"/>
          </p:cNvSpPr>
          <p:nvPr>
            <p:ph idx="1"/>
          </p:nvPr>
        </p:nvSpPr>
        <p:spPr>
          <a:xfrm>
            <a:off x="5168170" y="4770377"/>
            <a:ext cx="3192059" cy="1782548"/>
          </a:xfrm>
        </p:spPr>
        <p:txBody>
          <a:bodyPr>
            <a:normAutofit/>
          </a:bodyPr>
          <a:lstStyle/>
          <a:p>
            <a:pPr marL="0" indent="0">
              <a:buNone/>
            </a:pPr>
            <a:r>
              <a:rPr lang="en-US" i="1" dirty="0">
                <a:latin typeface="Calisto MT" panose="02040603050505030304" pitchFamily="18" charset="77"/>
              </a:rPr>
              <a:t>Variation in species responses</a:t>
            </a:r>
          </a:p>
        </p:txBody>
      </p:sp>
      <p:pic>
        <p:nvPicPr>
          <p:cNvPr id="15" name="Picture 14">
            <a:extLst>
              <a:ext uri="{FF2B5EF4-FFF2-40B4-BE49-F238E27FC236}">
                <a16:creationId xmlns:a16="http://schemas.microsoft.com/office/drawing/2014/main" id="{394EF7ED-175A-324B-848F-8E41CF2FF76A}"/>
              </a:ext>
            </a:extLst>
          </p:cNvPr>
          <p:cNvPicPr>
            <a:picLocks noChangeAspect="1"/>
          </p:cNvPicPr>
          <p:nvPr/>
        </p:nvPicPr>
        <p:blipFill>
          <a:blip r:embed="rId6"/>
          <a:stretch>
            <a:fillRect/>
          </a:stretch>
        </p:blipFill>
        <p:spPr>
          <a:xfrm>
            <a:off x="181620" y="2317664"/>
            <a:ext cx="1024879" cy="1429436"/>
          </a:xfrm>
          <a:prstGeom prst="rect">
            <a:avLst/>
          </a:prstGeom>
        </p:spPr>
      </p:pic>
      <p:pic>
        <p:nvPicPr>
          <p:cNvPr id="16" name="Picture 15">
            <a:extLst>
              <a:ext uri="{FF2B5EF4-FFF2-40B4-BE49-F238E27FC236}">
                <a16:creationId xmlns:a16="http://schemas.microsoft.com/office/drawing/2014/main" id="{5741FEB4-7C69-574F-A41A-99632EEC7FCF}"/>
              </a:ext>
            </a:extLst>
          </p:cNvPr>
          <p:cNvPicPr>
            <a:picLocks noChangeAspect="1"/>
          </p:cNvPicPr>
          <p:nvPr/>
        </p:nvPicPr>
        <p:blipFill>
          <a:blip r:embed="rId7"/>
          <a:stretch>
            <a:fillRect/>
          </a:stretch>
        </p:blipFill>
        <p:spPr>
          <a:xfrm rot="5400000">
            <a:off x="107255" y="4801373"/>
            <a:ext cx="1256972" cy="941516"/>
          </a:xfrm>
          <a:prstGeom prst="rect">
            <a:avLst/>
          </a:prstGeom>
        </p:spPr>
      </p:pic>
      <p:pic>
        <p:nvPicPr>
          <p:cNvPr id="17" name="Picture 16">
            <a:extLst>
              <a:ext uri="{FF2B5EF4-FFF2-40B4-BE49-F238E27FC236}">
                <a16:creationId xmlns:a16="http://schemas.microsoft.com/office/drawing/2014/main" id="{412A704E-76FE-9747-995A-0E23C493DF6C}"/>
              </a:ext>
            </a:extLst>
          </p:cNvPr>
          <p:cNvPicPr>
            <a:picLocks noChangeAspect="1"/>
          </p:cNvPicPr>
          <p:nvPr/>
        </p:nvPicPr>
        <p:blipFill rotWithShape="1">
          <a:blip r:embed="rId8"/>
          <a:srcRect t="10258"/>
          <a:stretch/>
        </p:blipFill>
        <p:spPr>
          <a:xfrm>
            <a:off x="7940269" y="2317664"/>
            <a:ext cx="1107284" cy="1429436"/>
          </a:xfrm>
          <a:prstGeom prst="rect">
            <a:avLst/>
          </a:prstGeom>
        </p:spPr>
      </p:pic>
    </p:spTree>
    <p:extLst>
      <p:ext uri="{BB962C8B-B14F-4D97-AF65-F5344CB8AC3E}">
        <p14:creationId xmlns:p14="http://schemas.microsoft.com/office/powerpoint/2010/main" val="4038774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883E-02EA-2E41-97C4-775B0E554591}"/>
              </a:ext>
            </a:extLst>
          </p:cNvPr>
          <p:cNvSpPr>
            <a:spLocks noGrp="1"/>
          </p:cNvSpPr>
          <p:nvPr>
            <p:ph type="title"/>
          </p:nvPr>
        </p:nvSpPr>
        <p:spPr>
          <a:xfrm>
            <a:off x="453992" y="365126"/>
            <a:ext cx="5155976" cy="1325563"/>
          </a:xfrm>
        </p:spPr>
        <p:txBody>
          <a:bodyPr/>
          <a:lstStyle/>
          <a:p>
            <a:r>
              <a:rPr lang="en-US" b="1" dirty="0">
                <a:solidFill>
                  <a:srgbClr val="002060"/>
                </a:solidFill>
                <a:latin typeface="Calisto MT" panose="02040603050505030304" pitchFamily="18" charset="77"/>
              </a:rPr>
              <a:t>Invertebrate Species</a:t>
            </a:r>
          </a:p>
        </p:txBody>
      </p:sp>
      <p:sp>
        <p:nvSpPr>
          <p:cNvPr id="3" name="Content Placeholder 2">
            <a:extLst>
              <a:ext uri="{FF2B5EF4-FFF2-40B4-BE49-F238E27FC236}">
                <a16:creationId xmlns:a16="http://schemas.microsoft.com/office/drawing/2014/main" id="{560F6E14-9174-6E45-BB66-8FCB348DC197}"/>
              </a:ext>
            </a:extLst>
          </p:cNvPr>
          <p:cNvSpPr>
            <a:spLocks noGrp="1"/>
          </p:cNvSpPr>
          <p:nvPr>
            <p:ph idx="1"/>
          </p:nvPr>
        </p:nvSpPr>
        <p:spPr>
          <a:xfrm>
            <a:off x="628650" y="1825625"/>
            <a:ext cx="5139055" cy="4351338"/>
          </a:xfrm>
        </p:spPr>
        <p:txBody>
          <a:bodyPr>
            <a:normAutofit/>
          </a:bodyPr>
          <a:lstStyle/>
          <a:p>
            <a:r>
              <a:rPr lang="en-US" sz="3200" dirty="0">
                <a:latin typeface="Calisto MT" panose="02040603050505030304" pitchFamily="18" charset="77"/>
              </a:rPr>
              <a:t>Species composition varied across treatments</a:t>
            </a:r>
          </a:p>
          <a:p>
            <a:endParaRPr lang="en-US" sz="3200" dirty="0">
              <a:latin typeface="Calisto MT" panose="02040603050505030304" pitchFamily="18" charset="77"/>
            </a:endParaRPr>
          </a:p>
          <a:p>
            <a:r>
              <a:rPr lang="en-US" sz="3200" dirty="0">
                <a:latin typeface="Calisto MT" panose="02040603050505030304" pitchFamily="18" charset="77"/>
              </a:rPr>
              <a:t>Most middle consumers</a:t>
            </a:r>
          </a:p>
          <a:p>
            <a:endParaRPr lang="en-US" sz="3200" dirty="0">
              <a:latin typeface="Calisto MT" panose="02040603050505030304" pitchFamily="18" charset="77"/>
            </a:endParaRPr>
          </a:p>
          <a:p>
            <a:r>
              <a:rPr lang="en-US" sz="3200" dirty="0">
                <a:latin typeface="Calisto MT" panose="02040603050505030304" pitchFamily="18" charset="77"/>
              </a:rPr>
              <a:t>Few insects</a:t>
            </a:r>
          </a:p>
          <a:p>
            <a:pPr lvl="1"/>
            <a:r>
              <a:rPr lang="en-US" sz="3200" dirty="0">
                <a:latin typeface="Calisto MT" panose="02040603050505030304" pitchFamily="18" charset="77"/>
              </a:rPr>
              <a:t>Mosquitos oviposit in highest FR treatments</a:t>
            </a:r>
          </a:p>
          <a:p>
            <a:endParaRPr lang="en-US" sz="3200" dirty="0">
              <a:latin typeface="Calisto MT" panose="02040603050505030304" pitchFamily="18" charset="77"/>
            </a:endParaRPr>
          </a:p>
        </p:txBody>
      </p:sp>
      <p:grpSp>
        <p:nvGrpSpPr>
          <p:cNvPr id="5" name="Group 4">
            <a:extLst>
              <a:ext uri="{FF2B5EF4-FFF2-40B4-BE49-F238E27FC236}">
                <a16:creationId xmlns:a16="http://schemas.microsoft.com/office/drawing/2014/main" id="{E71751FE-EB9F-FD4D-A042-A5BD1EA9EAA3}"/>
              </a:ext>
            </a:extLst>
          </p:cNvPr>
          <p:cNvGrpSpPr/>
          <p:nvPr/>
        </p:nvGrpSpPr>
        <p:grpSpPr>
          <a:xfrm>
            <a:off x="5732977" y="130995"/>
            <a:ext cx="3205538" cy="6727005"/>
            <a:chOff x="0" y="0"/>
            <a:chExt cx="4102734" cy="8404861"/>
          </a:xfrm>
        </p:grpSpPr>
        <p:grpSp>
          <p:nvGrpSpPr>
            <p:cNvPr id="6" name="Group 5">
              <a:extLst>
                <a:ext uri="{FF2B5EF4-FFF2-40B4-BE49-F238E27FC236}">
                  <a16:creationId xmlns:a16="http://schemas.microsoft.com/office/drawing/2014/main" id="{27DA3066-C0F2-7D4A-A6A7-F4E2B312457A}"/>
                </a:ext>
              </a:extLst>
            </p:cNvPr>
            <p:cNvGrpSpPr/>
            <p:nvPr/>
          </p:nvGrpSpPr>
          <p:grpSpPr>
            <a:xfrm>
              <a:off x="0" y="0"/>
              <a:ext cx="4102734" cy="8404861"/>
              <a:chOff x="0" y="96590"/>
              <a:chExt cx="4102873" cy="8644437"/>
            </a:xfrm>
          </p:grpSpPr>
          <p:pic>
            <p:nvPicPr>
              <p:cNvPr id="10" name="Picture 9">
                <a:extLst>
                  <a:ext uri="{FF2B5EF4-FFF2-40B4-BE49-F238E27FC236}">
                    <a16:creationId xmlns:a16="http://schemas.microsoft.com/office/drawing/2014/main" id="{C5F1AE51-DD70-E14D-8241-149A3EEE4670}"/>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t="18407" r="28486" b="5394"/>
              <a:stretch/>
            </p:blipFill>
            <p:spPr bwMode="auto">
              <a:xfrm>
                <a:off x="19050" y="96590"/>
                <a:ext cx="4036115" cy="293871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AC70A6A-751D-DD43-8A8D-679569CB2BE3}"/>
                  </a:ext>
                </a:extLst>
              </p:cNvPr>
              <p:cNvPicPr>
                <a:picLocks noChangeAspect="1"/>
              </p:cNvPicPr>
              <p:nvPr/>
            </p:nvPicPr>
            <p:blipFill rotWithShape="1">
              <a:blip r:embed="rId4">
                <a:extLst>
                  <a:ext uri="{28A0092B-C50C-407E-A947-70E740481C1C}">
                    <a14:useLocalDpi xmlns:a14="http://schemas.microsoft.com/office/drawing/2010/main" val="0"/>
                  </a:ext>
                </a:extLst>
              </a:blip>
              <a:srcRect l="12761" t="18835" r="28968" b="5608"/>
              <a:stretch/>
            </p:blipFill>
            <p:spPr bwMode="auto">
              <a:xfrm>
                <a:off x="0" y="3035300"/>
                <a:ext cx="4002344" cy="2971801"/>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4257F7B3-78D7-3840-B34A-E206DEFB9513}"/>
                  </a:ext>
                </a:extLst>
              </p:cNvPr>
              <p:cNvPicPr>
                <a:picLocks noChangeAspect="1"/>
              </p:cNvPicPr>
              <p:nvPr/>
            </p:nvPicPr>
            <p:blipFill rotWithShape="1">
              <a:blip r:embed="rId5">
                <a:extLst>
                  <a:ext uri="{28A0092B-C50C-407E-A947-70E740481C1C}">
                    <a14:useLocalDpi xmlns:a14="http://schemas.microsoft.com/office/drawing/2010/main" val="0"/>
                  </a:ext>
                </a:extLst>
              </a:blip>
              <a:srcRect l="12641" t="19478" r="28847" b="5393"/>
              <a:stretch/>
            </p:blipFill>
            <p:spPr bwMode="auto">
              <a:xfrm>
                <a:off x="44450" y="5810250"/>
                <a:ext cx="4058423" cy="2930777"/>
              </a:xfrm>
              <a:prstGeom prst="rect">
                <a:avLst/>
              </a:prstGeom>
              <a:ln>
                <a:noFill/>
              </a:ln>
              <a:extLst>
                <a:ext uri="{53640926-AAD7-44D8-BBD7-CCE9431645EC}">
                  <a14:shadowObscured xmlns:a14="http://schemas.microsoft.com/office/drawing/2010/main"/>
                </a:ext>
              </a:extLst>
            </p:spPr>
          </p:pic>
        </p:grpSp>
        <p:sp>
          <p:nvSpPr>
            <p:cNvPr id="7" name="Text Box 2">
              <a:extLst>
                <a:ext uri="{FF2B5EF4-FFF2-40B4-BE49-F238E27FC236}">
                  <a16:creationId xmlns:a16="http://schemas.microsoft.com/office/drawing/2014/main" id="{2494F034-4D20-3A44-91AD-A096A0F0B379}"/>
                </a:ext>
              </a:extLst>
            </p:cNvPr>
            <p:cNvSpPr txBox="1">
              <a:spLocks noChangeArrowheads="1"/>
            </p:cNvSpPr>
            <p:nvPr/>
          </p:nvSpPr>
          <p:spPr bwMode="auto">
            <a:xfrm>
              <a:off x="391886" y="2226623"/>
              <a:ext cx="266700" cy="2476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r" rtl="1">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Arial" panose="020B0604020202020204" pitchFamily="34" charset="0"/>
                </a:rPr>
                <a:t>A</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452EA402-1975-4B4C-B630-B2FB5BE9F1DD}"/>
                </a:ext>
              </a:extLst>
            </p:cNvPr>
            <p:cNvSpPr txBox="1">
              <a:spLocks noChangeArrowheads="1"/>
            </p:cNvSpPr>
            <p:nvPr/>
          </p:nvSpPr>
          <p:spPr bwMode="auto">
            <a:xfrm>
              <a:off x="397823" y="5100452"/>
              <a:ext cx="266700" cy="2476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r" rtl="1">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Arial" panose="020B0604020202020204" pitchFamily="34" charset="0"/>
                </a:rPr>
                <a:t>B</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 Box 2">
              <a:extLst>
                <a:ext uri="{FF2B5EF4-FFF2-40B4-BE49-F238E27FC236}">
                  <a16:creationId xmlns:a16="http://schemas.microsoft.com/office/drawing/2014/main" id="{B4DDEF7E-6F62-244F-A4B4-B822986D9EDF}"/>
                </a:ext>
              </a:extLst>
            </p:cNvPr>
            <p:cNvSpPr txBox="1">
              <a:spLocks noChangeArrowheads="1"/>
            </p:cNvSpPr>
            <p:nvPr/>
          </p:nvSpPr>
          <p:spPr bwMode="auto">
            <a:xfrm>
              <a:off x="397823" y="7784275"/>
              <a:ext cx="266700" cy="2476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r" rtl="1">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Arial" panose="020B0604020202020204" pitchFamily="34" charset="0"/>
                </a:rPr>
                <a:t>C</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47729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CEF61-ED0D-434D-8D04-E24269A5B9CD}"/>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Basal Trophic Level</a:t>
            </a:r>
          </a:p>
        </p:txBody>
      </p:sp>
      <p:sp>
        <p:nvSpPr>
          <p:cNvPr id="11" name="Content Placeholder 10">
            <a:extLst>
              <a:ext uri="{FF2B5EF4-FFF2-40B4-BE49-F238E27FC236}">
                <a16:creationId xmlns:a16="http://schemas.microsoft.com/office/drawing/2014/main" id="{2251651B-398C-5F40-AAE2-DC03F50E89A2}"/>
              </a:ext>
            </a:extLst>
          </p:cNvPr>
          <p:cNvSpPr>
            <a:spLocks noGrp="1"/>
          </p:cNvSpPr>
          <p:nvPr>
            <p:ph idx="1"/>
          </p:nvPr>
        </p:nvSpPr>
        <p:spPr>
          <a:xfrm>
            <a:off x="628650" y="1686174"/>
            <a:ext cx="4657725" cy="4351338"/>
          </a:xfrm>
        </p:spPr>
        <p:txBody>
          <a:bodyPr/>
          <a:lstStyle/>
          <a:p>
            <a:pPr marL="0" indent="0">
              <a:buNone/>
            </a:pPr>
            <a:r>
              <a:rPr lang="en-US" i="1" dirty="0">
                <a:latin typeface="Calisto MT" panose="02040603050505030304" pitchFamily="18" charset="77"/>
              </a:rPr>
              <a:t>Consistent increases in autotrophic and heterotrophic organisms </a:t>
            </a:r>
          </a:p>
        </p:txBody>
      </p:sp>
      <p:sp>
        <p:nvSpPr>
          <p:cNvPr id="4" name="Rectangle 2">
            <a:extLst>
              <a:ext uri="{FF2B5EF4-FFF2-40B4-BE49-F238E27FC236}">
                <a16:creationId xmlns:a16="http://schemas.microsoft.com/office/drawing/2014/main" id="{3EB1E7C4-1FAA-2D41-A323-E85C84C4F462}"/>
              </a:ext>
            </a:extLst>
          </p:cNvPr>
          <p:cNvSpPr>
            <a:spLocks noChangeArrowheads="1"/>
          </p:cNvSpPr>
          <p:nvPr/>
        </p:nvSpPr>
        <p:spPr bwMode="auto">
          <a:xfrm>
            <a:off x="4428161" y="2434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DC9228E1-0F86-0845-9294-E756C30F95B2}"/>
              </a:ext>
            </a:extLst>
          </p:cNvPr>
          <p:cNvGraphicFramePr>
            <a:graphicFrameLocks noChangeAspect="1"/>
          </p:cNvGraphicFramePr>
          <p:nvPr>
            <p:extLst>
              <p:ext uri="{D42A27DB-BD31-4B8C-83A1-F6EECF244321}">
                <p14:modId xmlns:p14="http://schemas.microsoft.com/office/powerpoint/2010/main" val="2912092781"/>
              </p:ext>
            </p:extLst>
          </p:nvPr>
        </p:nvGraphicFramePr>
        <p:xfrm>
          <a:off x="628650" y="3516133"/>
          <a:ext cx="4229100" cy="2616200"/>
        </p:xfrm>
        <a:graphic>
          <a:graphicData uri="http://schemas.openxmlformats.org/presentationml/2006/ole">
            <mc:AlternateContent xmlns:mc="http://schemas.openxmlformats.org/markup-compatibility/2006">
              <mc:Choice xmlns:v="urn:schemas-microsoft-com:vml" Requires="v">
                <p:oleObj spid="_x0000_s1101" r:id="rId4" imgW="6438900" imgH="3987800" progId="SigmaPlotGraphicObject.13">
                  <p:embed/>
                </p:oleObj>
              </mc:Choice>
              <mc:Fallback>
                <p:oleObj r:id="rId4" imgW="6438900" imgH="3987800" progId="SigmaPlotGraphicObject.1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8055" t="17656" r="9612"/>
                      <a:stretch>
                        <a:fillRect/>
                      </a:stretch>
                    </p:blipFill>
                    <p:spPr bwMode="auto">
                      <a:xfrm>
                        <a:off x="628650" y="3516133"/>
                        <a:ext cx="4229100" cy="261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15">
            <a:extLst>
              <a:ext uri="{FF2B5EF4-FFF2-40B4-BE49-F238E27FC236}">
                <a16:creationId xmlns:a16="http://schemas.microsoft.com/office/drawing/2014/main" id="{55C76A9F-4405-1843-9602-5C4CF0148BC8}"/>
              </a:ext>
            </a:extLst>
          </p:cNvPr>
          <p:cNvSpPr>
            <a:spLocks noChangeArrowheads="1"/>
          </p:cNvSpPr>
          <p:nvPr/>
        </p:nvSpPr>
        <p:spPr bwMode="auto">
          <a:xfrm flipV="1">
            <a:off x="4667250" y="-1"/>
            <a:ext cx="44767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7A0A8ACD-5456-B84A-B784-0D52A8DC6092}"/>
              </a:ext>
            </a:extLst>
          </p:cNvPr>
          <p:cNvGraphicFramePr>
            <a:graphicFrameLocks noChangeAspect="1"/>
          </p:cNvGraphicFramePr>
          <p:nvPr>
            <p:extLst>
              <p:ext uri="{D42A27DB-BD31-4B8C-83A1-F6EECF244321}">
                <p14:modId xmlns:p14="http://schemas.microsoft.com/office/powerpoint/2010/main" val="207119700"/>
              </p:ext>
            </p:extLst>
          </p:nvPr>
        </p:nvGraphicFramePr>
        <p:xfrm>
          <a:off x="5507164" y="1606868"/>
          <a:ext cx="3293937" cy="4886006"/>
        </p:xfrm>
        <a:graphic>
          <a:graphicData uri="http://schemas.openxmlformats.org/presentationml/2006/ole">
            <mc:AlternateContent xmlns:mc="http://schemas.openxmlformats.org/markup-compatibility/2006">
              <mc:Choice xmlns:v="urn:schemas-microsoft-com:vml" Requires="v">
                <p:oleObj spid="_x0000_s1102" r:id="rId6" imgW="6400800" imgH="9486900" progId="SigmaPlotGraphicObject.13">
                  <p:embed/>
                </p:oleObj>
              </mc:Choice>
              <mc:Fallback>
                <p:oleObj r:id="rId6" imgW="6400800" imgH="9486900" progId="SigmaPlotGraphicObject.1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7164" y="1606868"/>
                        <a:ext cx="3293937" cy="4886006"/>
                      </a:xfrm>
                      <a:prstGeom prst="rect">
                        <a:avLst/>
                      </a:prstGeom>
                      <a:noFill/>
                    </p:spPr>
                  </p:pic>
                </p:oleObj>
              </mc:Fallback>
            </mc:AlternateContent>
          </a:graphicData>
        </a:graphic>
      </p:graphicFrame>
      <p:sp>
        <p:nvSpPr>
          <p:cNvPr id="8" name="Rectangle 16">
            <a:extLst>
              <a:ext uri="{FF2B5EF4-FFF2-40B4-BE49-F238E27FC236}">
                <a16:creationId xmlns:a16="http://schemas.microsoft.com/office/drawing/2014/main" id="{EBAA836C-12CB-7747-BE27-AA3F80CA0D7E}"/>
              </a:ext>
            </a:extLst>
          </p:cNvPr>
          <p:cNvSpPr>
            <a:spLocks noChangeArrowheads="1"/>
          </p:cNvSpPr>
          <p:nvPr/>
        </p:nvSpPr>
        <p:spPr bwMode="auto">
          <a:xfrm flipV="1">
            <a:off x="4667250" y="6781799"/>
            <a:ext cx="44767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6062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77CCF2-314F-E44A-9BB5-3A64BAB7FBB4}"/>
              </a:ext>
            </a:extLst>
          </p:cNvPr>
          <p:cNvPicPr>
            <a:picLocks noChangeAspect="1"/>
          </p:cNvPicPr>
          <p:nvPr/>
        </p:nvPicPr>
        <p:blipFill>
          <a:blip r:embed="rId3"/>
          <a:stretch>
            <a:fillRect/>
          </a:stretch>
        </p:blipFill>
        <p:spPr>
          <a:xfrm>
            <a:off x="1128230" y="513936"/>
            <a:ext cx="7028386" cy="3174816"/>
          </a:xfrm>
          <a:prstGeom prst="rect">
            <a:avLst/>
          </a:prstGeom>
        </p:spPr>
      </p:pic>
      <p:pic>
        <p:nvPicPr>
          <p:cNvPr id="2" name="Picture 1">
            <a:extLst>
              <a:ext uri="{FF2B5EF4-FFF2-40B4-BE49-F238E27FC236}">
                <a16:creationId xmlns:a16="http://schemas.microsoft.com/office/drawing/2014/main" id="{5A5A477F-864E-1A41-AC22-1F44C1D8BDB2}"/>
              </a:ext>
            </a:extLst>
          </p:cNvPr>
          <p:cNvPicPr>
            <a:picLocks noChangeAspect="1"/>
          </p:cNvPicPr>
          <p:nvPr/>
        </p:nvPicPr>
        <p:blipFill>
          <a:blip r:embed="rId4"/>
          <a:stretch>
            <a:fillRect/>
          </a:stretch>
        </p:blipFill>
        <p:spPr>
          <a:xfrm>
            <a:off x="987384" y="4149296"/>
            <a:ext cx="3073400" cy="2641600"/>
          </a:xfrm>
          <a:prstGeom prst="rect">
            <a:avLst/>
          </a:prstGeom>
        </p:spPr>
      </p:pic>
      <p:pic>
        <p:nvPicPr>
          <p:cNvPr id="5" name="Picture 4">
            <a:extLst>
              <a:ext uri="{FF2B5EF4-FFF2-40B4-BE49-F238E27FC236}">
                <a16:creationId xmlns:a16="http://schemas.microsoft.com/office/drawing/2014/main" id="{F0402250-7049-3149-83BF-0209D5D888F3}"/>
              </a:ext>
            </a:extLst>
          </p:cNvPr>
          <p:cNvPicPr>
            <a:picLocks noChangeAspect="1"/>
          </p:cNvPicPr>
          <p:nvPr/>
        </p:nvPicPr>
        <p:blipFill>
          <a:blip r:embed="rId5"/>
          <a:stretch>
            <a:fillRect/>
          </a:stretch>
        </p:blipFill>
        <p:spPr>
          <a:xfrm>
            <a:off x="4873064" y="4212822"/>
            <a:ext cx="3352729" cy="2514547"/>
          </a:xfrm>
          <a:prstGeom prst="rect">
            <a:avLst/>
          </a:prstGeom>
        </p:spPr>
      </p:pic>
    </p:spTree>
    <p:extLst>
      <p:ext uri="{BB962C8B-B14F-4D97-AF65-F5344CB8AC3E}">
        <p14:creationId xmlns:p14="http://schemas.microsoft.com/office/powerpoint/2010/main" val="237293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C8F84-C221-224B-9938-FA522A7341C8}"/>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Aquatic Food web</a:t>
            </a:r>
          </a:p>
        </p:txBody>
      </p:sp>
      <p:pic>
        <p:nvPicPr>
          <p:cNvPr id="5" name="Picture 4" descr="E:\Ori`s Larvea Photos\PICT0046.JPG">
            <a:extLst>
              <a:ext uri="{FF2B5EF4-FFF2-40B4-BE49-F238E27FC236}">
                <a16:creationId xmlns:a16="http://schemas.microsoft.com/office/drawing/2014/main" id="{810C4E00-6FF1-8E48-8A79-6AD558B1D8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53237" y="1637477"/>
            <a:ext cx="2425236" cy="10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72D6F80-F771-674E-BF11-3503BE7EAE46}"/>
              </a:ext>
            </a:extLst>
          </p:cNvPr>
          <p:cNvPicPr>
            <a:picLocks noChangeAspect="1"/>
          </p:cNvPicPr>
          <p:nvPr/>
        </p:nvPicPr>
        <p:blipFill>
          <a:blip r:embed="rId4"/>
          <a:stretch>
            <a:fillRect/>
          </a:stretch>
        </p:blipFill>
        <p:spPr>
          <a:xfrm>
            <a:off x="5253237" y="3318286"/>
            <a:ext cx="992931" cy="1325563"/>
          </a:xfrm>
          <a:prstGeom prst="rect">
            <a:avLst/>
          </a:prstGeom>
        </p:spPr>
      </p:pic>
      <p:pic>
        <p:nvPicPr>
          <p:cNvPr id="14" name="Picture 13">
            <a:extLst>
              <a:ext uri="{FF2B5EF4-FFF2-40B4-BE49-F238E27FC236}">
                <a16:creationId xmlns:a16="http://schemas.microsoft.com/office/drawing/2014/main" id="{EA3F4BBF-B5E3-3242-9B6C-B7DD905A5C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920418" y="3644038"/>
            <a:ext cx="1325565" cy="674065"/>
          </a:xfrm>
          <a:prstGeom prst="rect">
            <a:avLst/>
          </a:prstGeom>
        </p:spPr>
      </p:pic>
      <p:pic>
        <p:nvPicPr>
          <p:cNvPr id="16" name="Picture 15">
            <a:extLst>
              <a:ext uri="{FF2B5EF4-FFF2-40B4-BE49-F238E27FC236}">
                <a16:creationId xmlns:a16="http://schemas.microsoft.com/office/drawing/2014/main" id="{C857A74B-FD84-494B-A091-F79D6F3FFFDA}"/>
              </a:ext>
            </a:extLst>
          </p:cNvPr>
          <p:cNvPicPr>
            <a:picLocks noChangeAspect="1"/>
          </p:cNvPicPr>
          <p:nvPr/>
        </p:nvPicPr>
        <p:blipFill>
          <a:blip r:embed="rId6"/>
          <a:stretch>
            <a:fillRect/>
          </a:stretch>
        </p:blipFill>
        <p:spPr>
          <a:xfrm>
            <a:off x="5740890" y="5242290"/>
            <a:ext cx="1727200" cy="1168400"/>
          </a:xfrm>
          <a:prstGeom prst="rect">
            <a:avLst/>
          </a:prstGeom>
        </p:spPr>
      </p:pic>
      <p:pic>
        <p:nvPicPr>
          <p:cNvPr id="17" name="Picture 16">
            <a:extLst>
              <a:ext uri="{FF2B5EF4-FFF2-40B4-BE49-F238E27FC236}">
                <a16:creationId xmlns:a16="http://schemas.microsoft.com/office/drawing/2014/main" id="{AB05DE96-B88A-A348-9890-9EDCB24812E7}"/>
              </a:ext>
            </a:extLst>
          </p:cNvPr>
          <p:cNvPicPr>
            <a:picLocks noChangeAspect="1"/>
          </p:cNvPicPr>
          <p:nvPr/>
        </p:nvPicPr>
        <p:blipFill>
          <a:blip r:embed="rId7"/>
          <a:stretch>
            <a:fillRect/>
          </a:stretch>
        </p:blipFill>
        <p:spPr>
          <a:xfrm rot="5400000">
            <a:off x="6707395" y="3527756"/>
            <a:ext cx="1328931" cy="903255"/>
          </a:xfrm>
          <a:prstGeom prst="rect">
            <a:avLst/>
          </a:prstGeom>
        </p:spPr>
      </p:pic>
      <p:sp>
        <p:nvSpPr>
          <p:cNvPr id="23" name="Up Arrow 22">
            <a:extLst>
              <a:ext uri="{FF2B5EF4-FFF2-40B4-BE49-F238E27FC236}">
                <a16:creationId xmlns:a16="http://schemas.microsoft.com/office/drawing/2014/main" id="{75147EC2-1F5C-C246-AAAB-1C4512883781}"/>
              </a:ext>
            </a:extLst>
          </p:cNvPr>
          <p:cNvSpPr/>
          <p:nvPr/>
        </p:nvSpPr>
        <p:spPr>
          <a:xfrm rot="10800000">
            <a:off x="6322988" y="2722211"/>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F573F7E1-41FE-6348-AF02-DD967680E576}"/>
              </a:ext>
            </a:extLst>
          </p:cNvPr>
          <p:cNvSpPr/>
          <p:nvPr/>
        </p:nvSpPr>
        <p:spPr>
          <a:xfrm rot="10800000">
            <a:off x="6322988" y="4639226"/>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rved Left Arrow 24">
            <a:extLst>
              <a:ext uri="{FF2B5EF4-FFF2-40B4-BE49-F238E27FC236}">
                <a16:creationId xmlns:a16="http://schemas.microsoft.com/office/drawing/2014/main" id="{5630B510-3478-0C49-8551-6ABAF9B7E56D}"/>
              </a:ext>
            </a:extLst>
          </p:cNvPr>
          <p:cNvSpPr/>
          <p:nvPr/>
        </p:nvSpPr>
        <p:spPr>
          <a:xfrm>
            <a:off x="7678473" y="2176977"/>
            <a:ext cx="574594" cy="37614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56441A9F-A985-4040-A770-D9399018A447}"/>
              </a:ext>
            </a:extLst>
          </p:cNvPr>
          <p:cNvSpPr txBox="1"/>
          <p:nvPr/>
        </p:nvSpPr>
        <p:spPr>
          <a:xfrm>
            <a:off x="290748" y="3447872"/>
            <a:ext cx="3237470" cy="1077218"/>
          </a:xfrm>
          <a:prstGeom prst="rect">
            <a:avLst/>
          </a:prstGeom>
          <a:noFill/>
          <a:ln>
            <a:solidFill>
              <a:srgbClr val="FF0000"/>
            </a:solidFill>
          </a:ln>
        </p:spPr>
        <p:txBody>
          <a:bodyPr wrap="square" rtlCol="0">
            <a:spAutoFit/>
          </a:bodyPr>
          <a:lstStyle/>
          <a:p>
            <a:pPr algn="ctr"/>
            <a:r>
              <a:rPr lang="en-US" sz="3200" b="1" dirty="0">
                <a:solidFill>
                  <a:srgbClr val="FF0000"/>
                </a:solidFill>
                <a:latin typeface="Calisto MT" panose="02040603050505030304" pitchFamily="18" charset="77"/>
              </a:rPr>
              <a:t>FIRE </a:t>
            </a:r>
          </a:p>
          <a:p>
            <a:pPr algn="ctr"/>
            <a:r>
              <a:rPr lang="en-US" sz="3200" b="1" dirty="0">
                <a:solidFill>
                  <a:srgbClr val="FF0000"/>
                </a:solidFill>
                <a:latin typeface="Calisto MT" panose="02040603050505030304" pitchFamily="18" charset="77"/>
              </a:rPr>
              <a:t>RETARDANTS</a:t>
            </a:r>
          </a:p>
        </p:txBody>
      </p:sp>
      <p:cxnSp>
        <p:nvCxnSpPr>
          <p:cNvPr id="6" name="Straight Arrow Connector 5">
            <a:extLst>
              <a:ext uri="{FF2B5EF4-FFF2-40B4-BE49-F238E27FC236}">
                <a16:creationId xmlns:a16="http://schemas.microsoft.com/office/drawing/2014/main" id="{F16EDEB4-91B4-D54A-8ACD-CD8C67FD17C2}"/>
              </a:ext>
            </a:extLst>
          </p:cNvPr>
          <p:cNvCxnSpPr>
            <a:stCxn id="2" idx="0"/>
            <a:endCxn id="5" idx="1"/>
          </p:cNvCxnSpPr>
          <p:nvPr/>
        </p:nvCxnSpPr>
        <p:spPr>
          <a:xfrm flipV="1">
            <a:off x="1909483" y="2176977"/>
            <a:ext cx="3343754" cy="127089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C25AE2-238D-5742-A449-9D8E0DB72753}"/>
              </a:ext>
            </a:extLst>
          </p:cNvPr>
          <p:cNvCxnSpPr>
            <a:cxnSpLocks/>
            <a:stCxn id="2" idx="3"/>
            <a:endCxn id="13" idx="1"/>
          </p:cNvCxnSpPr>
          <p:nvPr/>
        </p:nvCxnSpPr>
        <p:spPr>
          <a:xfrm flipV="1">
            <a:off x="3528218" y="3981068"/>
            <a:ext cx="1725019" cy="54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69B26A1-1717-BA4E-8E96-DD155A890B10}"/>
              </a:ext>
            </a:extLst>
          </p:cNvPr>
          <p:cNvCxnSpPr>
            <a:cxnSpLocks/>
            <a:stCxn id="2" idx="2"/>
            <a:endCxn id="16" idx="1"/>
          </p:cNvCxnSpPr>
          <p:nvPr/>
        </p:nvCxnSpPr>
        <p:spPr>
          <a:xfrm>
            <a:off x="1909483" y="4525090"/>
            <a:ext cx="3831407" cy="1301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AB40648-D004-3A4B-A70D-B23537697CF2}"/>
              </a:ext>
            </a:extLst>
          </p:cNvPr>
          <p:cNvSpPr txBox="1"/>
          <p:nvPr/>
        </p:nvSpPr>
        <p:spPr>
          <a:xfrm>
            <a:off x="3066518" y="1655073"/>
            <a:ext cx="1029683" cy="1015663"/>
          </a:xfrm>
          <a:prstGeom prst="rect">
            <a:avLst/>
          </a:prstGeom>
          <a:noFill/>
        </p:spPr>
        <p:txBody>
          <a:bodyPr wrap="square" rtlCol="0">
            <a:spAutoFit/>
          </a:bodyPr>
          <a:lstStyle/>
          <a:p>
            <a:r>
              <a:rPr lang="en-US" sz="6000" dirty="0">
                <a:solidFill>
                  <a:srgbClr val="FF0000"/>
                </a:solidFill>
              </a:rPr>
              <a:t>(-)</a:t>
            </a:r>
          </a:p>
        </p:txBody>
      </p:sp>
      <p:sp>
        <p:nvSpPr>
          <p:cNvPr id="19" name="TextBox 18">
            <a:extLst>
              <a:ext uri="{FF2B5EF4-FFF2-40B4-BE49-F238E27FC236}">
                <a16:creationId xmlns:a16="http://schemas.microsoft.com/office/drawing/2014/main" id="{29741A8F-008C-3B43-8280-E7EE22DA2CCC}"/>
              </a:ext>
            </a:extLst>
          </p:cNvPr>
          <p:cNvSpPr txBox="1"/>
          <p:nvPr/>
        </p:nvSpPr>
        <p:spPr>
          <a:xfrm>
            <a:off x="3182783" y="5096116"/>
            <a:ext cx="1029683" cy="1015663"/>
          </a:xfrm>
          <a:prstGeom prst="rect">
            <a:avLst/>
          </a:prstGeom>
          <a:noFill/>
        </p:spPr>
        <p:txBody>
          <a:bodyPr wrap="square" rtlCol="0">
            <a:spAutoFit/>
          </a:bodyPr>
          <a:lstStyle/>
          <a:p>
            <a:r>
              <a:rPr lang="en-US" sz="6000" dirty="0">
                <a:solidFill>
                  <a:srgbClr val="FF0000"/>
                </a:solidFill>
              </a:rPr>
              <a:t>(+)</a:t>
            </a:r>
          </a:p>
        </p:txBody>
      </p:sp>
      <p:sp>
        <p:nvSpPr>
          <p:cNvPr id="20" name="TextBox 19">
            <a:extLst>
              <a:ext uri="{FF2B5EF4-FFF2-40B4-BE49-F238E27FC236}">
                <a16:creationId xmlns:a16="http://schemas.microsoft.com/office/drawing/2014/main" id="{D6D4947E-B3FA-5943-9D45-EF4207568015}"/>
              </a:ext>
            </a:extLst>
          </p:cNvPr>
          <p:cNvSpPr txBox="1"/>
          <p:nvPr/>
        </p:nvSpPr>
        <p:spPr>
          <a:xfrm>
            <a:off x="3639907" y="2970818"/>
            <a:ext cx="1555307" cy="1015663"/>
          </a:xfrm>
          <a:prstGeom prst="rect">
            <a:avLst/>
          </a:prstGeom>
          <a:noFill/>
        </p:spPr>
        <p:txBody>
          <a:bodyPr wrap="square" rtlCol="0">
            <a:spAutoFit/>
          </a:bodyPr>
          <a:lstStyle/>
          <a:p>
            <a:r>
              <a:rPr lang="en-US" sz="6000" dirty="0">
                <a:solidFill>
                  <a:srgbClr val="FF0000"/>
                </a:solidFill>
              </a:rPr>
              <a:t>(+/-)</a:t>
            </a:r>
          </a:p>
        </p:txBody>
      </p:sp>
      <p:sp>
        <p:nvSpPr>
          <p:cNvPr id="21" name="TextBox 20">
            <a:extLst>
              <a:ext uri="{FF2B5EF4-FFF2-40B4-BE49-F238E27FC236}">
                <a16:creationId xmlns:a16="http://schemas.microsoft.com/office/drawing/2014/main" id="{F7A219A0-2D84-7747-96CA-C18296605766}"/>
              </a:ext>
            </a:extLst>
          </p:cNvPr>
          <p:cNvSpPr txBox="1"/>
          <p:nvPr/>
        </p:nvSpPr>
        <p:spPr>
          <a:xfrm>
            <a:off x="5641911" y="2722207"/>
            <a:ext cx="768362" cy="584775"/>
          </a:xfrm>
          <a:prstGeom prst="rect">
            <a:avLst/>
          </a:prstGeom>
          <a:noFill/>
        </p:spPr>
        <p:txBody>
          <a:bodyPr wrap="square" rtlCol="0">
            <a:spAutoFit/>
          </a:bodyPr>
          <a:lstStyle/>
          <a:p>
            <a:r>
              <a:rPr lang="en-US" sz="3200" dirty="0">
                <a:solidFill>
                  <a:srgbClr val="FF0000"/>
                </a:solidFill>
              </a:rPr>
              <a:t>(+)</a:t>
            </a:r>
          </a:p>
        </p:txBody>
      </p:sp>
      <p:sp>
        <p:nvSpPr>
          <p:cNvPr id="7" name="&quot;No&quot; Symbol 6">
            <a:extLst>
              <a:ext uri="{FF2B5EF4-FFF2-40B4-BE49-F238E27FC236}">
                <a16:creationId xmlns:a16="http://schemas.microsoft.com/office/drawing/2014/main" id="{8EA4F078-42F5-194C-805E-DAF603AFC5ED}"/>
              </a:ext>
            </a:extLst>
          </p:cNvPr>
          <p:cNvSpPr/>
          <p:nvPr/>
        </p:nvSpPr>
        <p:spPr>
          <a:xfrm>
            <a:off x="8353900" y="3652139"/>
            <a:ext cx="455655" cy="45720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111433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8543-56EB-0D49-AFEA-92872EF0FC4C}"/>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Conclusions</a:t>
            </a:r>
          </a:p>
        </p:txBody>
      </p:sp>
      <p:sp>
        <p:nvSpPr>
          <p:cNvPr id="3" name="Content Placeholder 2">
            <a:extLst>
              <a:ext uri="{FF2B5EF4-FFF2-40B4-BE49-F238E27FC236}">
                <a16:creationId xmlns:a16="http://schemas.microsoft.com/office/drawing/2014/main" id="{59E9EEC9-7C80-924D-810F-AACD89B0A6D2}"/>
              </a:ext>
            </a:extLst>
          </p:cNvPr>
          <p:cNvSpPr>
            <a:spLocks noGrp="1"/>
          </p:cNvSpPr>
          <p:nvPr>
            <p:ph idx="1"/>
          </p:nvPr>
        </p:nvSpPr>
        <p:spPr>
          <a:xfrm>
            <a:off x="628650" y="1690689"/>
            <a:ext cx="4693363" cy="4667249"/>
          </a:xfrm>
        </p:spPr>
        <p:txBody>
          <a:bodyPr>
            <a:normAutofit/>
          </a:bodyPr>
          <a:lstStyle/>
          <a:p>
            <a:r>
              <a:rPr lang="en-US" dirty="0">
                <a:latin typeface="Calisto MT" panose="02040603050505030304" pitchFamily="18" charset="77"/>
              </a:rPr>
              <a:t>Whole community effects</a:t>
            </a:r>
          </a:p>
          <a:p>
            <a:pPr lvl="1"/>
            <a:r>
              <a:rPr lang="en-US" dirty="0">
                <a:latin typeface="Calisto MT" panose="02040603050505030304" pitchFamily="18" charset="77"/>
              </a:rPr>
              <a:t>Direct and indirect</a:t>
            </a:r>
          </a:p>
          <a:p>
            <a:r>
              <a:rPr lang="en-US" dirty="0">
                <a:latin typeface="Calisto MT" panose="02040603050505030304" pitchFamily="18" charset="77"/>
              </a:rPr>
              <a:t>Increased potential for eutrophication &amp; vector increase </a:t>
            </a:r>
          </a:p>
          <a:p>
            <a:r>
              <a:rPr lang="en-US" dirty="0">
                <a:latin typeface="Calisto MT" panose="02040603050505030304" pitchFamily="18" charset="77"/>
              </a:rPr>
              <a:t>Consistent with previous studies</a:t>
            </a:r>
          </a:p>
          <a:p>
            <a:r>
              <a:rPr lang="en-US" dirty="0">
                <a:latin typeface="Calisto MT" panose="02040603050505030304" pitchFamily="18" charset="77"/>
              </a:rPr>
              <a:t>More studies on mechanisms of FR effects</a:t>
            </a:r>
          </a:p>
          <a:p>
            <a:pPr lvl="1"/>
            <a:r>
              <a:rPr lang="en-US" dirty="0">
                <a:latin typeface="Calisto MT" panose="02040603050505030304" pitchFamily="18" charset="77"/>
              </a:rPr>
              <a:t>Environmental risk assessment in firefighting</a:t>
            </a:r>
          </a:p>
        </p:txBody>
      </p:sp>
      <p:pic>
        <p:nvPicPr>
          <p:cNvPr id="4" name="Picture 3">
            <a:extLst>
              <a:ext uri="{FF2B5EF4-FFF2-40B4-BE49-F238E27FC236}">
                <a16:creationId xmlns:a16="http://schemas.microsoft.com/office/drawing/2014/main" id="{67F468CE-679E-C246-978D-7D3DC69C6DC3}"/>
              </a:ext>
            </a:extLst>
          </p:cNvPr>
          <p:cNvPicPr>
            <a:picLocks noChangeAspect="1"/>
          </p:cNvPicPr>
          <p:nvPr/>
        </p:nvPicPr>
        <p:blipFill>
          <a:blip r:embed="rId3"/>
          <a:stretch>
            <a:fillRect/>
          </a:stretch>
        </p:blipFill>
        <p:spPr>
          <a:xfrm>
            <a:off x="5737176" y="1474879"/>
            <a:ext cx="3307343" cy="2939143"/>
          </a:xfrm>
          <a:prstGeom prst="rect">
            <a:avLst/>
          </a:prstGeom>
        </p:spPr>
      </p:pic>
      <p:pic>
        <p:nvPicPr>
          <p:cNvPr id="5" name="Picture 2" descr="Israeli firefighter airplanes try to extinguish a fire raging in Haifa on November 24, 2016. Photo by Yaakov Cohen/FLASH90">
            <a:extLst>
              <a:ext uri="{FF2B5EF4-FFF2-40B4-BE49-F238E27FC236}">
                <a16:creationId xmlns:a16="http://schemas.microsoft.com/office/drawing/2014/main" id="{CBBE8619-5350-6B46-9F73-A0AC80E54DB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37176" y="4414022"/>
            <a:ext cx="3307343" cy="244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83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43D56-3B44-8947-8B4B-F16B5ABCEF75}"/>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3378354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AAD708-3E5F-6747-B163-32483A85E93C}"/>
              </a:ext>
            </a:extLst>
          </p:cNvPr>
          <p:cNvPicPr>
            <a:picLocks noChangeAspect="1"/>
          </p:cNvPicPr>
          <p:nvPr/>
        </p:nvPicPr>
        <p:blipFill>
          <a:blip r:embed="rId3">
            <a:alphaModFix amt="75000"/>
          </a:blip>
          <a:stretch>
            <a:fillRect/>
          </a:stretch>
        </p:blipFill>
        <p:spPr>
          <a:xfrm>
            <a:off x="0" y="1427480"/>
            <a:ext cx="9094086" cy="4003040"/>
          </a:xfrm>
          <a:prstGeom prst="rect">
            <a:avLst/>
          </a:prstGeom>
        </p:spPr>
      </p:pic>
      <p:sp>
        <p:nvSpPr>
          <p:cNvPr id="3" name="Donut 2">
            <a:extLst>
              <a:ext uri="{FF2B5EF4-FFF2-40B4-BE49-F238E27FC236}">
                <a16:creationId xmlns:a16="http://schemas.microsoft.com/office/drawing/2014/main" id="{C5353717-5761-8B44-A9BC-FE5432B8C007}"/>
              </a:ext>
            </a:extLst>
          </p:cNvPr>
          <p:cNvSpPr/>
          <p:nvPr/>
        </p:nvSpPr>
        <p:spPr>
          <a:xfrm>
            <a:off x="1572768" y="2694432"/>
            <a:ext cx="438912" cy="451104"/>
          </a:xfrm>
          <a:prstGeom prst="donut">
            <a:avLst>
              <a:gd name="adj" fmla="val 55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EDD07A9A-5085-9342-8F9D-743BC09FA70D}"/>
              </a:ext>
            </a:extLst>
          </p:cNvPr>
          <p:cNvSpPr/>
          <p:nvPr/>
        </p:nvSpPr>
        <p:spPr>
          <a:xfrm>
            <a:off x="4873752" y="4303776"/>
            <a:ext cx="438912" cy="451104"/>
          </a:xfrm>
          <a:prstGeom prst="donut">
            <a:avLst>
              <a:gd name="adj" fmla="val 55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CD4835ED-8084-AF49-9050-0E18F9CA2EB8}"/>
              </a:ext>
            </a:extLst>
          </p:cNvPr>
          <p:cNvSpPr/>
          <p:nvPr/>
        </p:nvSpPr>
        <p:spPr>
          <a:xfrm>
            <a:off x="4133088" y="2758440"/>
            <a:ext cx="1487424" cy="451104"/>
          </a:xfrm>
          <a:prstGeom prst="donut">
            <a:avLst>
              <a:gd name="adj" fmla="val 55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CDD0FE33-654C-3D45-9B3D-BAD5492E225C}"/>
              </a:ext>
            </a:extLst>
          </p:cNvPr>
          <p:cNvSpPr/>
          <p:nvPr/>
        </p:nvSpPr>
        <p:spPr>
          <a:xfrm>
            <a:off x="2724912" y="4352544"/>
            <a:ext cx="402336" cy="457200"/>
          </a:xfrm>
          <a:prstGeom prst="donut">
            <a:avLst>
              <a:gd name="adj" fmla="val 55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9A7D4733-C716-E745-8A51-D5A8E857BB28}"/>
              </a:ext>
            </a:extLst>
          </p:cNvPr>
          <p:cNvSpPr/>
          <p:nvPr/>
        </p:nvSpPr>
        <p:spPr>
          <a:xfrm>
            <a:off x="7120128" y="4413504"/>
            <a:ext cx="938784" cy="451104"/>
          </a:xfrm>
          <a:prstGeom prst="donut">
            <a:avLst>
              <a:gd name="adj" fmla="val 55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4774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84A4-2A56-B049-BC9E-B6D0CE7B2D1B}"/>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Fire Retardants (FR)</a:t>
            </a:r>
          </a:p>
        </p:txBody>
      </p:sp>
      <p:sp>
        <p:nvSpPr>
          <p:cNvPr id="4" name="Content Placeholder 2">
            <a:extLst>
              <a:ext uri="{FF2B5EF4-FFF2-40B4-BE49-F238E27FC236}">
                <a16:creationId xmlns:a16="http://schemas.microsoft.com/office/drawing/2014/main" id="{63BDA15D-2653-2243-9243-A705B8F5C717}"/>
              </a:ext>
            </a:extLst>
          </p:cNvPr>
          <p:cNvSpPr txBox="1">
            <a:spLocks noGrp="1"/>
          </p:cNvSpPr>
          <p:nvPr>
            <p:ph idx="1"/>
          </p:nvPr>
        </p:nvSpPr>
        <p:spPr>
          <a:xfrm>
            <a:off x="628650" y="1468267"/>
            <a:ext cx="4643048" cy="53002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latin typeface="Calisto MT" panose="02040603050505030304" pitchFamily="18" charset="77"/>
              </a:rPr>
              <a:t>Fertilizing salts</a:t>
            </a:r>
          </a:p>
          <a:p>
            <a:pPr>
              <a:lnSpc>
                <a:spcPct val="150000"/>
              </a:lnSpc>
            </a:pPr>
            <a:r>
              <a:rPr lang="en-US" i="1" dirty="0">
                <a:latin typeface="Calisto MT" panose="02040603050505030304" pitchFamily="18" charset="77"/>
              </a:rPr>
              <a:t>In Israel</a:t>
            </a:r>
            <a:r>
              <a:rPr lang="en-US" dirty="0">
                <a:latin typeface="Calisto MT" panose="02040603050505030304" pitchFamily="18" charset="77"/>
              </a:rPr>
              <a:t>: FR CROS 134</a:t>
            </a:r>
          </a:p>
          <a:p>
            <a:pPr lvl="1">
              <a:lnSpc>
                <a:spcPct val="100000"/>
              </a:lnSpc>
            </a:pPr>
            <a:r>
              <a:rPr lang="en-US" sz="2800" dirty="0">
                <a:latin typeface="Calisto MT" panose="02040603050505030304" pitchFamily="18" charset="77"/>
              </a:rPr>
              <a:t>ammonium phosphate, orthophosphate and iron oxide</a:t>
            </a:r>
          </a:p>
          <a:p>
            <a:pPr>
              <a:lnSpc>
                <a:spcPct val="150000"/>
              </a:lnSpc>
            </a:pPr>
            <a:r>
              <a:rPr lang="en-US" dirty="0">
                <a:latin typeface="Calisto MT" panose="02040603050505030304" pitchFamily="18" charset="77"/>
              </a:rPr>
              <a:t>Avoid aerial application within 90m of water bodies (USFS 2000)</a:t>
            </a:r>
            <a:endParaRPr lang="he-IL" dirty="0">
              <a:latin typeface="Calisto MT" panose="02040603050505030304" pitchFamily="18" charset="77"/>
            </a:endParaRPr>
          </a:p>
        </p:txBody>
      </p:sp>
      <p:pic>
        <p:nvPicPr>
          <p:cNvPr id="6" name="Picture 5">
            <a:extLst>
              <a:ext uri="{FF2B5EF4-FFF2-40B4-BE49-F238E27FC236}">
                <a16:creationId xmlns:a16="http://schemas.microsoft.com/office/drawing/2014/main" id="{867997E1-D027-634F-A69D-5120CF28D715}"/>
              </a:ext>
            </a:extLst>
          </p:cNvPr>
          <p:cNvPicPr>
            <a:picLocks noChangeAspect="1"/>
          </p:cNvPicPr>
          <p:nvPr/>
        </p:nvPicPr>
        <p:blipFill>
          <a:blip r:embed="rId3"/>
          <a:stretch>
            <a:fillRect/>
          </a:stretch>
        </p:blipFill>
        <p:spPr>
          <a:xfrm>
            <a:off x="5407624" y="3913261"/>
            <a:ext cx="3430619" cy="2579613"/>
          </a:xfrm>
          <a:prstGeom prst="rect">
            <a:avLst/>
          </a:prstGeom>
        </p:spPr>
      </p:pic>
      <p:pic>
        <p:nvPicPr>
          <p:cNvPr id="7" name="Picture 6">
            <a:extLst>
              <a:ext uri="{FF2B5EF4-FFF2-40B4-BE49-F238E27FC236}">
                <a16:creationId xmlns:a16="http://schemas.microsoft.com/office/drawing/2014/main" id="{4807451A-7F67-544C-A2C2-03453FC43A7E}"/>
              </a:ext>
            </a:extLst>
          </p:cNvPr>
          <p:cNvPicPr>
            <a:picLocks noChangeAspect="1"/>
          </p:cNvPicPr>
          <p:nvPr/>
        </p:nvPicPr>
        <p:blipFill>
          <a:blip r:embed="rId4"/>
          <a:stretch>
            <a:fillRect/>
          </a:stretch>
        </p:blipFill>
        <p:spPr>
          <a:xfrm>
            <a:off x="5407623" y="1634529"/>
            <a:ext cx="3430619" cy="2278732"/>
          </a:xfrm>
          <a:prstGeom prst="rect">
            <a:avLst/>
          </a:prstGeom>
        </p:spPr>
      </p:pic>
    </p:spTree>
    <p:extLst>
      <p:ext uri="{BB962C8B-B14F-4D97-AF65-F5344CB8AC3E}">
        <p14:creationId xmlns:p14="http://schemas.microsoft.com/office/powerpoint/2010/main" val="3721447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BDBAB-6466-C24D-AE87-D2E432AFA1CB}"/>
              </a:ext>
            </a:extLst>
          </p:cNvPr>
          <p:cNvSpPr>
            <a:spLocks noGrp="1"/>
          </p:cNvSpPr>
          <p:nvPr>
            <p:ph type="title"/>
          </p:nvPr>
        </p:nvSpPr>
        <p:spPr/>
        <p:txBody>
          <a:bodyPr/>
          <a:lstStyle/>
          <a:p>
            <a:r>
              <a:rPr lang="en-US" b="1" dirty="0">
                <a:solidFill>
                  <a:srgbClr val="002060"/>
                </a:solidFill>
                <a:latin typeface="Calisto MT" panose="02040603050505030304" pitchFamily="18" charset="77"/>
              </a:rPr>
              <a:t>Effects on Aquatic Ecosystems</a:t>
            </a:r>
          </a:p>
        </p:txBody>
      </p:sp>
      <p:sp>
        <p:nvSpPr>
          <p:cNvPr id="3" name="Content Placeholder 2">
            <a:extLst>
              <a:ext uri="{FF2B5EF4-FFF2-40B4-BE49-F238E27FC236}">
                <a16:creationId xmlns:a16="http://schemas.microsoft.com/office/drawing/2014/main" id="{131ABB95-7FA9-6940-A667-BDD0C39B5B59}"/>
              </a:ext>
            </a:extLst>
          </p:cNvPr>
          <p:cNvSpPr>
            <a:spLocks noGrp="1"/>
          </p:cNvSpPr>
          <p:nvPr>
            <p:ph idx="1"/>
          </p:nvPr>
        </p:nvSpPr>
        <p:spPr>
          <a:xfrm>
            <a:off x="628650" y="1687514"/>
            <a:ext cx="4508429" cy="4667249"/>
          </a:xfrm>
        </p:spPr>
        <p:txBody>
          <a:bodyPr>
            <a:normAutofit lnSpcReduction="10000"/>
          </a:bodyPr>
          <a:lstStyle/>
          <a:p>
            <a:r>
              <a:rPr lang="en-US" dirty="0">
                <a:latin typeface="Calisto MT" panose="02040603050505030304" pitchFamily="18" charset="77"/>
              </a:rPr>
              <a:t>Direct deposit or mobilization</a:t>
            </a:r>
          </a:p>
          <a:p>
            <a:r>
              <a:rPr lang="en-US" dirty="0">
                <a:latin typeface="Calisto MT" panose="02040603050505030304" pitchFamily="18" charset="77"/>
              </a:rPr>
              <a:t>Effects:</a:t>
            </a:r>
          </a:p>
          <a:p>
            <a:pPr lvl="1"/>
            <a:r>
              <a:rPr lang="en-US" i="1" dirty="0">
                <a:latin typeface="Calisto MT" panose="02040603050505030304" pitchFamily="18" charset="77"/>
              </a:rPr>
              <a:t>Negative on fish</a:t>
            </a:r>
          </a:p>
          <a:p>
            <a:pPr lvl="1"/>
            <a:r>
              <a:rPr lang="en-US" i="1" dirty="0">
                <a:latin typeface="Calisto MT" panose="02040603050505030304" pitchFamily="18" charset="77"/>
              </a:rPr>
              <a:t>Variable on invertebrates</a:t>
            </a:r>
          </a:p>
          <a:p>
            <a:pPr lvl="1"/>
            <a:r>
              <a:rPr lang="en-US" i="1" dirty="0">
                <a:latin typeface="Calisto MT" panose="02040603050505030304" pitchFamily="18" charset="77"/>
              </a:rPr>
              <a:t>Cause eutrophication</a:t>
            </a:r>
          </a:p>
          <a:p>
            <a:pPr lvl="1"/>
            <a:r>
              <a:rPr lang="en-US" i="1" dirty="0">
                <a:latin typeface="Calisto MT" panose="02040603050505030304" pitchFamily="18" charset="77"/>
              </a:rPr>
              <a:t>FR interacts with drought</a:t>
            </a:r>
          </a:p>
          <a:p>
            <a:r>
              <a:rPr lang="en-US" dirty="0">
                <a:latin typeface="Calisto MT" panose="02040603050505030304" pitchFamily="18" charset="77"/>
              </a:rPr>
              <a:t>Few studies</a:t>
            </a:r>
          </a:p>
          <a:p>
            <a:pPr lvl="1"/>
            <a:r>
              <a:rPr lang="en-US" dirty="0">
                <a:latin typeface="Calisto MT" panose="02040603050505030304" pitchFamily="18" charset="77"/>
              </a:rPr>
              <a:t>Full food web</a:t>
            </a:r>
          </a:p>
          <a:p>
            <a:pPr lvl="1"/>
            <a:r>
              <a:rPr lang="en-US" dirty="0">
                <a:latin typeface="Calisto MT" panose="02040603050505030304" pitchFamily="18" charset="77"/>
              </a:rPr>
              <a:t>Amphibians</a:t>
            </a:r>
          </a:p>
          <a:p>
            <a:pPr lvl="1"/>
            <a:r>
              <a:rPr lang="en-US" dirty="0">
                <a:latin typeface="Calisto MT" panose="02040603050505030304" pitchFamily="18" charset="77"/>
              </a:rPr>
              <a:t>Seasonal wetlands/ temporary ponds</a:t>
            </a:r>
          </a:p>
          <a:p>
            <a:endParaRPr lang="en-US" dirty="0">
              <a:latin typeface="Calisto MT" panose="02040603050505030304" pitchFamily="18" charset="77"/>
            </a:endParaRPr>
          </a:p>
        </p:txBody>
      </p:sp>
      <p:pic>
        <p:nvPicPr>
          <p:cNvPr id="5" name="Picture 4">
            <a:extLst>
              <a:ext uri="{FF2B5EF4-FFF2-40B4-BE49-F238E27FC236}">
                <a16:creationId xmlns:a16="http://schemas.microsoft.com/office/drawing/2014/main" id="{0848585F-2225-CB48-953A-378C599217CB}"/>
              </a:ext>
            </a:extLst>
          </p:cNvPr>
          <p:cNvPicPr>
            <a:picLocks noChangeAspect="1"/>
          </p:cNvPicPr>
          <p:nvPr/>
        </p:nvPicPr>
        <p:blipFill>
          <a:blip r:embed="rId3"/>
          <a:stretch>
            <a:fillRect/>
          </a:stretch>
        </p:blipFill>
        <p:spPr>
          <a:xfrm>
            <a:off x="5554075" y="1825625"/>
            <a:ext cx="3052136" cy="3949823"/>
          </a:xfrm>
          <a:prstGeom prst="rect">
            <a:avLst/>
          </a:prstGeom>
        </p:spPr>
      </p:pic>
      <p:sp>
        <p:nvSpPr>
          <p:cNvPr id="6" name="TextBox 5">
            <a:extLst>
              <a:ext uri="{FF2B5EF4-FFF2-40B4-BE49-F238E27FC236}">
                <a16:creationId xmlns:a16="http://schemas.microsoft.com/office/drawing/2014/main" id="{5ABE8FE0-68A8-3649-8C4C-50F8CEAB1DC8}"/>
              </a:ext>
            </a:extLst>
          </p:cNvPr>
          <p:cNvSpPr txBox="1"/>
          <p:nvPr/>
        </p:nvSpPr>
        <p:spPr>
          <a:xfrm>
            <a:off x="7559616" y="5899964"/>
            <a:ext cx="1512465" cy="276999"/>
          </a:xfrm>
          <a:prstGeom prst="rect">
            <a:avLst/>
          </a:prstGeom>
          <a:noFill/>
        </p:spPr>
        <p:txBody>
          <a:bodyPr wrap="square" rtlCol="0">
            <a:spAutoFit/>
          </a:bodyPr>
          <a:lstStyle/>
          <a:p>
            <a:r>
              <a:rPr lang="en-US" sz="1200" dirty="0" err="1"/>
              <a:t>Angeler</a:t>
            </a:r>
            <a:r>
              <a:rPr lang="en-US" sz="1200" dirty="0"/>
              <a:t> et al. (2006)</a:t>
            </a:r>
          </a:p>
        </p:txBody>
      </p:sp>
    </p:spTree>
    <p:extLst>
      <p:ext uri="{BB962C8B-B14F-4D97-AF65-F5344CB8AC3E}">
        <p14:creationId xmlns:p14="http://schemas.microsoft.com/office/powerpoint/2010/main" val="105253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4"/>
          <p:cNvSpPr>
            <a:spLocks noGrp="1" noChangeArrowheads="1"/>
          </p:cNvSpPr>
          <p:nvPr>
            <p:ph type="title"/>
          </p:nvPr>
        </p:nvSpPr>
        <p:spPr/>
        <p:txBody>
          <a:bodyPr>
            <a:normAutofit/>
          </a:bodyPr>
          <a:lstStyle/>
          <a:p>
            <a:pPr algn="ctr"/>
            <a:r>
              <a:rPr lang="en-US" b="1" dirty="0">
                <a:solidFill>
                  <a:srgbClr val="000090"/>
                </a:solidFill>
                <a:latin typeface="Calisto MT"/>
                <a:cs typeface="Calisto MT"/>
              </a:rPr>
              <a:t>Seasonal Wetlands</a:t>
            </a:r>
          </a:p>
        </p:txBody>
      </p:sp>
      <p:sp>
        <p:nvSpPr>
          <p:cNvPr id="115716" name="Rectangle 5"/>
          <p:cNvSpPr>
            <a:spLocks noGrp="1" noChangeArrowheads="1"/>
          </p:cNvSpPr>
          <p:nvPr>
            <p:ph idx="1"/>
          </p:nvPr>
        </p:nvSpPr>
        <p:spPr>
          <a:xfrm>
            <a:off x="395286" y="1828800"/>
            <a:ext cx="4176714" cy="4400550"/>
          </a:xfrm>
        </p:spPr>
        <p:txBody>
          <a:bodyPr>
            <a:normAutofit lnSpcReduction="10000"/>
          </a:bodyPr>
          <a:lstStyle/>
          <a:p>
            <a:pPr>
              <a:lnSpc>
                <a:spcPct val="110000"/>
              </a:lnSpc>
              <a:spcBef>
                <a:spcPts val="1828"/>
              </a:spcBef>
            </a:pPr>
            <a:r>
              <a:rPr lang="en-US" sz="3200" dirty="0">
                <a:latin typeface="Calisto MT"/>
                <a:ea typeface="ＭＳ Ｐゴシック" charset="-128"/>
                <a:cs typeface="Calisto MT"/>
              </a:rPr>
              <a:t>Consistent dry phase</a:t>
            </a:r>
          </a:p>
          <a:p>
            <a:pPr>
              <a:lnSpc>
                <a:spcPct val="110000"/>
              </a:lnSpc>
              <a:spcBef>
                <a:spcPts val="1828"/>
              </a:spcBef>
            </a:pPr>
            <a:r>
              <a:rPr lang="en-US" sz="3200" dirty="0">
                <a:latin typeface="Calisto MT"/>
                <a:ea typeface="ＭＳ Ｐゴシック" charset="-128"/>
                <a:cs typeface="Calisto MT"/>
              </a:rPr>
              <a:t>High biodiversity</a:t>
            </a:r>
          </a:p>
          <a:p>
            <a:pPr>
              <a:lnSpc>
                <a:spcPct val="110000"/>
              </a:lnSpc>
              <a:spcBef>
                <a:spcPts val="1828"/>
              </a:spcBef>
            </a:pPr>
            <a:r>
              <a:rPr lang="en-US" sz="3200" dirty="0">
                <a:latin typeface="Calisto MT"/>
                <a:ea typeface="ＭＳ Ｐゴシック" charset="-128"/>
                <a:cs typeface="Calisto MT"/>
              </a:rPr>
              <a:t>High productivity &amp; carbon sequestration</a:t>
            </a:r>
          </a:p>
          <a:p>
            <a:pPr>
              <a:lnSpc>
                <a:spcPct val="110000"/>
              </a:lnSpc>
              <a:spcBef>
                <a:spcPts val="1828"/>
              </a:spcBef>
            </a:pPr>
            <a:r>
              <a:rPr lang="en-US" sz="3200" dirty="0">
                <a:latin typeface="Calisto MT"/>
                <a:ea typeface="ＭＳ Ｐゴシック" charset="-128"/>
                <a:cs typeface="Calisto MT"/>
              </a:rPr>
              <a:t>More common in landscape- less studied!</a:t>
            </a:r>
          </a:p>
        </p:txBody>
      </p:sp>
      <p:pic>
        <p:nvPicPr>
          <p:cNvPr id="3" name="Picture 2">
            <a:extLst>
              <a:ext uri="{FF2B5EF4-FFF2-40B4-BE49-F238E27FC236}">
                <a16:creationId xmlns:a16="http://schemas.microsoft.com/office/drawing/2014/main" id="{A1272E1B-4B44-1748-A698-D4FB7D85717D}"/>
              </a:ext>
            </a:extLst>
          </p:cNvPr>
          <p:cNvPicPr>
            <a:picLocks noChangeAspect="1"/>
          </p:cNvPicPr>
          <p:nvPr/>
        </p:nvPicPr>
        <p:blipFill>
          <a:blip r:embed="rId3"/>
          <a:stretch>
            <a:fillRect/>
          </a:stretch>
        </p:blipFill>
        <p:spPr>
          <a:xfrm>
            <a:off x="4572000" y="1828800"/>
            <a:ext cx="4572000" cy="4043363"/>
          </a:xfrm>
          <a:prstGeom prst="rect">
            <a:avLst/>
          </a:prstGeom>
        </p:spPr>
      </p:pic>
    </p:spTree>
    <p:extLst>
      <p:ext uri="{BB962C8B-B14F-4D97-AF65-F5344CB8AC3E}">
        <p14:creationId xmlns:p14="http://schemas.microsoft.com/office/powerpoint/2010/main" val="28384593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3C135-6091-984D-BCD6-E95D29B839BA}"/>
              </a:ext>
            </a:extLst>
          </p:cNvPr>
          <p:cNvPicPr>
            <a:picLocks noChangeAspect="1"/>
          </p:cNvPicPr>
          <p:nvPr/>
        </p:nvPicPr>
        <p:blipFill>
          <a:blip r:embed="rId3"/>
          <a:stretch>
            <a:fillRect/>
          </a:stretch>
        </p:blipFill>
        <p:spPr>
          <a:xfrm>
            <a:off x="0" y="0"/>
            <a:ext cx="6050187" cy="6858000"/>
          </a:xfrm>
          <a:prstGeom prst="rect">
            <a:avLst/>
          </a:prstGeom>
        </p:spPr>
      </p:pic>
      <p:sp>
        <p:nvSpPr>
          <p:cNvPr id="3" name="TextBox 2">
            <a:extLst>
              <a:ext uri="{FF2B5EF4-FFF2-40B4-BE49-F238E27FC236}">
                <a16:creationId xmlns:a16="http://schemas.microsoft.com/office/drawing/2014/main" id="{90F1B88D-B773-404F-BCD9-801927F2E7EC}"/>
              </a:ext>
            </a:extLst>
          </p:cNvPr>
          <p:cNvSpPr txBox="1"/>
          <p:nvPr/>
        </p:nvSpPr>
        <p:spPr>
          <a:xfrm>
            <a:off x="4529145" y="6531532"/>
            <a:ext cx="1757363" cy="276999"/>
          </a:xfrm>
          <a:prstGeom prst="rect">
            <a:avLst/>
          </a:prstGeom>
          <a:noFill/>
        </p:spPr>
        <p:txBody>
          <a:bodyPr wrap="square" rtlCol="0">
            <a:spAutoFit/>
          </a:bodyPr>
          <a:lstStyle/>
          <a:p>
            <a:r>
              <a:rPr lang="en-US" sz="1200" dirty="0">
                <a:solidFill>
                  <a:schemeClr val="bg1"/>
                </a:solidFill>
              </a:rPr>
              <a:t>Calhoun et al. (2017)</a:t>
            </a:r>
          </a:p>
        </p:txBody>
      </p:sp>
      <p:pic>
        <p:nvPicPr>
          <p:cNvPr id="4" name="Picture 3">
            <a:extLst>
              <a:ext uri="{FF2B5EF4-FFF2-40B4-BE49-F238E27FC236}">
                <a16:creationId xmlns:a16="http://schemas.microsoft.com/office/drawing/2014/main" id="{9BFBE34A-5913-8445-9B33-B122A38635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0187" y="0"/>
            <a:ext cx="3093813" cy="2328863"/>
          </a:xfrm>
          <a:prstGeom prst="rect">
            <a:avLst/>
          </a:prstGeom>
        </p:spPr>
      </p:pic>
      <p:pic>
        <p:nvPicPr>
          <p:cNvPr id="5" name="Picture 4">
            <a:extLst>
              <a:ext uri="{FF2B5EF4-FFF2-40B4-BE49-F238E27FC236}">
                <a16:creationId xmlns:a16="http://schemas.microsoft.com/office/drawing/2014/main" id="{A9DC5AED-4540-6B48-8F6A-BC803608550B}"/>
              </a:ext>
            </a:extLst>
          </p:cNvPr>
          <p:cNvPicPr>
            <a:picLocks noChangeAspect="1"/>
          </p:cNvPicPr>
          <p:nvPr/>
        </p:nvPicPr>
        <p:blipFill>
          <a:blip r:embed="rId5"/>
          <a:stretch>
            <a:fillRect/>
          </a:stretch>
        </p:blipFill>
        <p:spPr>
          <a:xfrm>
            <a:off x="6050187" y="2364581"/>
            <a:ext cx="3093813" cy="2193132"/>
          </a:xfrm>
          <a:prstGeom prst="rect">
            <a:avLst/>
          </a:prstGeom>
        </p:spPr>
      </p:pic>
      <p:pic>
        <p:nvPicPr>
          <p:cNvPr id="7" name="Picture 6">
            <a:extLst>
              <a:ext uri="{FF2B5EF4-FFF2-40B4-BE49-F238E27FC236}">
                <a16:creationId xmlns:a16="http://schemas.microsoft.com/office/drawing/2014/main" id="{1FAC3FD1-A91F-934C-A96E-F4A1DBAE8585}"/>
              </a:ext>
            </a:extLst>
          </p:cNvPr>
          <p:cNvPicPr>
            <a:picLocks noChangeAspect="1"/>
          </p:cNvPicPr>
          <p:nvPr/>
        </p:nvPicPr>
        <p:blipFill>
          <a:blip r:embed="rId6"/>
          <a:stretch>
            <a:fillRect/>
          </a:stretch>
        </p:blipFill>
        <p:spPr>
          <a:xfrm>
            <a:off x="6050186" y="4593431"/>
            <a:ext cx="3093813" cy="2215100"/>
          </a:xfrm>
          <a:prstGeom prst="rect">
            <a:avLst/>
          </a:prstGeom>
        </p:spPr>
      </p:pic>
    </p:spTree>
    <p:extLst>
      <p:ext uri="{BB962C8B-B14F-4D97-AF65-F5344CB8AC3E}">
        <p14:creationId xmlns:p14="http://schemas.microsoft.com/office/powerpoint/2010/main" val="121436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3EEC4B-E83D-F54B-8DC3-9A75216F0C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75" y="1245493"/>
            <a:ext cx="2959247" cy="2219452"/>
          </a:xfrm>
          <a:prstGeom prst="rect">
            <a:avLst/>
          </a:prstGeom>
        </p:spPr>
      </p:pic>
      <p:sp>
        <p:nvSpPr>
          <p:cNvPr id="6" name="Title 5">
            <a:extLst>
              <a:ext uri="{FF2B5EF4-FFF2-40B4-BE49-F238E27FC236}">
                <a16:creationId xmlns:a16="http://schemas.microsoft.com/office/drawing/2014/main" id="{A6293758-B174-9949-893F-6C1B2E439ADF}"/>
              </a:ext>
            </a:extLst>
          </p:cNvPr>
          <p:cNvSpPr>
            <a:spLocks noGrp="1"/>
          </p:cNvSpPr>
          <p:nvPr>
            <p:ph type="title"/>
          </p:nvPr>
        </p:nvSpPr>
        <p:spPr>
          <a:xfrm>
            <a:off x="628649" y="0"/>
            <a:ext cx="7886700" cy="1161083"/>
          </a:xfrm>
        </p:spPr>
        <p:txBody>
          <a:bodyPr>
            <a:normAutofit/>
          </a:bodyPr>
          <a:lstStyle/>
          <a:p>
            <a:pPr algn="ctr"/>
            <a:r>
              <a:rPr lang="en-US" sz="4000" b="1" dirty="0">
                <a:latin typeface="Calisto MT" panose="02040603050505030304" pitchFamily="18" charset="77"/>
              </a:rPr>
              <a:t>Mediterranean Temporary Ponds</a:t>
            </a:r>
          </a:p>
        </p:txBody>
      </p:sp>
      <p:pic>
        <p:nvPicPr>
          <p:cNvPr id="3" name="Picture 2">
            <a:extLst>
              <a:ext uri="{FF2B5EF4-FFF2-40B4-BE49-F238E27FC236}">
                <a16:creationId xmlns:a16="http://schemas.microsoft.com/office/drawing/2014/main" id="{EC7E3B0D-D49C-1740-84F1-D5168229DD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 y="5337501"/>
            <a:ext cx="3025371" cy="1520499"/>
          </a:xfrm>
          <a:prstGeom prst="rect">
            <a:avLst/>
          </a:prstGeom>
        </p:spPr>
      </p:pic>
      <p:pic>
        <p:nvPicPr>
          <p:cNvPr id="4" name="Picture 3">
            <a:extLst>
              <a:ext uri="{FF2B5EF4-FFF2-40B4-BE49-F238E27FC236}">
                <a16:creationId xmlns:a16="http://schemas.microsoft.com/office/drawing/2014/main" id="{FE19CF54-6526-F64C-8A50-5CEB6777D8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72150" y="5337501"/>
            <a:ext cx="3371850" cy="1520499"/>
          </a:xfrm>
          <a:prstGeom prst="rect">
            <a:avLst/>
          </a:prstGeom>
        </p:spPr>
      </p:pic>
      <p:pic>
        <p:nvPicPr>
          <p:cNvPr id="5" name="Picture 4">
            <a:extLst>
              <a:ext uri="{FF2B5EF4-FFF2-40B4-BE49-F238E27FC236}">
                <a16:creationId xmlns:a16="http://schemas.microsoft.com/office/drawing/2014/main" id="{FC3B2B94-4B7C-8642-A589-8692200166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96795" y="5337501"/>
            <a:ext cx="2932517" cy="1520499"/>
          </a:xfrm>
          <a:prstGeom prst="rect">
            <a:avLst/>
          </a:prstGeom>
        </p:spPr>
      </p:pic>
      <p:pic>
        <p:nvPicPr>
          <p:cNvPr id="14" name="Picture 13">
            <a:extLst>
              <a:ext uri="{FF2B5EF4-FFF2-40B4-BE49-F238E27FC236}">
                <a16:creationId xmlns:a16="http://schemas.microsoft.com/office/drawing/2014/main" id="{C8DC3BB1-148D-5E49-8346-399CCD585A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96796" y="3464945"/>
            <a:ext cx="2932515" cy="1872556"/>
          </a:xfrm>
          <a:prstGeom prst="rect">
            <a:avLst/>
          </a:prstGeom>
        </p:spPr>
      </p:pic>
      <p:pic>
        <p:nvPicPr>
          <p:cNvPr id="18" name="Picture 17">
            <a:extLst>
              <a:ext uri="{FF2B5EF4-FFF2-40B4-BE49-F238E27FC236}">
                <a16:creationId xmlns:a16="http://schemas.microsoft.com/office/drawing/2014/main" id="{BDD8EFF0-0B32-6D45-A692-92367ED2D2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29312" y="1243013"/>
            <a:ext cx="3214687" cy="2228767"/>
          </a:xfrm>
          <a:prstGeom prst="rect">
            <a:avLst/>
          </a:prstGeom>
        </p:spPr>
      </p:pic>
      <p:pic>
        <p:nvPicPr>
          <p:cNvPr id="20" name="Picture 19">
            <a:extLst>
              <a:ext uri="{FF2B5EF4-FFF2-40B4-BE49-F238E27FC236}">
                <a16:creationId xmlns:a16="http://schemas.microsoft.com/office/drawing/2014/main" id="{73EF23D1-141A-E540-850D-C08B3C291B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4650" y="1243013"/>
            <a:ext cx="3014661" cy="2228767"/>
          </a:xfrm>
          <a:prstGeom prst="rect">
            <a:avLst/>
          </a:prstGeom>
        </p:spPr>
      </p:pic>
      <p:sp>
        <p:nvSpPr>
          <p:cNvPr id="23" name="TextBox 22">
            <a:extLst>
              <a:ext uri="{FF2B5EF4-FFF2-40B4-BE49-F238E27FC236}">
                <a16:creationId xmlns:a16="http://schemas.microsoft.com/office/drawing/2014/main" id="{D54A3B86-B900-B549-A7EB-7A6A7CCBCAF3}"/>
              </a:ext>
            </a:extLst>
          </p:cNvPr>
          <p:cNvSpPr txBox="1"/>
          <p:nvPr/>
        </p:nvSpPr>
        <p:spPr>
          <a:xfrm>
            <a:off x="50005" y="1261029"/>
            <a:ext cx="1000125" cy="369332"/>
          </a:xfrm>
          <a:prstGeom prst="rect">
            <a:avLst/>
          </a:prstGeom>
          <a:noFill/>
        </p:spPr>
        <p:txBody>
          <a:bodyPr wrap="square" rtlCol="0">
            <a:spAutoFit/>
          </a:bodyPr>
          <a:lstStyle/>
          <a:p>
            <a:r>
              <a:rPr lang="en-US" b="1" dirty="0">
                <a:solidFill>
                  <a:schemeClr val="bg1"/>
                </a:solidFill>
              </a:rPr>
              <a:t>Israel</a:t>
            </a:r>
          </a:p>
        </p:txBody>
      </p:sp>
      <p:sp>
        <p:nvSpPr>
          <p:cNvPr id="24" name="TextBox 23">
            <a:extLst>
              <a:ext uri="{FF2B5EF4-FFF2-40B4-BE49-F238E27FC236}">
                <a16:creationId xmlns:a16="http://schemas.microsoft.com/office/drawing/2014/main" id="{F80355F5-AF00-104F-9E9B-92FA478EC4F7}"/>
              </a:ext>
            </a:extLst>
          </p:cNvPr>
          <p:cNvSpPr txBox="1"/>
          <p:nvPr/>
        </p:nvSpPr>
        <p:spPr>
          <a:xfrm>
            <a:off x="8000999" y="1161084"/>
            <a:ext cx="1114427" cy="369332"/>
          </a:xfrm>
          <a:prstGeom prst="rect">
            <a:avLst/>
          </a:prstGeom>
          <a:noFill/>
        </p:spPr>
        <p:txBody>
          <a:bodyPr wrap="square" rtlCol="0">
            <a:spAutoFit/>
          </a:bodyPr>
          <a:lstStyle/>
          <a:p>
            <a:r>
              <a:rPr lang="en-US" b="1" dirty="0"/>
              <a:t>California</a:t>
            </a:r>
          </a:p>
        </p:txBody>
      </p:sp>
      <p:sp>
        <p:nvSpPr>
          <p:cNvPr id="25" name="TextBox 24">
            <a:extLst>
              <a:ext uri="{FF2B5EF4-FFF2-40B4-BE49-F238E27FC236}">
                <a16:creationId xmlns:a16="http://schemas.microsoft.com/office/drawing/2014/main" id="{C0A9EB33-3AA8-1247-87AC-9A371416C347}"/>
              </a:ext>
            </a:extLst>
          </p:cNvPr>
          <p:cNvSpPr txBox="1"/>
          <p:nvPr/>
        </p:nvSpPr>
        <p:spPr>
          <a:xfrm>
            <a:off x="4857748" y="1202970"/>
            <a:ext cx="1414463" cy="369332"/>
          </a:xfrm>
          <a:prstGeom prst="rect">
            <a:avLst/>
          </a:prstGeom>
          <a:noFill/>
        </p:spPr>
        <p:txBody>
          <a:bodyPr wrap="square" rtlCol="0">
            <a:spAutoFit/>
          </a:bodyPr>
          <a:lstStyle/>
          <a:p>
            <a:r>
              <a:rPr lang="en-US" b="1" dirty="0">
                <a:solidFill>
                  <a:schemeClr val="bg1"/>
                </a:solidFill>
              </a:rPr>
              <a:t>Morocco</a:t>
            </a:r>
          </a:p>
        </p:txBody>
      </p:sp>
      <p:pic>
        <p:nvPicPr>
          <p:cNvPr id="2" name="Picture 1">
            <a:extLst>
              <a:ext uri="{FF2B5EF4-FFF2-40B4-BE49-F238E27FC236}">
                <a16:creationId xmlns:a16="http://schemas.microsoft.com/office/drawing/2014/main" id="{3CF945D0-3852-A54A-8E0E-958B35769237}"/>
              </a:ext>
            </a:extLst>
          </p:cNvPr>
          <p:cNvPicPr>
            <a:picLocks noChangeAspect="1"/>
          </p:cNvPicPr>
          <p:nvPr/>
        </p:nvPicPr>
        <p:blipFill>
          <a:blip r:embed="rId10"/>
          <a:stretch>
            <a:fillRect/>
          </a:stretch>
        </p:blipFill>
        <p:spPr>
          <a:xfrm rot="5400000">
            <a:off x="544785" y="2919423"/>
            <a:ext cx="1865720" cy="2970436"/>
          </a:xfrm>
          <a:prstGeom prst="rect">
            <a:avLst/>
          </a:prstGeom>
        </p:spPr>
      </p:pic>
      <p:pic>
        <p:nvPicPr>
          <p:cNvPr id="16" name="Picture 15">
            <a:extLst>
              <a:ext uri="{FF2B5EF4-FFF2-40B4-BE49-F238E27FC236}">
                <a16:creationId xmlns:a16="http://schemas.microsoft.com/office/drawing/2014/main" id="{867AFC8C-5DCE-6143-912E-E647387C67C3}"/>
              </a:ext>
            </a:extLst>
          </p:cNvPr>
          <p:cNvPicPr>
            <a:picLocks noChangeAspect="1"/>
          </p:cNvPicPr>
          <p:nvPr/>
        </p:nvPicPr>
        <p:blipFill>
          <a:blip r:embed="rId11"/>
          <a:stretch>
            <a:fillRect/>
          </a:stretch>
        </p:blipFill>
        <p:spPr>
          <a:xfrm>
            <a:off x="5929312" y="3464945"/>
            <a:ext cx="3214688" cy="1872556"/>
          </a:xfrm>
          <a:prstGeom prst="rect">
            <a:avLst/>
          </a:prstGeom>
        </p:spPr>
      </p:pic>
    </p:spTree>
    <p:extLst>
      <p:ext uri="{BB962C8B-B14F-4D97-AF65-F5344CB8AC3E}">
        <p14:creationId xmlns:p14="http://schemas.microsoft.com/office/powerpoint/2010/main" val="35316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C8F84-C221-224B-9938-FA522A7341C8}"/>
              </a:ext>
            </a:extLst>
          </p:cNvPr>
          <p:cNvSpPr>
            <a:spLocks noGrp="1"/>
          </p:cNvSpPr>
          <p:nvPr>
            <p:ph type="title"/>
          </p:nvPr>
        </p:nvSpPr>
        <p:spPr/>
        <p:txBody>
          <a:bodyPr/>
          <a:lstStyle/>
          <a:p>
            <a:pPr algn="ctr"/>
            <a:r>
              <a:rPr lang="en-US" b="1" dirty="0">
                <a:solidFill>
                  <a:srgbClr val="002060"/>
                </a:solidFill>
                <a:latin typeface="Calisto MT" panose="02040603050505030304" pitchFamily="18" charset="77"/>
              </a:rPr>
              <a:t>Aquatic Food Web</a:t>
            </a:r>
          </a:p>
        </p:txBody>
      </p:sp>
      <p:pic>
        <p:nvPicPr>
          <p:cNvPr id="5" name="Picture 4" descr="E:\Ori`s Larvea Photos\PICT0046.JPG">
            <a:extLst>
              <a:ext uri="{FF2B5EF4-FFF2-40B4-BE49-F238E27FC236}">
                <a16:creationId xmlns:a16="http://schemas.microsoft.com/office/drawing/2014/main" id="{810C4E00-6FF1-8E48-8A79-6AD558B1D8C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59382" y="1563336"/>
            <a:ext cx="2425236" cy="10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72D6F80-F771-674E-BF11-3503BE7EAE46}"/>
              </a:ext>
            </a:extLst>
          </p:cNvPr>
          <p:cNvPicPr>
            <a:picLocks noChangeAspect="1"/>
          </p:cNvPicPr>
          <p:nvPr/>
        </p:nvPicPr>
        <p:blipFill>
          <a:blip r:embed="rId4"/>
          <a:stretch>
            <a:fillRect/>
          </a:stretch>
        </p:blipFill>
        <p:spPr>
          <a:xfrm>
            <a:off x="3359382" y="3244145"/>
            <a:ext cx="992931" cy="1325563"/>
          </a:xfrm>
          <a:prstGeom prst="rect">
            <a:avLst/>
          </a:prstGeom>
        </p:spPr>
      </p:pic>
      <p:pic>
        <p:nvPicPr>
          <p:cNvPr id="14" name="Picture 13">
            <a:extLst>
              <a:ext uri="{FF2B5EF4-FFF2-40B4-BE49-F238E27FC236}">
                <a16:creationId xmlns:a16="http://schemas.microsoft.com/office/drawing/2014/main" id="{EA3F4BBF-B5E3-3242-9B6C-B7DD905A5C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026563" y="3569897"/>
            <a:ext cx="1325565" cy="674065"/>
          </a:xfrm>
          <a:prstGeom prst="rect">
            <a:avLst/>
          </a:prstGeom>
        </p:spPr>
      </p:pic>
      <p:pic>
        <p:nvPicPr>
          <p:cNvPr id="16" name="Picture 15">
            <a:extLst>
              <a:ext uri="{FF2B5EF4-FFF2-40B4-BE49-F238E27FC236}">
                <a16:creationId xmlns:a16="http://schemas.microsoft.com/office/drawing/2014/main" id="{C857A74B-FD84-494B-A091-F79D6F3FFFDA}"/>
              </a:ext>
            </a:extLst>
          </p:cNvPr>
          <p:cNvPicPr>
            <a:picLocks noChangeAspect="1"/>
          </p:cNvPicPr>
          <p:nvPr/>
        </p:nvPicPr>
        <p:blipFill>
          <a:blip r:embed="rId6"/>
          <a:stretch>
            <a:fillRect/>
          </a:stretch>
        </p:blipFill>
        <p:spPr>
          <a:xfrm>
            <a:off x="3847035" y="5168149"/>
            <a:ext cx="1727200" cy="1168400"/>
          </a:xfrm>
          <a:prstGeom prst="rect">
            <a:avLst/>
          </a:prstGeom>
        </p:spPr>
      </p:pic>
      <p:pic>
        <p:nvPicPr>
          <p:cNvPr id="17" name="Picture 16">
            <a:extLst>
              <a:ext uri="{FF2B5EF4-FFF2-40B4-BE49-F238E27FC236}">
                <a16:creationId xmlns:a16="http://schemas.microsoft.com/office/drawing/2014/main" id="{AB05DE96-B88A-A348-9890-9EDCB24812E7}"/>
              </a:ext>
            </a:extLst>
          </p:cNvPr>
          <p:cNvPicPr>
            <a:picLocks noChangeAspect="1"/>
          </p:cNvPicPr>
          <p:nvPr/>
        </p:nvPicPr>
        <p:blipFill>
          <a:blip r:embed="rId7"/>
          <a:stretch>
            <a:fillRect/>
          </a:stretch>
        </p:blipFill>
        <p:spPr>
          <a:xfrm rot="5400000">
            <a:off x="4813540" y="3453615"/>
            <a:ext cx="1328931" cy="903255"/>
          </a:xfrm>
          <a:prstGeom prst="rect">
            <a:avLst/>
          </a:prstGeom>
        </p:spPr>
      </p:pic>
      <p:sp>
        <p:nvSpPr>
          <p:cNvPr id="23" name="Up Arrow 22">
            <a:extLst>
              <a:ext uri="{FF2B5EF4-FFF2-40B4-BE49-F238E27FC236}">
                <a16:creationId xmlns:a16="http://schemas.microsoft.com/office/drawing/2014/main" id="{75147EC2-1F5C-C246-AAAB-1C4512883781}"/>
              </a:ext>
            </a:extLst>
          </p:cNvPr>
          <p:cNvSpPr/>
          <p:nvPr/>
        </p:nvSpPr>
        <p:spPr>
          <a:xfrm rot="10800000">
            <a:off x="4429133" y="2648070"/>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F573F7E1-41FE-6348-AF02-DD967680E576}"/>
              </a:ext>
            </a:extLst>
          </p:cNvPr>
          <p:cNvSpPr/>
          <p:nvPr/>
        </p:nvSpPr>
        <p:spPr>
          <a:xfrm rot="10800000">
            <a:off x="4429133" y="4565085"/>
            <a:ext cx="451903" cy="5880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7971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E2321E03D2354E9190B577D56D54E7" ma:contentTypeVersion="2" ma:contentTypeDescription="Create a new document." ma:contentTypeScope="" ma:versionID="80c03c2860955ac14cd637859af16ff0">
  <xsd:schema xmlns:xsd="http://www.w3.org/2001/XMLSchema" xmlns:xs="http://www.w3.org/2001/XMLSchema" xmlns:p="http://schemas.microsoft.com/office/2006/metadata/properties" xmlns:ns1="http://schemas.microsoft.com/sharepoint/v3" xmlns:ns2="30355ef0-b855-4ebb-a92a-a6c79f7573fd" targetNamespace="http://schemas.microsoft.com/office/2006/metadata/properties" ma:root="true" ma:fieldsID="93666a9fa8e6f26f07a97bcd12991a47" ns1:_="" ns2:_="">
    <xsd:import namespace="http://schemas.microsoft.com/sharepoint/v3"/>
    <xsd:import namespace="30355ef0-b855-4ebb-a92a-a6c79f7573fd"/>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908355-09CA-47EC-BC35-4833C2EEF225}"/>
</file>

<file path=customXml/itemProps2.xml><?xml version="1.0" encoding="utf-8"?>
<ds:datastoreItem xmlns:ds="http://schemas.openxmlformats.org/officeDocument/2006/customXml" ds:itemID="{81938A48-7CFF-4A19-B5FE-A7C1A3545DFB}"/>
</file>

<file path=customXml/itemProps3.xml><?xml version="1.0" encoding="utf-8"?>
<ds:datastoreItem xmlns:ds="http://schemas.openxmlformats.org/officeDocument/2006/customXml" ds:itemID="{A341130E-D9CB-4D7C-945B-564FC8473038}"/>
</file>

<file path=customXml/itemProps4.xml><?xml version="1.0" encoding="utf-8"?>
<ds:datastoreItem xmlns:ds="http://schemas.openxmlformats.org/officeDocument/2006/customXml" ds:itemID="{B294C053-4FEA-41D5-A7AD-ED9A8C957DC3}"/>
</file>

<file path=docProps/app.xml><?xml version="1.0" encoding="utf-8"?>
<Properties xmlns="http://schemas.openxmlformats.org/officeDocument/2006/extended-properties" xmlns:vt="http://schemas.openxmlformats.org/officeDocument/2006/docPropsVTypes">
  <Template>Office Theme</Template>
  <TotalTime>1327</TotalTime>
  <Words>962</Words>
  <Application>Microsoft Macintosh PowerPoint</Application>
  <PresentationFormat>On-screen Show (4:3)</PresentationFormat>
  <Paragraphs>151</Paragraphs>
  <Slides>22</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Arial</vt:lpstr>
      <vt:lpstr>Calibri</vt:lpstr>
      <vt:lpstr>Calibri Light</vt:lpstr>
      <vt:lpstr>Calisto MT</vt:lpstr>
      <vt:lpstr>Cambria Math</vt:lpstr>
      <vt:lpstr>Lucida Grande</vt:lpstr>
      <vt:lpstr>Office Theme</vt:lpstr>
      <vt:lpstr>SigmaPlotGraphicObject.13</vt:lpstr>
      <vt:lpstr>The Effects of Fire Retardants in Mediterranean Aquatic Ecosystems</vt:lpstr>
      <vt:lpstr>PowerPoint Presentation</vt:lpstr>
      <vt:lpstr>PowerPoint Presentation</vt:lpstr>
      <vt:lpstr>Fire Retardants (FR)</vt:lpstr>
      <vt:lpstr>Effects on Aquatic Ecosystems</vt:lpstr>
      <vt:lpstr>Seasonal Wetlands</vt:lpstr>
      <vt:lpstr>PowerPoint Presentation</vt:lpstr>
      <vt:lpstr>Mediterranean Temporary Ponds</vt:lpstr>
      <vt:lpstr>Aquatic Food Web</vt:lpstr>
      <vt:lpstr>Aquatic Food Web</vt:lpstr>
      <vt:lpstr>Aquatic Food Web</vt:lpstr>
      <vt:lpstr>Aquatic Food Web</vt:lpstr>
      <vt:lpstr>Aquatic Food Web</vt:lpstr>
      <vt:lpstr>Mesocosm Study</vt:lpstr>
      <vt:lpstr>Top Predator: Survival</vt:lpstr>
      <vt:lpstr>Top Predator: Development</vt:lpstr>
      <vt:lpstr>Invertebrate Species</vt:lpstr>
      <vt:lpstr>Invertebrate Species</vt:lpstr>
      <vt:lpstr>Basal Trophic Level</vt:lpstr>
      <vt:lpstr>Aquatic Food web</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Fire Retardants in Mediterranean Aquatic Ecosystems</dc:title>
  <dc:creator>Jamie Kneitel</dc:creator>
  <cp:lastModifiedBy>Jamie Kneitel</cp:lastModifiedBy>
  <cp:revision>62</cp:revision>
  <cp:lastPrinted>2019-04-23T23:13:33Z</cp:lastPrinted>
  <dcterms:created xsi:type="dcterms:W3CDTF">2019-03-30T18:13:45Z</dcterms:created>
  <dcterms:modified xsi:type="dcterms:W3CDTF">2019-04-24T03:35:20Z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0x010100AAE2321E03D2354E9190B577D56D54E7</vt:lpwstr>
  </property>
</Properties>
</file>