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16" r:id="rId3"/>
    <p:sldId id="264" r:id="rId4"/>
    <p:sldId id="265" r:id="rId5"/>
    <p:sldId id="266" r:id="rId6"/>
    <p:sldId id="271" r:id="rId7"/>
    <p:sldId id="262" r:id="rId8"/>
    <p:sldId id="275" r:id="rId9"/>
    <p:sldId id="273" r:id="rId10"/>
    <p:sldId id="308" r:id="rId11"/>
    <p:sldId id="274" r:id="rId12"/>
    <p:sldId id="292" r:id="rId13"/>
    <p:sldId id="297" r:id="rId14"/>
    <p:sldId id="314" r:id="rId15"/>
    <p:sldId id="327" r:id="rId16"/>
    <p:sldId id="338" r:id="rId17"/>
    <p:sldId id="337" r:id="rId18"/>
    <p:sldId id="340" r:id="rId19"/>
    <p:sldId id="342" r:id="rId20"/>
    <p:sldId id="304" r:id="rId21"/>
    <p:sldId id="306" r:id="rId22"/>
    <p:sldId id="309" r:id="rId23"/>
    <p:sldId id="307" r:id="rId24"/>
    <p:sldId id="344" r:id="rId25"/>
    <p:sldId id="343" r:id="rId26"/>
    <p:sldId id="315" r:id="rId27"/>
    <p:sldId id="333" r:id="rId28"/>
    <p:sldId id="317" r:id="rId29"/>
    <p:sldId id="34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432FF"/>
    <a:srgbClr val="E3CCB5"/>
    <a:srgbClr val="E8D5BE"/>
    <a:srgbClr val="0EAEF1"/>
    <a:srgbClr val="FF40FF"/>
    <a:srgbClr val="9437FF"/>
    <a:srgbClr val="D883FF"/>
    <a:srgbClr val="76D6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14"/>
    <p:restoredTop sz="93676"/>
  </p:normalViewPr>
  <p:slideViewPr>
    <p:cSldViewPr snapToGrid="0" snapToObjects="1">
      <p:cViewPr>
        <p:scale>
          <a:sx n="95" d="100"/>
          <a:sy n="95" d="100"/>
        </p:scale>
        <p:origin x="-196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F8546-33A9-714F-8E61-E4255367227B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B77B0-CE70-1E4C-831B-DCEF1844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7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1250 acres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B77B0-CE70-1E4C-831B-DCEF18444F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4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it realistic to think we can harvest all excess flows? Probably not.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B77B0-CE70-1E4C-831B-DCEF18444F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0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it realistic to think we can harvest all excess flows? Probably not.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B77B0-CE70-1E4C-831B-DCEF18444F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2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8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1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020B7-A7C3-0A48-B89F-C2DE53B89AC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0F05C-929A-E440-AA54-D23646EA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9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8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1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8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6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9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DE525-F9F2-4142-BA83-D247E2D99665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AF16-E7BC-EC4E-8EAA-78C96A1A0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4F53349-3688-CF42-BD0E-6B92F7DFD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668" y="4859075"/>
            <a:ext cx="10300665" cy="1655762"/>
          </a:xfrm>
        </p:spPr>
        <p:txBody>
          <a:bodyPr>
            <a:noAutofit/>
          </a:bodyPr>
          <a:lstStyle/>
          <a:p>
            <a:r>
              <a:rPr lang="en-US" sz="2800" dirty="0"/>
              <a:t>Amelia Vankeuren</a:t>
            </a:r>
          </a:p>
          <a:p>
            <a:r>
              <a:rPr lang="en-US" sz="2800" dirty="0"/>
              <a:t>Assistant Professor of Geology</a:t>
            </a:r>
          </a:p>
          <a:p>
            <a:r>
              <a:rPr lang="en-US" sz="2800" dirty="0"/>
              <a:t>CSU Water Resources and Policy Initiatives Annual Conference</a:t>
            </a:r>
          </a:p>
          <a:p>
            <a:r>
              <a:rPr lang="en-US" sz="2800" dirty="0"/>
              <a:t>19 April 2019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D9ED95-3F16-8748-AF01-7728603F8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59" y="-274320"/>
            <a:ext cx="11971283" cy="1744717"/>
          </a:xfrm>
        </p:spPr>
        <p:txBody>
          <a:bodyPr>
            <a:normAutofit/>
          </a:bodyPr>
          <a:lstStyle/>
          <a:p>
            <a:r>
              <a:rPr lang="en-US" sz="4800" dirty="0"/>
              <a:t>Evaluating and enhancing groundwater recharge in the Sacramento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9D446-CCDD-F14E-A87D-78964DE30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" t="25441" b="29111"/>
          <a:stretch/>
        </p:blipFill>
        <p:spPr>
          <a:xfrm>
            <a:off x="1684020" y="1622797"/>
            <a:ext cx="8823960" cy="31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9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8396-A158-2C46-BBFA-5232EA71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" y="0"/>
            <a:ext cx="1214947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Groundwater sampling and geochemical characterization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B4A0EC-9E71-E946-8255-69C43A47B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6" y="1392975"/>
            <a:ext cx="6775452" cy="508158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5A7A95-CCEF-1C48-AE99-D702AB9A7C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668" y="1392975"/>
            <a:ext cx="5122332" cy="3841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AF7889-3447-8B40-9534-1E3B7547C692}"/>
              </a:ext>
            </a:extLst>
          </p:cNvPr>
          <p:cNvSpPr txBox="1"/>
          <p:nvPr/>
        </p:nvSpPr>
        <p:spPr>
          <a:xfrm>
            <a:off x="7027138" y="5299117"/>
            <a:ext cx="5122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Left: Photo by Fatima Burhan. CSUS Geology undergraduate students and faculty, and LLNL scientist sample groundwater from monitoring wells.</a:t>
            </a:r>
          </a:p>
          <a:p>
            <a:r>
              <a:rPr lang="en-US" dirty="0"/>
              <a:t>Above: CSUS Geology undergraduate student performing groundwater chemical analyses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796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932473" y="14111350"/>
            <a:ext cx="4740153" cy="4871549"/>
            <a:chOff x="16196353" y="14245476"/>
            <a:chExt cx="4831241" cy="50679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353" y="14245476"/>
              <a:ext cx="4491493" cy="44914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371793" y="18769092"/>
              <a:ext cx="4655801" cy="54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Figure 2. Map created in GIS to indicate location of well on campus.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6231"/>
          </a:xfrm>
        </p:spPr>
        <p:txBody>
          <a:bodyPr>
            <a:noAutofit/>
          </a:bodyPr>
          <a:lstStyle/>
          <a:p>
            <a:r>
              <a:rPr lang="en-US" sz="4000" dirty="0"/>
              <a:t>Most water in campus aquifers is from the American River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42" y="879029"/>
            <a:ext cx="8129115" cy="55404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79648" y="1613846"/>
            <a:ext cx="39945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Wells with mixed river water and local precipitation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4902" y="4490568"/>
            <a:ext cx="38697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Wells with mostly river water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02400"/>
            <a:ext cx="1160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from </a:t>
            </a:r>
            <a:r>
              <a:rPr lang="en-US" dirty="0" err="1"/>
              <a:t>Loustale</a:t>
            </a:r>
            <a:r>
              <a:rPr lang="en-US" dirty="0"/>
              <a:t> et al. (2017), </a:t>
            </a:r>
            <a:r>
              <a:rPr lang="en-US" i="1" dirty="0"/>
              <a:t>American Geophysical Union Fall Meeting</a:t>
            </a:r>
            <a:r>
              <a:rPr lang="en-US" dirty="0"/>
              <a:t> 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61066" y="2968894"/>
            <a:ext cx="41348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Stable isotopes </a:t>
            </a:r>
            <a:r>
              <a:rPr lang="en-US" sz="2800" dirty="0"/>
              <a:t>∂</a:t>
            </a:r>
            <a:r>
              <a:rPr lang="en-US" sz="2800" baseline="30000" dirty="0"/>
              <a:t>2</a:t>
            </a:r>
            <a:r>
              <a:rPr lang="en-US" sz="2800" dirty="0"/>
              <a:t>H (‰)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6548" y="5979180"/>
            <a:ext cx="60702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Stable isotopes ∂</a:t>
            </a:r>
            <a:r>
              <a:rPr lang="en-US" sz="2800" baseline="30000" dirty="0"/>
              <a:t>18</a:t>
            </a:r>
            <a:r>
              <a:rPr lang="en-US" sz="2800" dirty="0"/>
              <a:t>O (‰) </a:t>
            </a:r>
          </a:p>
        </p:txBody>
      </p:sp>
      <p:sp>
        <p:nvSpPr>
          <p:cNvPr id="11" name="Oval 10"/>
          <p:cNvSpPr/>
          <p:nvPr/>
        </p:nvSpPr>
        <p:spPr>
          <a:xfrm rot="20067478">
            <a:off x="5655516" y="2646654"/>
            <a:ext cx="2362728" cy="795053"/>
          </a:xfrm>
          <a:prstGeom prst="ellipse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ross 18"/>
          <p:cNvSpPr/>
          <p:nvPr/>
        </p:nvSpPr>
        <p:spPr>
          <a:xfrm>
            <a:off x="8659729" y="1358411"/>
            <a:ext cx="248512" cy="239382"/>
          </a:xfrm>
          <a:prstGeom prst="plus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ross 19"/>
          <p:cNvSpPr/>
          <p:nvPr/>
        </p:nvSpPr>
        <p:spPr>
          <a:xfrm>
            <a:off x="3631982" y="3719446"/>
            <a:ext cx="553938" cy="537594"/>
          </a:xfrm>
          <a:prstGeom prst="plus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0067478">
            <a:off x="3569096" y="3874233"/>
            <a:ext cx="1960101" cy="770705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ross 17"/>
          <p:cNvSpPr/>
          <p:nvPr/>
        </p:nvSpPr>
        <p:spPr>
          <a:xfrm>
            <a:off x="4089808" y="4088778"/>
            <a:ext cx="248512" cy="239382"/>
          </a:xfrm>
          <a:prstGeom prst="plus">
            <a:avLst>
              <a:gd name="adj" fmla="val 0"/>
            </a:avLst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20294808">
            <a:off x="3869162" y="3640402"/>
            <a:ext cx="311687" cy="404506"/>
          </a:xfrm>
          <a:prstGeom prst="downArrow">
            <a:avLst>
              <a:gd name="adj1" fmla="val 2804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5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A02F36-0D26-864F-85AC-2B977E8D8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3" t="14678" r="21433" b="13924"/>
          <a:stretch/>
        </p:blipFill>
        <p:spPr>
          <a:xfrm>
            <a:off x="186267" y="1289379"/>
            <a:ext cx="6893024" cy="54511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05762-5500-3F4C-83F6-F0729361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503"/>
            <a:ext cx="1072312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 the shallow aquifer, groundwater age increases along vertical flowpath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E17E39EA-F652-5B46-B96D-61CFAA233D68}"/>
              </a:ext>
            </a:extLst>
          </p:cNvPr>
          <p:cNvSpPr/>
          <p:nvPr/>
        </p:nvSpPr>
        <p:spPr>
          <a:xfrm rot="16200000">
            <a:off x="10735424" y="2965378"/>
            <a:ext cx="1667931" cy="349132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3E32B-AC89-4D42-9AD5-F1EC67D0EE16}"/>
              </a:ext>
            </a:extLst>
          </p:cNvPr>
          <p:cNvSpPr txBox="1"/>
          <p:nvPr/>
        </p:nvSpPr>
        <p:spPr>
          <a:xfrm>
            <a:off x="11136277" y="4093404"/>
            <a:ext cx="94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Older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399F68-B1B5-0E41-9529-86C8D7AF5356}"/>
              </a:ext>
            </a:extLst>
          </p:cNvPr>
          <p:cNvGrpSpPr/>
          <p:nvPr/>
        </p:nvGrpSpPr>
        <p:grpSpPr>
          <a:xfrm>
            <a:off x="10480787" y="2303975"/>
            <a:ext cx="338666" cy="4351866"/>
            <a:chOff x="745067" y="2337841"/>
            <a:chExt cx="338666" cy="43518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05250-22AC-2A4E-971E-94BB9F8EE203}"/>
                </a:ext>
              </a:extLst>
            </p:cNvPr>
            <p:cNvSpPr/>
            <p:nvPr/>
          </p:nvSpPr>
          <p:spPr>
            <a:xfrm>
              <a:off x="745067" y="2337841"/>
              <a:ext cx="338666" cy="43518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C8A956-F304-604C-BABB-BE6D2D30FD1F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565C98-C94C-0640-813E-D7D8913C9768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370356-2D27-3448-AFE1-3968A1EDF828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BBD9AC-338F-9249-A7D2-D130EADD61B2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C20DCBF-1622-E347-A8C3-EE5ED285D466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3D1DC3-EE8A-9048-AC24-E952343E2D14}"/>
              </a:ext>
            </a:extLst>
          </p:cNvPr>
          <p:cNvGrpSpPr/>
          <p:nvPr/>
        </p:nvGrpSpPr>
        <p:grpSpPr>
          <a:xfrm>
            <a:off x="10060740" y="2303975"/>
            <a:ext cx="338666" cy="2878666"/>
            <a:chOff x="745067" y="3811041"/>
            <a:chExt cx="338666" cy="287866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6FEF8A-9982-1741-BCD1-423895B41899}"/>
                </a:ext>
              </a:extLst>
            </p:cNvPr>
            <p:cNvSpPr/>
            <p:nvPr/>
          </p:nvSpPr>
          <p:spPr>
            <a:xfrm>
              <a:off x="745067" y="3811041"/>
              <a:ext cx="338666" cy="28786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3D91D7-DC03-2043-B878-A03C1BD12C64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73BCE5-138B-0A49-9990-D5DE0BB287BE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C09C60-8D09-3C4A-9E88-040E168E9E88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433829-70C7-AB4A-9A7B-E31AEB4AE34A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5C70B9-63E4-E049-B1C8-0B97DAF88F62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656FE8B-51DB-F04B-8813-D419AE3A225B}"/>
              </a:ext>
            </a:extLst>
          </p:cNvPr>
          <p:cNvGrpSpPr/>
          <p:nvPr/>
        </p:nvGrpSpPr>
        <p:grpSpPr>
          <a:xfrm>
            <a:off x="9642585" y="2303975"/>
            <a:ext cx="338666" cy="1789510"/>
            <a:chOff x="745067" y="4900197"/>
            <a:chExt cx="338666" cy="178951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1618BF-9A6D-134B-961F-B2EB884EAD4D}"/>
                </a:ext>
              </a:extLst>
            </p:cNvPr>
            <p:cNvSpPr/>
            <p:nvPr/>
          </p:nvSpPr>
          <p:spPr>
            <a:xfrm>
              <a:off x="745067" y="4900197"/>
              <a:ext cx="338666" cy="17895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6375676-DAA0-FD41-BD31-34D3401B726D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AD7672-7F77-C348-A778-A0E9567518C6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C49D130-01B2-C149-8A0B-E98449FA3B78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4B8984-6E23-D844-9653-A876046A84F5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A14ADCE-3EDD-1145-8FB8-EF42A3BDA56E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0C82582-0CE0-034C-8DDF-3A26B0439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7133" y="237493"/>
            <a:ext cx="971298" cy="206648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86532B-02FE-EB40-9CD1-EF14B475C43E}"/>
              </a:ext>
            </a:extLst>
          </p:cNvPr>
          <p:cNvCxnSpPr>
            <a:cxnSpLocks/>
          </p:cNvCxnSpPr>
          <p:nvPr/>
        </p:nvCxnSpPr>
        <p:spPr>
          <a:xfrm>
            <a:off x="9642585" y="2303975"/>
            <a:ext cx="2437748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Arrow 32">
            <a:extLst>
              <a:ext uri="{FF2B5EF4-FFF2-40B4-BE49-F238E27FC236}">
                <a16:creationId xmlns:a16="http://schemas.microsoft.com/office/drawing/2014/main" id="{EA78E615-8FD4-F340-8092-5F305EFF815B}"/>
              </a:ext>
            </a:extLst>
          </p:cNvPr>
          <p:cNvSpPr/>
          <p:nvPr/>
        </p:nvSpPr>
        <p:spPr>
          <a:xfrm rot="16200000">
            <a:off x="5491982" y="3213896"/>
            <a:ext cx="415548" cy="320822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DA1C08-76C3-8B40-9F41-ECB65BC861F3}"/>
              </a:ext>
            </a:extLst>
          </p:cNvPr>
          <p:cNvSpPr txBox="1"/>
          <p:nvPr/>
        </p:nvSpPr>
        <p:spPr>
          <a:xfrm>
            <a:off x="6394457" y="2893156"/>
            <a:ext cx="26115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Recharge from land surface infiltration </a:t>
            </a:r>
          </a:p>
          <a:p>
            <a:pPr algn="ctr"/>
            <a:r>
              <a:rPr lang="en-US" sz="2400" dirty="0"/>
              <a:t>0.3 -0.7 </a:t>
            </a:r>
            <a:r>
              <a:rPr lang="en-US" sz="2400" dirty="0" err="1"/>
              <a:t>ft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endParaRPr lang="en-US" sz="24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1231846-B894-214E-B636-31A6C2B9F072}"/>
              </a:ext>
            </a:extLst>
          </p:cNvPr>
          <p:cNvCxnSpPr>
            <a:cxnSpLocks/>
          </p:cNvCxnSpPr>
          <p:nvPr/>
        </p:nvCxnSpPr>
        <p:spPr>
          <a:xfrm>
            <a:off x="1303867" y="3014133"/>
            <a:ext cx="4813389" cy="135469"/>
          </a:xfrm>
          <a:prstGeom prst="line">
            <a:avLst/>
          </a:prstGeom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909B6F3-2FFF-E94D-BAB2-4A4825843D6F}"/>
              </a:ext>
            </a:extLst>
          </p:cNvPr>
          <p:cNvSpPr txBox="1"/>
          <p:nvPr/>
        </p:nvSpPr>
        <p:spPr>
          <a:xfrm>
            <a:off x="3309717" y="2552468"/>
            <a:ext cx="15940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water table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173195-7052-E84B-A812-4535E1CE9BF7}"/>
              </a:ext>
            </a:extLst>
          </p:cNvPr>
          <p:cNvSpPr txBox="1"/>
          <p:nvPr/>
        </p:nvSpPr>
        <p:spPr>
          <a:xfrm>
            <a:off x="6173525" y="5235378"/>
            <a:ext cx="2611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Recharge from American River</a:t>
            </a:r>
          </a:p>
          <a:p>
            <a:pPr algn="ctr"/>
            <a:r>
              <a:rPr lang="en-US" sz="2400" dirty="0"/>
              <a:t>24 </a:t>
            </a:r>
            <a:r>
              <a:rPr lang="en-US" sz="2400" dirty="0" err="1"/>
              <a:t>ft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endParaRPr lang="en-US" sz="2400" dirty="0"/>
          </a:p>
        </p:txBody>
      </p:sp>
      <p:sp>
        <p:nvSpPr>
          <p:cNvPr id="41" name="Left Arrow 40">
            <a:extLst>
              <a:ext uri="{FF2B5EF4-FFF2-40B4-BE49-F238E27FC236}">
                <a16:creationId xmlns:a16="http://schemas.microsoft.com/office/drawing/2014/main" id="{8FFDFEC5-474B-DB47-BDA0-015C772FEEA8}"/>
              </a:ext>
            </a:extLst>
          </p:cNvPr>
          <p:cNvSpPr/>
          <p:nvPr/>
        </p:nvSpPr>
        <p:spPr>
          <a:xfrm>
            <a:off x="9700903" y="6146801"/>
            <a:ext cx="2252134" cy="338665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218CFF-51D8-DB47-A4A8-2A2100C7B4E5}"/>
              </a:ext>
            </a:extLst>
          </p:cNvPr>
          <p:cNvSpPr txBox="1"/>
          <p:nvPr/>
        </p:nvSpPr>
        <p:spPr>
          <a:xfrm>
            <a:off x="9339890" y="5702069"/>
            <a:ext cx="94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Older</a:t>
            </a:r>
          </a:p>
        </p:txBody>
      </p:sp>
    </p:spTree>
    <p:extLst>
      <p:ext uri="{BB962C8B-B14F-4D97-AF65-F5344CB8AC3E}">
        <p14:creationId xmlns:p14="http://schemas.microsoft.com/office/powerpoint/2010/main" val="41624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3" grpId="0" animBg="1"/>
      <p:bldP spid="35" grpId="0" animBg="1"/>
      <p:bldP spid="36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05762-5500-3F4C-83F6-F0729361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3" y="-28503"/>
            <a:ext cx="1118244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 the deeper confined aquifer, groundwater age increases along horizontal flowpath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B42465-DBEB-8248-86E1-B31175DBA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72" t="12846" r="16568" b="13810"/>
          <a:stretch/>
        </p:blipFill>
        <p:spPr>
          <a:xfrm>
            <a:off x="3513" y="1161894"/>
            <a:ext cx="7584141" cy="5696106"/>
          </a:xfr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E17E39EA-F652-5B46-B96D-61CFAA233D68}"/>
              </a:ext>
            </a:extLst>
          </p:cNvPr>
          <p:cNvSpPr/>
          <p:nvPr/>
        </p:nvSpPr>
        <p:spPr>
          <a:xfrm rot="9330603">
            <a:off x="4474651" y="3208086"/>
            <a:ext cx="1542789" cy="371836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23E32B-AC89-4D42-9AD5-F1EC67D0EE16}"/>
              </a:ext>
            </a:extLst>
          </p:cNvPr>
          <p:cNvSpPr txBox="1"/>
          <p:nvPr/>
        </p:nvSpPr>
        <p:spPr>
          <a:xfrm>
            <a:off x="5446934" y="3421300"/>
            <a:ext cx="94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80E0B-EC58-4541-B5AE-E2595A2AAA13}"/>
              </a:ext>
            </a:extLst>
          </p:cNvPr>
          <p:cNvSpPr txBox="1"/>
          <p:nvPr/>
        </p:nvSpPr>
        <p:spPr>
          <a:xfrm>
            <a:off x="4488696" y="4415008"/>
            <a:ext cx="217371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Recharge from river water </a:t>
            </a:r>
          </a:p>
          <a:p>
            <a:pPr algn="ctr"/>
            <a:r>
              <a:rPr lang="en-US" sz="2400" dirty="0"/>
              <a:t>11 </a:t>
            </a:r>
            <a:r>
              <a:rPr lang="en-US" sz="2400" dirty="0" err="1"/>
              <a:t>ft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72128-227F-9142-B787-4335A1C086F4}"/>
              </a:ext>
            </a:extLst>
          </p:cNvPr>
          <p:cNvSpPr txBox="1"/>
          <p:nvPr/>
        </p:nvSpPr>
        <p:spPr>
          <a:xfrm>
            <a:off x="1487049" y="1685553"/>
            <a:ext cx="217371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All wells at ~200 </a:t>
            </a:r>
            <a:r>
              <a:rPr lang="en-US" sz="2400" dirty="0" err="1"/>
              <a:t>ft</a:t>
            </a:r>
            <a:r>
              <a:rPr lang="en-US" sz="2400" dirty="0"/>
              <a:t> depth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C9CE11-A1C2-944B-A056-D7BC79A66AC9}"/>
              </a:ext>
            </a:extLst>
          </p:cNvPr>
          <p:cNvGrpSpPr/>
          <p:nvPr/>
        </p:nvGrpSpPr>
        <p:grpSpPr>
          <a:xfrm>
            <a:off x="11324321" y="2234176"/>
            <a:ext cx="338666" cy="4351866"/>
            <a:chOff x="745067" y="2337841"/>
            <a:chExt cx="338666" cy="43518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435851-AA01-924E-BE5C-C10F48545D1F}"/>
                </a:ext>
              </a:extLst>
            </p:cNvPr>
            <p:cNvSpPr/>
            <p:nvPr/>
          </p:nvSpPr>
          <p:spPr>
            <a:xfrm>
              <a:off x="745067" y="2337841"/>
              <a:ext cx="338666" cy="43518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2BCFC7-FB21-C84B-AA19-E6AF946DB7E7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891C6A-FA09-8348-895B-8B391AF51BF4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DD8A23B-E16A-9C4C-A679-7C000AB0EE4B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EB0B9C9-7E4B-ED4E-BC99-38E092EE35A6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8C6F17-E2F7-0647-BBE0-500109491E24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31E466A-79F8-C541-BD04-4B4B2F64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7343" y="173162"/>
            <a:ext cx="971298" cy="206648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D8FB6F-BCBD-014A-8394-4EA60B4772C7}"/>
              </a:ext>
            </a:extLst>
          </p:cNvPr>
          <p:cNvCxnSpPr>
            <a:cxnSpLocks/>
          </p:cNvCxnSpPr>
          <p:nvPr/>
        </p:nvCxnSpPr>
        <p:spPr>
          <a:xfrm>
            <a:off x="8343967" y="2234176"/>
            <a:ext cx="3474674" cy="5468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5AA16A-043D-F842-9D5C-5E49F292B16C}"/>
              </a:ext>
            </a:extLst>
          </p:cNvPr>
          <p:cNvGrpSpPr/>
          <p:nvPr/>
        </p:nvGrpSpPr>
        <p:grpSpPr>
          <a:xfrm>
            <a:off x="8752466" y="2247258"/>
            <a:ext cx="338666" cy="4351866"/>
            <a:chOff x="745067" y="2337841"/>
            <a:chExt cx="338666" cy="435186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B4ECF7-06F1-8B47-A0F8-E6AF00DD4354}"/>
                </a:ext>
              </a:extLst>
            </p:cNvPr>
            <p:cNvSpPr/>
            <p:nvPr/>
          </p:nvSpPr>
          <p:spPr>
            <a:xfrm>
              <a:off x="745067" y="2337841"/>
              <a:ext cx="338666" cy="43518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B0F939-8EA1-E24D-A4D0-BD074C8A6E6C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9E464FE-3DF6-0F49-9D05-60611F2511A3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1EF498C-04A3-EC46-966E-D6B57E792243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3EB84F-2EA9-8146-B485-175420AFCD64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8A17E8-5A86-5644-92A6-03DE01A1AC2B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Left Arrow 29">
            <a:extLst>
              <a:ext uri="{FF2B5EF4-FFF2-40B4-BE49-F238E27FC236}">
                <a16:creationId xmlns:a16="http://schemas.microsoft.com/office/drawing/2014/main" id="{AA142337-D37C-D749-AE24-F81FDDA0E9CC}"/>
              </a:ext>
            </a:extLst>
          </p:cNvPr>
          <p:cNvSpPr/>
          <p:nvPr/>
        </p:nvSpPr>
        <p:spPr>
          <a:xfrm>
            <a:off x="9605813" y="6094630"/>
            <a:ext cx="1542789" cy="371836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C16C02-8132-1A43-A6E4-896A3EF75657}"/>
              </a:ext>
            </a:extLst>
          </p:cNvPr>
          <p:cNvSpPr txBox="1"/>
          <p:nvPr/>
        </p:nvSpPr>
        <p:spPr>
          <a:xfrm>
            <a:off x="9463444" y="5615337"/>
            <a:ext cx="94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Older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F4BF62-6534-4148-B53D-D73074DC56ED}"/>
              </a:ext>
            </a:extLst>
          </p:cNvPr>
          <p:cNvCxnSpPr>
            <a:cxnSpLocks/>
          </p:cNvCxnSpPr>
          <p:nvPr/>
        </p:nvCxnSpPr>
        <p:spPr>
          <a:xfrm>
            <a:off x="8344457" y="5111880"/>
            <a:ext cx="3474674" cy="5468"/>
          </a:xfrm>
          <a:prstGeom prst="line">
            <a:avLst/>
          </a:prstGeom>
          <a:ln w="1143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2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Left Arrow 29">
            <a:extLst>
              <a:ext uri="{FF2B5EF4-FFF2-40B4-BE49-F238E27FC236}">
                <a16:creationId xmlns:a16="http://schemas.microsoft.com/office/drawing/2014/main" id="{AA142337-D37C-D749-AE24-F81FDDA0E9CC}"/>
              </a:ext>
            </a:extLst>
          </p:cNvPr>
          <p:cNvSpPr/>
          <p:nvPr/>
        </p:nvSpPr>
        <p:spPr>
          <a:xfrm>
            <a:off x="2602928" y="6094630"/>
            <a:ext cx="7218406" cy="457862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05762-5500-3F4C-83F6-F0729361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3" y="-28503"/>
            <a:ext cx="1118244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Quantifying recharge to the groundwater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80E0B-EC58-4541-B5AE-E2595A2AAA13}"/>
              </a:ext>
            </a:extLst>
          </p:cNvPr>
          <p:cNvSpPr txBox="1"/>
          <p:nvPr/>
        </p:nvSpPr>
        <p:spPr>
          <a:xfrm>
            <a:off x="9817821" y="5284869"/>
            <a:ext cx="2173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Recharge from river water </a:t>
            </a:r>
          </a:p>
          <a:p>
            <a:pPr algn="ctr"/>
            <a:r>
              <a:rPr lang="en-US" sz="2400" dirty="0"/>
              <a:t>4 - 11 </a:t>
            </a:r>
            <a:r>
              <a:rPr lang="en-US" sz="2400" dirty="0" err="1"/>
              <a:t>ft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endParaRPr lang="en-US" sz="2400" dirty="0"/>
          </a:p>
          <a:p>
            <a:pPr algn="ctr"/>
            <a:r>
              <a:rPr lang="en-US" sz="2400" b="1" dirty="0"/>
              <a:t>50 acre-</a:t>
            </a:r>
            <a:r>
              <a:rPr lang="en-US" sz="2400" b="1" dirty="0" err="1"/>
              <a:t>ft</a:t>
            </a:r>
            <a:r>
              <a:rPr lang="en-US" sz="2400" b="1" dirty="0"/>
              <a:t>/</a:t>
            </a:r>
            <a:r>
              <a:rPr lang="en-US" sz="2400" b="1" dirty="0" err="1"/>
              <a:t>yr</a:t>
            </a:r>
            <a:endParaRPr lang="en-US" sz="2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C9CE11-A1C2-944B-A056-D7BC79A66AC9}"/>
              </a:ext>
            </a:extLst>
          </p:cNvPr>
          <p:cNvGrpSpPr/>
          <p:nvPr/>
        </p:nvGrpSpPr>
        <p:grpSpPr>
          <a:xfrm>
            <a:off x="8847272" y="2245382"/>
            <a:ext cx="338666" cy="4351866"/>
            <a:chOff x="745067" y="2337841"/>
            <a:chExt cx="338666" cy="43518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435851-AA01-924E-BE5C-C10F48545D1F}"/>
                </a:ext>
              </a:extLst>
            </p:cNvPr>
            <p:cNvSpPr/>
            <p:nvPr/>
          </p:nvSpPr>
          <p:spPr>
            <a:xfrm>
              <a:off x="745067" y="2337841"/>
              <a:ext cx="338666" cy="43518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2BCFC7-FB21-C84B-AA19-E6AF946DB7E7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891C6A-FA09-8348-895B-8B391AF51BF4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DD8A23B-E16A-9C4C-A679-7C000AB0EE4B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EB0B9C9-7E4B-ED4E-BC99-38E092EE35A6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8C6F17-E2F7-0647-BBE0-500109491E24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31E466A-79F8-C541-BD04-4B4B2F64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2308" y="167694"/>
            <a:ext cx="971298" cy="206648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D8FB6F-BCBD-014A-8394-4EA60B4772C7}"/>
              </a:ext>
            </a:extLst>
          </p:cNvPr>
          <p:cNvCxnSpPr>
            <a:cxnSpLocks/>
          </p:cNvCxnSpPr>
          <p:nvPr/>
        </p:nvCxnSpPr>
        <p:spPr>
          <a:xfrm>
            <a:off x="1405467" y="2234176"/>
            <a:ext cx="10748139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5AA16A-043D-F842-9D5C-5E49F292B16C}"/>
              </a:ext>
            </a:extLst>
          </p:cNvPr>
          <p:cNvGrpSpPr/>
          <p:nvPr/>
        </p:nvGrpSpPr>
        <p:grpSpPr>
          <a:xfrm>
            <a:off x="2108982" y="2234176"/>
            <a:ext cx="338666" cy="4351866"/>
            <a:chOff x="745067" y="2337841"/>
            <a:chExt cx="338666" cy="435186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B4ECF7-06F1-8B47-A0F8-E6AF00DD4354}"/>
                </a:ext>
              </a:extLst>
            </p:cNvPr>
            <p:cNvSpPr/>
            <p:nvPr/>
          </p:nvSpPr>
          <p:spPr>
            <a:xfrm>
              <a:off x="745067" y="2337841"/>
              <a:ext cx="338666" cy="43518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B0F939-8EA1-E24D-A4D0-BD074C8A6E6C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9E464FE-3DF6-0F49-9D05-60611F2511A3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1EF498C-04A3-EC46-966E-D6B57E792243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3EB84F-2EA9-8146-B485-175420AFCD64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8A17E8-5A86-5644-92A6-03DE01A1AC2B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DC16C02-8132-1A43-A6E4-896A3EF75657}"/>
              </a:ext>
            </a:extLst>
          </p:cNvPr>
          <p:cNvSpPr txBox="1"/>
          <p:nvPr/>
        </p:nvSpPr>
        <p:spPr>
          <a:xfrm>
            <a:off x="2526735" y="5581712"/>
            <a:ext cx="944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Older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F4BF62-6534-4148-B53D-D73074DC56ED}"/>
              </a:ext>
            </a:extLst>
          </p:cNvPr>
          <p:cNvCxnSpPr>
            <a:cxnSpLocks/>
          </p:cNvCxnSpPr>
          <p:nvPr/>
        </p:nvCxnSpPr>
        <p:spPr>
          <a:xfrm>
            <a:off x="1557867" y="5111880"/>
            <a:ext cx="10595739" cy="0"/>
          </a:xfrm>
          <a:prstGeom prst="line">
            <a:avLst/>
          </a:prstGeom>
          <a:ln w="1143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Arrow 32">
            <a:extLst>
              <a:ext uri="{FF2B5EF4-FFF2-40B4-BE49-F238E27FC236}">
                <a16:creationId xmlns:a16="http://schemas.microsoft.com/office/drawing/2014/main" id="{41444C2A-714E-884A-A8FE-9E92E2361AF0}"/>
              </a:ext>
            </a:extLst>
          </p:cNvPr>
          <p:cNvSpPr/>
          <p:nvPr/>
        </p:nvSpPr>
        <p:spPr>
          <a:xfrm rot="16200000">
            <a:off x="2707516" y="2636924"/>
            <a:ext cx="1198264" cy="437953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977BA9-8343-6843-A865-D2173FEA6638}"/>
              </a:ext>
            </a:extLst>
          </p:cNvPr>
          <p:cNvSpPr txBox="1"/>
          <p:nvPr/>
        </p:nvSpPr>
        <p:spPr>
          <a:xfrm>
            <a:off x="2694842" y="3547408"/>
            <a:ext cx="11135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Older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8F52B2-1560-CC49-9E29-D8FD59419822}"/>
              </a:ext>
            </a:extLst>
          </p:cNvPr>
          <p:cNvGrpSpPr/>
          <p:nvPr/>
        </p:nvGrpSpPr>
        <p:grpSpPr>
          <a:xfrm>
            <a:off x="8346081" y="2245382"/>
            <a:ext cx="338328" cy="2374247"/>
            <a:chOff x="745067" y="2337841"/>
            <a:chExt cx="338666" cy="435186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D05001-A183-9543-9B8C-B0E252605D9D}"/>
                </a:ext>
              </a:extLst>
            </p:cNvPr>
            <p:cNvSpPr/>
            <p:nvPr/>
          </p:nvSpPr>
          <p:spPr>
            <a:xfrm>
              <a:off x="745067" y="2337841"/>
              <a:ext cx="338666" cy="43518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C302604-CEEB-6C43-8224-8DFD32611E52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499B42B-6144-2B4E-BDBA-1DC56C826DC5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A997D1F-9258-3E4D-A662-ADC9A41312B6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840A08-8D73-BD4E-B7E7-C2965208D5AA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AADB7DD-2274-BC4F-A7AA-58D73FE2A862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7ED2388-51BF-E54E-AD4E-85546E2DEB6B}"/>
              </a:ext>
            </a:extLst>
          </p:cNvPr>
          <p:cNvGrpSpPr/>
          <p:nvPr/>
        </p:nvGrpSpPr>
        <p:grpSpPr>
          <a:xfrm>
            <a:off x="7961720" y="2245382"/>
            <a:ext cx="338328" cy="1570513"/>
            <a:chOff x="745067" y="3811041"/>
            <a:chExt cx="338666" cy="287866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3C68EB-61C1-5F4E-A53D-589F31994876}"/>
                </a:ext>
              </a:extLst>
            </p:cNvPr>
            <p:cNvSpPr/>
            <p:nvPr/>
          </p:nvSpPr>
          <p:spPr>
            <a:xfrm>
              <a:off x="745067" y="3811041"/>
              <a:ext cx="338666" cy="28786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F6BBC21-AF65-A043-9825-E3B8AACC42BB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F950EA3-5022-774B-B5C1-6C5DC4A1ECAD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F704221-83EE-AE4A-A695-F786BFDA3477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4F03234-3F86-134F-ABD9-F5AB7A8C5E7B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39CDC9-4AF9-5B4A-9DA5-00451C5D3678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9DCA8F-C6DB-3443-9461-C343511220BA}"/>
              </a:ext>
            </a:extLst>
          </p:cNvPr>
          <p:cNvGrpSpPr/>
          <p:nvPr/>
        </p:nvGrpSpPr>
        <p:grpSpPr>
          <a:xfrm>
            <a:off x="2602927" y="2246090"/>
            <a:ext cx="338328" cy="976303"/>
            <a:chOff x="745067" y="4900197"/>
            <a:chExt cx="338666" cy="178951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C750CA-8368-5D4C-BFA6-1D0A8BD46A22}"/>
                </a:ext>
              </a:extLst>
            </p:cNvPr>
            <p:cNvSpPr/>
            <p:nvPr/>
          </p:nvSpPr>
          <p:spPr>
            <a:xfrm>
              <a:off x="745067" y="4900197"/>
              <a:ext cx="338666" cy="17895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98C39FA-C0A9-3644-8EC0-E19953FF84EB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05DF7D1-70A9-234D-A3D9-1F3AA046DC49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435CBEC-A9CA-E045-9758-FCCE46316BCF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DCC64E9-11A9-274E-9684-0D5A4710E157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8A520CF-D8E6-4D42-A9AE-E9EA4E221181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32FF6BC-5B8F-2A45-BCDF-0A1816C87AE2}"/>
              </a:ext>
            </a:extLst>
          </p:cNvPr>
          <p:cNvSpPr txBox="1"/>
          <p:nvPr/>
        </p:nvSpPr>
        <p:spPr>
          <a:xfrm>
            <a:off x="3688487" y="2334025"/>
            <a:ext cx="261154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Recharge from land surface infiltration </a:t>
            </a:r>
          </a:p>
          <a:p>
            <a:pPr algn="ctr"/>
            <a:r>
              <a:rPr lang="en-US" sz="2400" dirty="0"/>
              <a:t>0.3 - 0.7 </a:t>
            </a:r>
            <a:r>
              <a:rPr lang="en-US" sz="2400" dirty="0" err="1"/>
              <a:t>ft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endParaRPr lang="en-US" sz="2400" dirty="0"/>
          </a:p>
          <a:p>
            <a:pPr algn="ctr"/>
            <a:r>
              <a:rPr lang="en-US" sz="2400" b="1" dirty="0"/>
              <a:t>100 acre-</a:t>
            </a:r>
            <a:r>
              <a:rPr lang="en-US" sz="2400" b="1" dirty="0" err="1"/>
              <a:t>ft</a:t>
            </a:r>
            <a:r>
              <a:rPr lang="en-US" sz="2400" b="1" dirty="0"/>
              <a:t>/</a:t>
            </a:r>
            <a:r>
              <a:rPr lang="en-US" sz="2400" b="1" dirty="0" err="1"/>
              <a:t>yr</a:t>
            </a:r>
            <a:endParaRPr lang="en-US" sz="2400" b="1" dirty="0"/>
          </a:p>
        </p:txBody>
      </p:sp>
      <p:sp>
        <p:nvSpPr>
          <p:cNvPr id="58" name="Left Arrow 57">
            <a:extLst>
              <a:ext uri="{FF2B5EF4-FFF2-40B4-BE49-F238E27FC236}">
                <a16:creationId xmlns:a16="http://schemas.microsoft.com/office/drawing/2014/main" id="{98F53238-2CB9-9043-8B3B-69D3B072445E}"/>
              </a:ext>
            </a:extLst>
          </p:cNvPr>
          <p:cNvSpPr/>
          <p:nvPr/>
        </p:nvSpPr>
        <p:spPr>
          <a:xfrm>
            <a:off x="5960534" y="4569781"/>
            <a:ext cx="3860800" cy="480409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D0C68AD-9374-8644-8325-D2388C41C9CD}"/>
              </a:ext>
            </a:extLst>
          </p:cNvPr>
          <p:cNvGrpSpPr/>
          <p:nvPr/>
        </p:nvGrpSpPr>
        <p:grpSpPr>
          <a:xfrm>
            <a:off x="7509752" y="2246089"/>
            <a:ext cx="338328" cy="976303"/>
            <a:chOff x="745067" y="4900197"/>
            <a:chExt cx="338666" cy="178951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C317976-2B10-5B49-B2E6-181055A85FF1}"/>
                </a:ext>
              </a:extLst>
            </p:cNvPr>
            <p:cNvSpPr/>
            <p:nvPr/>
          </p:nvSpPr>
          <p:spPr>
            <a:xfrm>
              <a:off x="745067" y="4900197"/>
              <a:ext cx="338666" cy="17895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1A32E07-8315-2741-B0BB-DD12E2173FAC}"/>
                </a:ext>
              </a:extLst>
            </p:cNvPr>
            <p:cNvCxnSpPr/>
            <p:nvPr/>
          </p:nvCxnSpPr>
          <p:spPr>
            <a:xfrm>
              <a:off x="745067" y="60282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95B4AD-3B20-BF42-B39C-C8E13467F6FD}"/>
                </a:ext>
              </a:extLst>
            </p:cNvPr>
            <p:cNvCxnSpPr/>
            <p:nvPr/>
          </p:nvCxnSpPr>
          <p:spPr>
            <a:xfrm>
              <a:off x="745067" y="6180667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071559-A8AB-A44D-B4F1-12C15FBE9BE3}"/>
                </a:ext>
              </a:extLst>
            </p:cNvPr>
            <p:cNvCxnSpPr/>
            <p:nvPr/>
          </p:nvCxnSpPr>
          <p:spPr>
            <a:xfrm>
              <a:off x="745067" y="6316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256889B-EBDC-994C-86AD-552921C4DB7A}"/>
                </a:ext>
              </a:extLst>
            </p:cNvPr>
            <p:cNvCxnSpPr/>
            <p:nvPr/>
          </p:nvCxnSpPr>
          <p:spPr>
            <a:xfrm>
              <a:off x="745067" y="645160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71D6AB5-4825-7342-B8F7-4697B88D235D}"/>
                </a:ext>
              </a:extLst>
            </p:cNvPr>
            <p:cNvCxnSpPr/>
            <p:nvPr/>
          </p:nvCxnSpPr>
          <p:spPr>
            <a:xfrm>
              <a:off x="745067" y="6570131"/>
              <a:ext cx="3386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74E60B2-49FF-3B49-914B-C7FF47C9E38D}"/>
              </a:ext>
            </a:extLst>
          </p:cNvPr>
          <p:cNvSpPr txBox="1"/>
          <p:nvPr/>
        </p:nvSpPr>
        <p:spPr>
          <a:xfrm>
            <a:off x="9807585" y="3474917"/>
            <a:ext cx="2173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Recharge from river water</a:t>
            </a:r>
          </a:p>
          <a:p>
            <a:pPr algn="ctr"/>
            <a:r>
              <a:rPr lang="en-US" sz="2400" dirty="0"/>
              <a:t>24 </a:t>
            </a:r>
            <a:r>
              <a:rPr lang="en-US" sz="2400" dirty="0" err="1"/>
              <a:t>ft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endParaRPr lang="en-US" sz="2400" dirty="0"/>
          </a:p>
          <a:p>
            <a:pPr algn="ctr"/>
            <a:r>
              <a:rPr lang="en-US" sz="2400" b="1" dirty="0"/>
              <a:t>500 acre-</a:t>
            </a:r>
            <a:r>
              <a:rPr lang="en-US" sz="2400" b="1" dirty="0" err="1"/>
              <a:t>ft</a:t>
            </a:r>
            <a:r>
              <a:rPr lang="en-US" sz="2400" b="1" dirty="0"/>
              <a:t>/</a:t>
            </a:r>
            <a:r>
              <a:rPr lang="en-US" sz="2400" b="1" dirty="0" err="1"/>
              <a:t>yr</a:t>
            </a:r>
            <a:endParaRPr lang="en-US" sz="2400" b="1" dirty="0"/>
          </a:p>
          <a:p>
            <a:pPr algn="ctr"/>
            <a:endParaRPr lang="en-US" sz="2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06232D7-E7A9-2F42-B26E-0B46F5BF4DD9}"/>
              </a:ext>
            </a:extLst>
          </p:cNvPr>
          <p:cNvSpPr txBox="1"/>
          <p:nvPr/>
        </p:nvSpPr>
        <p:spPr>
          <a:xfrm>
            <a:off x="4833196" y="4541959"/>
            <a:ext cx="11135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Older</a:t>
            </a:r>
          </a:p>
        </p:txBody>
      </p:sp>
    </p:spTree>
    <p:extLst>
      <p:ext uri="{BB962C8B-B14F-4D97-AF65-F5344CB8AC3E}">
        <p14:creationId xmlns:p14="http://schemas.microsoft.com/office/powerpoint/2010/main" val="9182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/>
      <p:bldP spid="31" grpId="0" animBg="1"/>
      <p:bldP spid="58" grpId="1" animBg="1"/>
      <p:bldP spid="68" grpId="0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E528F-198F-F049-8B56-764193956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3" t="9136" r="9169" b="12593"/>
          <a:stretch/>
        </p:blipFill>
        <p:spPr>
          <a:xfrm>
            <a:off x="1896535" y="1059225"/>
            <a:ext cx="7975600" cy="5798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CBF63C-4F82-6749-A314-5C6C59864CDE}"/>
              </a:ext>
            </a:extLst>
          </p:cNvPr>
          <p:cNvSpPr txBox="1"/>
          <p:nvPr/>
        </p:nvSpPr>
        <p:spPr>
          <a:xfrm>
            <a:off x="5060970" y="1461461"/>
            <a:ext cx="20700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Summer flows for Central Valley Project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A4D8BB7-DD46-2048-AC9B-1CAC52CB2DC8}"/>
              </a:ext>
            </a:extLst>
          </p:cNvPr>
          <p:cNvSpPr/>
          <p:nvPr/>
        </p:nvSpPr>
        <p:spPr>
          <a:xfrm rot="378576">
            <a:off x="5712382" y="3178302"/>
            <a:ext cx="255040" cy="902197"/>
          </a:xfrm>
          <a:prstGeom prst="downArrow">
            <a:avLst>
              <a:gd name="adj1" fmla="val 2804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E55FC47-5A92-7748-A83E-D473D252C88A}"/>
              </a:ext>
            </a:extLst>
          </p:cNvPr>
          <p:cNvSpPr/>
          <p:nvPr/>
        </p:nvSpPr>
        <p:spPr>
          <a:xfrm rot="20749300">
            <a:off x="6882777" y="2971131"/>
            <a:ext cx="288272" cy="1620802"/>
          </a:xfrm>
          <a:prstGeom prst="downArrow">
            <a:avLst>
              <a:gd name="adj1" fmla="val 2804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98B9A-DB74-924D-85A3-38604614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15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 this dam-controlled system, groundwater recharge will occur even in drought years</a:t>
            </a:r>
          </a:p>
        </p:txBody>
      </p:sp>
    </p:spTree>
    <p:extLst>
      <p:ext uri="{BB962C8B-B14F-4D97-AF65-F5344CB8AC3E}">
        <p14:creationId xmlns:p14="http://schemas.microsoft.com/office/powerpoint/2010/main" val="356857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5333CA7-E727-8E42-B2E8-C24D04334CAE}"/>
              </a:ext>
            </a:extLst>
          </p:cNvPr>
          <p:cNvGrpSpPr/>
          <p:nvPr/>
        </p:nvGrpSpPr>
        <p:grpSpPr>
          <a:xfrm>
            <a:off x="1274767" y="609875"/>
            <a:ext cx="9986212" cy="6459623"/>
            <a:chOff x="-19251" y="1874520"/>
            <a:chExt cx="6485030" cy="41948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06D46F-4BE8-0C43-877C-EC290E735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792" b="11660"/>
            <a:stretch/>
          </p:blipFill>
          <p:spPr>
            <a:xfrm>
              <a:off x="762450" y="1874520"/>
              <a:ext cx="5703329" cy="3807922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8C3E557-D673-4447-A4AB-9345E30FD289}"/>
                </a:ext>
              </a:extLst>
            </p:cNvPr>
            <p:cNvGrpSpPr/>
            <p:nvPr/>
          </p:nvGrpSpPr>
          <p:grpSpPr>
            <a:xfrm>
              <a:off x="-19251" y="2657576"/>
              <a:ext cx="5739189" cy="3411812"/>
              <a:chOff x="-19251" y="2657576"/>
              <a:chExt cx="5739189" cy="341181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B8FA15-1577-074E-A288-4CB61AC6AB7D}"/>
                  </a:ext>
                </a:extLst>
              </p:cNvPr>
              <p:cNvSpPr txBox="1"/>
              <p:nvPr/>
            </p:nvSpPr>
            <p:spPr>
              <a:xfrm rot="16200000">
                <a:off x="-1066686" y="3705011"/>
                <a:ext cx="24642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Annual precipitation (in)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A55955-F003-654F-BA86-D07A15D38119}"/>
                  </a:ext>
                </a:extLst>
              </p:cNvPr>
              <p:cNvSpPr txBox="1"/>
              <p:nvPr/>
            </p:nvSpPr>
            <p:spPr>
              <a:xfrm>
                <a:off x="343747" y="2928626"/>
                <a:ext cx="4187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626E76-67E2-7044-ACE6-F590B1BA8855}"/>
                  </a:ext>
                </a:extLst>
              </p:cNvPr>
              <p:cNvSpPr txBox="1"/>
              <p:nvPr/>
            </p:nvSpPr>
            <p:spPr>
              <a:xfrm>
                <a:off x="369333" y="4404204"/>
                <a:ext cx="4187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D4CDBA-D1BF-9F43-9E2E-DFE4640DD2E4}"/>
                  </a:ext>
                </a:extLst>
              </p:cNvPr>
              <p:cNvSpPr txBox="1"/>
              <p:nvPr/>
            </p:nvSpPr>
            <p:spPr>
              <a:xfrm>
                <a:off x="343747" y="3689771"/>
                <a:ext cx="4187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BBFC9C-2DEF-0E41-A58E-E08FC274BE32}"/>
                  </a:ext>
                </a:extLst>
              </p:cNvPr>
              <p:cNvSpPr txBox="1"/>
              <p:nvPr/>
            </p:nvSpPr>
            <p:spPr>
              <a:xfrm>
                <a:off x="1195801" y="5690160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560D17-C672-0C4E-B7D7-36AF4EF5B84F}"/>
                  </a:ext>
                </a:extLst>
              </p:cNvPr>
              <p:cNvSpPr txBox="1"/>
              <p:nvPr/>
            </p:nvSpPr>
            <p:spPr>
              <a:xfrm>
                <a:off x="3925930" y="5700056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98F059-5A58-034C-9B09-EFD38ABC46E1}"/>
                  </a:ext>
                </a:extLst>
              </p:cNvPr>
              <p:cNvSpPr txBox="1"/>
              <p:nvPr/>
            </p:nvSpPr>
            <p:spPr>
              <a:xfrm>
                <a:off x="2560865" y="5690160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ACBC5B-648E-064D-961E-A3549272D04F}"/>
                  </a:ext>
                </a:extLst>
              </p:cNvPr>
              <p:cNvSpPr txBox="1"/>
              <p:nvPr/>
            </p:nvSpPr>
            <p:spPr>
              <a:xfrm>
                <a:off x="5067195" y="5690160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2035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1C04597-EE8F-8F4E-B926-D693D046CF80}"/>
                  </a:ext>
                </a:extLst>
              </p:cNvPr>
              <p:cNvSpPr txBox="1"/>
              <p:nvPr/>
            </p:nvSpPr>
            <p:spPr>
              <a:xfrm>
                <a:off x="356540" y="5091298"/>
                <a:ext cx="4187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698B9A-DB74-924D-85A3-38604614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20" y="135898"/>
            <a:ext cx="12535747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Precipitation will vary depending on how the climate changes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452D7-315D-6942-BBB5-7DA2FFB509F2}"/>
              </a:ext>
            </a:extLst>
          </p:cNvPr>
          <p:cNvSpPr txBox="1"/>
          <p:nvPr/>
        </p:nvSpPr>
        <p:spPr>
          <a:xfrm>
            <a:off x="0" y="6502400"/>
            <a:ext cx="1160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Cal-</a:t>
            </a:r>
            <a:r>
              <a:rPr lang="en-US" dirty="0" err="1"/>
              <a:t>Adapt.org</a:t>
            </a:r>
            <a:endParaRPr lang="en-US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AB629-BDDD-9945-8EDD-A6541421B3E4}"/>
              </a:ext>
            </a:extLst>
          </p:cNvPr>
          <p:cNvSpPr txBox="1"/>
          <p:nvPr/>
        </p:nvSpPr>
        <p:spPr>
          <a:xfrm>
            <a:off x="10311856" y="2599216"/>
            <a:ext cx="1880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6FF"/>
                </a:solidFill>
              </a:rPr>
              <a:t>Less warm/</a:t>
            </a:r>
          </a:p>
          <a:p>
            <a:r>
              <a:rPr lang="en-US" sz="2800" dirty="0">
                <a:solidFill>
                  <a:srgbClr val="0096FF"/>
                </a:solidFill>
              </a:rPr>
              <a:t>Less dry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7A7C9C-B0EF-A24E-B16C-339956FB05F4}"/>
              </a:ext>
            </a:extLst>
          </p:cNvPr>
          <p:cNvSpPr txBox="1"/>
          <p:nvPr/>
        </p:nvSpPr>
        <p:spPr>
          <a:xfrm>
            <a:off x="10282923" y="4505303"/>
            <a:ext cx="155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Warmer/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Drier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A89244-97EA-E140-9424-8B94EAD5DBDC}"/>
              </a:ext>
            </a:extLst>
          </p:cNvPr>
          <p:cNvCxnSpPr>
            <a:cxnSpLocks/>
          </p:cNvCxnSpPr>
          <p:nvPr/>
        </p:nvCxnSpPr>
        <p:spPr>
          <a:xfrm>
            <a:off x="2547545" y="4505303"/>
            <a:ext cx="776431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167B2C-079B-5840-87FB-450ED6155129}"/>
              </a:ext>
            </a:extLst>
          </p:cNvPr>
          <p:cNvSpPr txBox="1"/>
          <p:nvPr/>
        </p:nvSpPr>
        <p:spPr>
          <a:xfrm>
            <a:off x="10311855" y="4123085"/>
            <a:ext cx="11826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319490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56B832-FC89-8A44-BF32-049DBC59A064}"/>
              </a:ext>
            </a:extLst>
          </p:cNvPr>
          <p:cNvGrpSpPr/>
          <p:nvPr/>
        </p:nvGrpSpPr>
        <p:grpSpPr>
          <a:xfrm>
            <a:off x="1269112" y="964000"/>
            <a:ext cx="9612248" cy="5804674"/>
            <a:chOff x="5825872" y="1741240"/>
            <a:chExt cx="6709874" cy="44151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D3EF7F-40CE-5B43-BD07-D4F8FD571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589" b="11895"/>
            <a:stretch/>
          </p:blipFill>
          <p:spPr>
            <a:xfrm>
              <a:off x="6465779" y="1741240"/>
              <a:ext cx="6069967" cy="4032642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B4CCA02-04EF-0C4A-AE96-9C31101295F2}"/>
                </a:ext>
              </a:extLst>
            </p:cNvPr>
            <p:cNvGrpSpPr/>
            <p:nvPr/>
          </p:nvGrpSpPr>
          <p:grpSpPr>
            <a:xfrm>
              <a:off x="6076233" y="2165771"/>
              <a:ext cx="5667629" cy="3990643"/>
              <a:chOff x="6076233" y="2165771"/>
              <a:chExt cx="5667629" cy="399064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605FA6-6869-A542-9C2A-A16C47D91023}"/>
                  </a:ext>
                </a:extLst>
              </p:cNvPr>
              <p:cNvSpPr txBox="1"/>
              <p:nvPr/>
            </p:nvSpPr>
            <p:spPr>
              <a:xfrm>
                <a:off x="6852137" y="5787082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BC7D6D-C2AB-E94A-82B8-9345B4190437}"/>
                  </a:ext>
                </a:extLst>
              </p:cNvPr>
              <p:cNvSpPr txBox="1"/>
              <p:nvPr/>
            </p:nvSpPr>
            <p:spPr>
              <a:xfrm>
                <a:off x="9500763" y="5787080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8450FDA-6F2E-E442-A37A-2E7FA7B04710}"/>
                  </a:ext>
                </a:extLst>
              </p:cNvPr>
              <p:cNvSpPr txBox="1"/>
              <p:nvPr/>
            </p:nvSpPr>
            <p:spPr>
              <a:xfrm>
                <a:off x="8249313" y="5787081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2025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FB4E1F-6B71-3247-B702-34A728E7CE29}"/>
                  </a:ext>
                </a:extLst>
              </p:cNvPr>
              <p:cNvSpPr txBox="1"/>
              <p:nvPr/>
            </p:nvSpPr>
            <p:spPr>
              <a:xfrm>
                <a:off x="11091119" y="5773882"/>
                <a:ext cx="6527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7074AC9-ABE5-C14D-B744-BE2BDE36F437}"/>
                  </a:ext>
                </a:extLst>
              </p:cNvPr>
              <p:cNvSpPr txBox="1"/>
              <p:nvPr/>
            </p:nvSpPr>
            <p:spPr>
              <a:xfrm>
                <a:off x="6076233" y="2165771"/>
                <a:ext cx="4187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A841B8-7BE1-A04A-A954-497E86DFDA25}"/>
                  </a:ext>
                </a:extLst>
              </p:cNvPr>
              <p:cNvSpPr txBox="1"/>
              <p:nvPr/>
            </p:nvSpPr>
            <p:spPr>
              <a:xfrm>
                <a:off x="6193251" y="5241549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E7ACD8-8826-164C-9289-9D8DFCA589A8}"/>
                  </a:ext>
                </a:extLst>
              </p:cNvPr>
              <p:cNvSpPr txBox="1"/>
              <p:nvPr/>
            </p:nvSpPr>
            <p:spPr>
              <a:xfrm>
                <a:off x="6193251" y="4620911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10C500-8266-124A-AC59-B01AE0614C18}"/>
                  </a:ext>
                </a:extLst>
              </p:cNvPr>
              <p:cNvSpPr txBox="1"/>
              <p:nvPr/>
            </p:nvSpPr>
            <p:spPr>
              <a:xfrm>
                <a:off x="6193251" y="4055089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DD30D3-CA04-354A-981F-9C9B9AE5A6F4}"/>
                  </a:ext>
                </a:extLst>
              </p:cNvPr>
              <p:cNvSpPr txBox="1"/>
              <p:nvPr/>
            </p:nvSpPr>
            <p:spPr>
              <a:xfrm>
                <a:off x="6193251" y="3434451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1B71B86-1BD9-3E4B-B9DA-4F993419B4FE}"/>
                  </a:ext>
                </a:extLst>
              </p:cNvPr>
              <p:cNvSpPr txBox="1"/>
              <p:nvPr/>
            </p:nvSpPr>
            <p:spPr>
              <a:xfrm>
                <a:off x="6193251" y="2821739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09599C-8D9D-2047-A573-C5B4078E2F25}"/>
                </a:ext>
              </a:extLst>
            </p:cNvPr>
            <p:cNvSpPr txBox="1"/>
            <p:nvPr/>
          </p:nvSpPr>
          <p:spPr>
            <a:xfrm rot="16200000">
              <a:off x="4734836" y="3799255"/>
              <a:ext cx="25514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American River Stage (m)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698B9A-DB74-924D-85A3-38604614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027" y="148519"/>
            <a:ext cx="982133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American River discharge will vary depending on how the climate changes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A3EAC3-9F58-B345-AA29-957B643CDED9}"/>
              </a:ext>
            </a:extLst>
          </p:cNvPr>
          <p:cNvSpPr txBox="1"/>
          <p:nvPr/>
        </p:nvSpPr>
        <p:spPr>
          <a:xfrm>
            <a:off x="9884925" y="4272879"/>
            <a:ext cx="155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6FF"/>
                </a:solidFill>
              </a:rPr>
              <a:t>Cooler/</a:t>
            </a:r>
          </a:p>
          <a:p>
            <a:r>
              <a:rPr lang="en-US" sz="2800" dirty="0">
                <a:solidFill>
                  <a:srgbClr val="0096FF"/>
                </a:solidFill>
              </a:rPr>
              <a:t>Wetter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F94A1F-0DFE-CA44-9765-5FDA2E50A826}"/>
              </a:ext>
            </a:extLst>
          </p:cNvPr>
          <p:cNvSpPr txBox="1"/>
          <p:nvPr/>
        </p:nvSpPr>
        <p:spPr>
          <a:xfrm>
            <a:off x="9884925" y="5298489"/>
            <a:ext cx="155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Warmer/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Drier</a:t>
            </a:r>
          </a:p>
        </p:txBody>
      </p:sp>
    </p:spTree>
    <p:extLst>
      <p:ext uri="{BB962C8B-B14F-4D97-AF65-F5344CB8AC3E}">
        <p14:creationId xmlns:p14="http://schemas.microsoft.com/office/powerpoint/2010/main" val="3534457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0A6D-AB60-C246-8DF6-3D5A2005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44344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 how much will recharge vary with climate change?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556E7-B270-DC46-951C-7BD48DD01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12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0A6D-AB60-C246-8DF6-3D5A2005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44344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So how much will recharge vary with climate change?</a:t>
            </a:r>
            <a:br>
              <a:rPr lang="en-US" dirty="0"/>
            </a:br>
            <a:r>
              <a:rPr lang="en-US" dirty="0"/>
              <a:t>Modeling predicted recharge in Sacramento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45E7CF-62DC-F344-A5DF-7028668ED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79"/>
          <a:stretch/>
        </p:blipFill>
        <p:spPr>
          <a:xfrm>
            <a:off x="170744" y="1737359"/>
            <a:ext cx="9502660" cy="489204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65F6F7-337C-C94E-A791-546F5CB570E3}"/>
              </a:ext>
            </a:extLst>
          </p:cNvPr>
          <p:cNvSpPr/>
          <p:nvPr/>
        </p:nvSpPr>
        <p:spPr>
          <a:xfrm>
            <a:off x="1844039" y="2849880"/>
            <a:ext cx="5760721" cy="3627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338DC25-F5EE-9F48-9803-31758E304466}"/>
              </a:ext>
            </a:extLst>
          </p:cNvPr>
          <p:cNvSpPr/>
          <p:nvPr/>
        </p:nvSpPr>
        <p:spPr>
          <a:xfrm>
            <a:off x="6050280" y="4937760"/>
            <a:ext cx="731520" cy="919142"/>
          </a:xfrm>
          <a:custGeom>
            <a:avLst/>
            <a:gdLst>
              <a:gd name="connsiteX0" fmla="*/ 350520 w 731520"/>
              <a:gd name="connsiteY0" fmla="*/ 91440 h 914400"/>
              <a:gd name="connsiteX1" fmla="*/ 457200 w 731520"/>
              <a:gd name="connsiteY1" fmla="*/ 411480 h 914400"/>
              <a:gd name="connsiteX2" fmla="*/ 655320 w 731520"/>
              <a:gd name="connsiteY2" fmla="*/ 548640 h 914400"/>
              <a:gd name="connsiteX3" fmla="*/ 731520 w 731520"/>
              <a:gd name="connsiteY3" fmla="*/ 670560 h 914400"/>
              <a:gd name="connsiteX4" fmla="*/ 487680 w 731520"/>
              <a:gd name="connsiteY4" fmla="*/ 914400 h 914400"/>
              <a:gd name="connsiteX5" fmla="*/ 487680 w 731520"/>
              <a:gd name="connsiteY5" fmla="*/ 914400 h 914400"/>
              <a:gd name="connsiteX6" fmla="*/ 0 w 731520"/>
              <a:gd name="connsiteY6" fmla="*/ 320040 h 914400"/>
              <a:gd name="connsiteX7" fmla="*/ 106680 w 731520"/>
              <a:gd name="connsiteY7" fmla="*/ 106680 h 914400"/>
              <a:gd name="connsiteX8" fmla="*/ 289560 w 731520"/>
              <a:gd name="connsiteY8" fmla="*/ 0 h 914400"/>
              <a:gd name="connsiteX0" fmla="*/ 350520 w 731520"/>
              <a:gd name="connsiteY0" fmla="*/ 91440 h 918344"/>
              <a:gd name="connsiteX1" fmla="*/ 457200 w 731520"/>
              <a:gd name="connsiteY1" fmla="*/ 411480 h 918344"/>
              <a:gd name="connsiteX2" fmla="*/ 655320 w 731520"/>
              <a:gd name="connsiteY2" fmla="*/ 548640 h 918344"/>
              <a:gd name="connsiteX3" fmla="*/ 731520 w 731520"/>
              <a:gd name="connsiteY3" fmla="*/ 670560 h 918344"/>
              <a:gd name="connsiteX4" fmla="*/ 487680 w 731520"/>
              <a:gd name="connsiteY4" fmla="*/ 914400 h 918344"/>
              <a:gd name="connsiteX5" fmla="*/ 387096 w 731520"/>
              <a:gd name="connsiteY5" fmla="*/ 813816 h 918344"/>
              <a:gd name="connsiteX6" fmla="*/ 0 w 731520"/>
              <a:gd name="connsiteY6" fmla="*/ 320040 h 918344"/>
              <a:gd name="connsiteX7" fmla="*/ 106680 w 731520"/>
              <a:gd name="connsiteY7" fmla="*/ 106680 h 918344"/>
              <a:gd name="connsiteX8" fmla="*/ 289560 w 731520"/>
              <a:gd name="connsiteY8" fmla="*/ 0 h 918344"/>
              <a:gd name="connsiteX0" fmla="*/ 350520 w 731520"/>
              <a:gd name="connsiteY0" fmla="*/ 91440 h 919142"/>
              <a:gd name="connsiteX1" fmla="*/ 457200 w 731520"/>
              <a:gd name="connsiteY1" fmla="*/ 411480 h 919142"/>
              <a:gd name="connsiteX2" fmla="*/ 655320 w 731520"/>
              <a:gd name="connsiteY2" fmla="*/ 548640 h 919142"/>
              <a:gd name="connsiteX3" fmla="*/ 731520 w 731520"/>
              <a:gd name="connsiteY3" fmla="*/ 670560 h 919142"/>
              <a:gd name="connsiteX4" fmla="*/ 487680 w 731520"/>
              <a:gd name="connsiteY4" fmla="*/ 914400 h 919142"/>
              <a:gd name="connsiteX5" fmla="*/ 332232 w 731520"/>
              <a:gd name="connsiteY5" fmla="*/ 822960 h 919142"/>
              <a:gd name="connsiteX6" fmla="*/ 0 w 731520"/>
              <a:gd name="connsiteY6" fmla="*/ 320040 h 919142"/>
              <a:gd name="connsiteX7" fmla="*/ 106680 w 731520"/>
              <a:gd name="connsiteY7" fmla="*/ 106680 h 919142"/>
              <a:gd name="connsiteX8" fmla="*/ 289560 w 731520"/>
              <a:gd name="connsiteY8" fmla="*/ 0 h 91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520" h="919142">
                <a:moveTo>
                  <a:pt x="350520" y="91440"/>
                </a:moveTo>
                <a:lnTo>
                  <a:pt x="457200" y="411480"/>
                </a:lnTo>
                <a:lnTo>
                  <a:pt x="655320" y="548640"/>
                </a:lnTo>
                <a:lnTo>
                  <a:pt x="731520" y="670560"/>
                </a:lnTo>
                <a:cubicBezTo>
                  <a:pt x="650240" y="751840"/>
                  <a:pt x="554228" y="889000"/>
                  <a:pt x="487680" y="914400"/>
                </a:cubicBezTo>
                <a:cubicBezTo>
                  <a:pt x="421132" y="939800"/>
                  <a:pt x="365760" y="856488"/>
                  <a:pt x="332232" y="822960"/>
                </a:cubicBezTo>
                <a:lnTo>
                  <a:pt x="0" y="320040"/>
                </a:lnTo>
                <a:lnTo>
                  <a:pt x="106680" y="106680"/>
                </a:lnTo>
                <a:lnTo>
                  <a:pt x="289560" y="0"/>
                </a:lnTo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3D854-958A-4A4C-82A3-71E24D89B5EE}"/>
              </a:ext>
            </a:extLst>
          </p:cNvPr>
          <p:cNvSpPr txBox="1"/>
          <p:nvPr/>
        </p:nvSpPr>
        <p:spPr>
          <a:xfrm>
            <a:off x="7686582" y="4432607"/>
            <a:ext cx="1905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Sacramento State campus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B03AD-EFC1-9145-A533-D5270590A531}"/>
              </a:ext>
            </a:extLst>
          </p:cNvPr>
          <p:cNvSpPr txBox="1"/>
          <p:nvPr/>
        </p:nvSpPr>
        <p:spPr>
          <a:xfrm>
            <a:off x="5825919" y="3118938"/>
            <a:ext cx="146827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American River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784C917-2C54-5541-9189-545632108C8C}"/>
              </a:ext>
            </a:extLst>
          </p:cNvPr>
          <p:cNvSpPr/>
          <p:nvPr/>
        </p:nvSpPr>
        <p:spPr>
          <a:xfrm rot="4419451">
            <a:off x="6997162" y="4531934"/>
            <a:ext cx="252315" cy="1099969"/>
          </a:xfrm>
          <a:prstGeom prst="downArrow">
            <a:avLst>
              <a:gd name="adj1" fmla="val 21328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A30004-C894-AB41-AE04-CE9743320B21}"/>
              </a:ext>
            </a:extLst>
          </p:cNvPr>
          <p:cNvSpPr txBox="1"/>
          <p:nvPr/>
        </p:nvSpPr>
        <p:spPr>
          <a:xfrm>
            <a:off x="375762" y="1738064"/>
            <a:ext cx="16950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Sacramento River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58BE1-F230-2F4E-BF0A-597AFB1B2C61}"/>
              </a:ext>
            </a:extLst>
          </p:cNvPr>
          <p:cNvSpPr txBox="1"/>
          <p:nvPr/>
        </p:nvSpPr>
        <p:spPr>
          <a:xfrm>
            <a:off x="1884380" y="5972762"/>
            <a:ext cx="16950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Model area</a:t>
            </a:r>
          </a:p>
        </p:txBody>
      </p:sp>
    </p:spTree>
    <p:extLst>
      <p:ext uri="{BB962C8B-B14F-4D97-AF65-F5344CB8AC3E}">
        <p14:creationId xmlns:p14="http://schemas.microsoft.com/office/powerpoint/2010/main" val="198604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6BE6-2537-0A47-89CB-30420CA7F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97467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31A96-8E48-FC42-84A4-629E20D0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4534"/>
            <a:ext cx="8585200" cy="57234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Collaborators:</a:t>
            </a:r>
          </a:p>
          <a:p>
            <a:pPr marL="0" indent="0">
              <a:buNone/>
            </a:pPr>
            <a:r>
              <a:rPr lang="en-US" dirty="0"/>
              <a:t>Ate </a:t>
            </a:r>
            <a:r>
              <a:rPr lang="en-US" dirty="0" err="1"/>
              <a:t>Visser</a:t>
            </a:r>
            <a:r>
              <a:rPr lang="en-US" dirty="0"/>
              <a:t>, Lawrence Livermore National Lab</a:t>
            </a:r>
          </a:p>
          <a:p>
            <a:pPr marL="0" indent="0">
              <a:buNone/>
            </a:pPr>
            <a:r>
              <a:rPr lang="en-US" dirty="0"/>
              <a:t>Sacramento State Geology students:</a:t>
            </a:r>
          </a:p>
          <a:p>
            <a:pPr marL="0" indent="0">
              <a:buNone/>
            </a:pPr>
            <a:r>
              <a:rPr lang="en-US" dirty="0"/>
              <a:t>Marissa </a:t>
            </a:r>
            <a:r>
              <a:rPr lang="en-US" dirty="0" err="1"/>
              <a:t>Loustale</a:t>
            </a:r>
            <a:r>
              <a:rPr lang="en-US" dirty="0"/>
              <a:t>, Amber </a:t>
            </a:r>
            <a:r>
              <a:rPr lang="en-US" dirty="0" err="1"/>
              <a:t>Ginorio</a:t>
            </a:r>
            <a:r>
              <a:rPr lang="en-US" dirty="0"/>
              <a:t>, Austin George, Adelia McGregor, Jack Shafer, Brian Clark, Nick Rice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Support for this work was provided by:</a:t>
            </a:r>
          </a:p>
          <a:p>
            <a:r>
              <a:rPr lang="en-US" dirty="0"/>
              <a:t>UC California Institute for Water Resources through a grant agreement with the United States Geological Survey</a:t>
            </a:r>
          </a:p>
          <a:p>
            <a:r>
              <a:rPr lang="en-US" dirty="0"/>
              <a:t>Sacramento State Research and Creative Scholarly Activity Faculty Awards program</a:t>
            </a:r>
          </a:p>
          <a:p>
            <a:r>
              <a:rPr lang="en-US" dirty="0"/>
              <a:t>Lawrence Livermore National Laboratory Glenn T. Seaborg Institute Nuclear Forensics Summer Internship Program</a:t>
            </a:r>
          </a:p>
          <a:p>
            <a:r>
              <a:rPr lang="en-US" dirty="0"/>
              <a:t>Sacramento County Water Agency</a:t>
            </a:r>
          </a:p>
          <a:p>
            <a:r>
              <a:rPr lang="en-US" dirty="0"/>
              <a:t>The Nature Conservancy</a:t>
            </a:r>
          </a:p>
          <a:p>
            <a:r>
              <a:rPr lang="en-US" dirty="0"/>
              <a:t>City of Sacramento Water Forum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D916726-0E41-ED49-9C48-0431EF8298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73035" y="0"/>
            <a:ext cx="3818965" cy="28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3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F7E38-CBC5-FB4E-913A-C28545FF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75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Enhancing recharge: </a:t>
            </a:r>
            <a:br>
              <a:rPr lang="en-US" sz="3800" dirty="0"/>
            </a:br>
            <a:r>
              <a:rPr lang="en-US" sz="3800" dirty="0"/>
              <a:t>Off-season irrigation of crops for managed aquifer recharge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90434-89E9-E340-8EC1-6D9908299560}"/>
              </a:ext>
            </a:extLst>
          </p:cNvPr>
          <p:cNvSpPr txBox="1"/>
          <p:nvPr/>
        </p:nvSpPr>
        <p:spPr>
          <a:xfrm>
            <a:off x="0" y="6503449"/>
            <a:ext cx="105891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Photo by Josh </a:t>
            </a:r>
            <a:r>
              <a:rPr lang="en-US" dirty="0" err="1"/>
              <a:t>Viers</a:t>
            </a:r>
            <a:r>
              <a:rPr lang="en-US" dirty="0"/>
              <a:t>, in </a:t>
            </a:r>
            <a:r>
              <a:rPr lang="en-US" dirty="0" err="1"/>
              <a:t>O’Geen</a:t>
            </a:r>
            <a:r>
              <a:rPr lang="en-US" dirty="0"/>
              <a:t> et al. (2015), </a:t>
            </a:r>
            <a:r>
              <a:rPr lang="en-US" i="1" dirty="0"/>
              <a:t>California Agriculture </a:t>
            </a:r>
            <a:r>
              <a:rPr lang="en-US" dirty="0"/>
              <a:t>(69)2</a:t>
            </a:r>
            <a:endParaRPr lang="en-US" i="1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A87B253-1D5A-F940-973D-2FC74CF4CEC7}"/>
              </a:ext>
            </a:extLst>
          </p:cNvPr>
          <p:cNvSpPr/>
          <p:nvPr/>
        </p:nvSpPr>
        <p:spPr>
          <a:xfrm>
            <a:off x="2562446" y="4224979"/>
            <a:ext cx="1084521" cy="1006243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C3041AE-F9D7-0C48-B65F-09439714A6D1}"/>
              </a:ext>
            </a:extLst>
          </p:cNvPr>
          <p:cNvSpPr/>
          <p:nvPr/>
        </p:nvSpPr>
        <p:spPr>
          <a:xfrm>
            <a:off x="5582092" y="4224979"/>
            <a:ext cx="1084521" cy="1006243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50F4189-E4CA-C94E-8FBE-81304B05E90A}"/>
              </a:ext>
            </a:extLst>
          </p:cNvPr>
          <p:cNvSpPr/>
          <p:nvPr/>
        </p:nvSpPr>
        <p:spPr>
          <a:xfrm>
            <a:off x="8441465" y="4224979"/>
            <a:ext cx="1084521" cy="1006243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71DEBBE-DA1A-8446-872F-0F30856517DD}"/>
              </a:ext>
            </a:extLst>
          </p:cNvPr>
          <p:cNvSpPr/>
          <p:nvPr/>
        </p:nvSpPr>
        <p:spPr>
          <a:xfrm>
            <a:off x="297712" y="5358402"/>
            <a:ext cx="11653283" cy="787217"/>
          </a:xfrm>
          <a:custGeom>
            <a:avLst/>
            <a:gdLst>
              <a:gd name="connsiteX0" fmla="*/ 0 w 11653283"/>
              <a:gd name="connsiteY0" fmla="*/ 702156 h 787217"/>
              <a:gd name="connsiteX1" fmla="*/ 6188148 w 11653283"/>
              <a:gd name="connsiteY1" fmla="*/ 407 h 787217"/>
              <a:gd name="connsiteX2" fmla="*/ 11653283 w 11653283"/>
              <a:gd name="connsiteY2" fmla="*/ 787217 h 78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53283" h="787217">
                <a:moveTo>
                  <a:pt x="0" y="702156"/>
                </a:moveTo>
                <a:cubicBezTo>
                  <a:pt x="2122967" y="344193"/>
                  <a:pt x="4245934" y="-13770"/>
                  <a:pt x="6188148" y="407"/>
                </a:cubicBezTo>
                <a:cubicBezTo>
                  <a:pt x="8130362" y="14584"/>
                  <a:pt x="9891822" y="400900"/>
                  <a:pt x="11653283" y="787217"/>
                </a:cubicBezTo>
              </a:path>
            </a:pathLst>
          </a:cu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5DD3E2-5CF3-7043-9FCD-52D31918F613}"/>
              </a:ext>
            </a:extLst>
          </p:cNvPr>
          <p:cNvSpPr txBox="1"/>
          <p:nvPr/>
        </p:nvSpPr>
        <p:spPr>
          <a:xfrm>
            <a:off x="5294571" y="5521177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Water 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E09F6-E9BC-6142-A390-A579B0C49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148" y="1443315"/>
            <a:ext cx="6647704" cy="28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12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B888BB5-B8FA-C342-92ED-8C58CCCBC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407" y="1386895"/>
            <a:ext cx="7506586" cy="54711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EA3BC-6662-A241-BFDA-5F85BFD1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6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Off-season irrigation of vineyards along the </a:t>
            </a:r>
            <a:r>
              <a:rPr lang="en-US" dirty="0" err="1"/>
              <a:t>Cosumnes</a:t>
            </a:r>
            <a:r>
              <a:rPr lang="en-US" dirty="0"/>
              <a:t> River corridor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ED1F1-4BE1-A542-BF48-0C9EB7275A39}"/>
              </a:ext>
            </a:extLst>
          </p:cNvPr>
          <p:cNvSpPr txBox="1"/>
          <p:nvPr/>
        </p:nvSpPr>
        <p:spPr>
          <a:xfrm>
            <a:off x="2858469" y="5695378"/>
            <a:ext cx="13741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785 acres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C59E7-33AF-7646-AE58-E2B11810E233}"/>
              </a:ext>
            </a:extLst>
          </p:cNvPr>
          <p:cNvSpPr txBox="1"/>
          <p:nvPr/>
        </p:nvSpPr>
        <p:spPr>
          <a:xfrm>
            <a:off x="5881660" y="1901822"/>
            <a:ext cx="13741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376 acres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FFA86-CBBA-D74C-B97D-83C94AC19603}"/>
              </a:ext>
            </a:extLst>
          </p:cNvPr>
          <p:cNvSpPr txBox="1"/>
          <p:nvPr/>
        </p:nvSpPr>
        <p:spPr>
          <a:xfrm>
            <a:off x="5672553" y="2627546"/>
            <a:ext cx="13741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89 acres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34780-507A-DB46-B810-93FE7DFA0534}"/>
              </a:ext>
            </a:extLst>
          </p:cNvPr>
          <p:cNvSpPr txBox="1"/>
          <p:nvPr/>
        </p:nvSpPr>
        <p:spPr>
          <a:xfrm>
            <a:off x="323407" y="6488668"/>
            <a:ext cx="14637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Google Earth</a:t>
            </a:r>
            <a:endParaRPr lang="en-US" i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19BB5B-8674-A347-A5B8-3C2C6154325B}"/>
              </a:ext>
            </a:extLst>
          </p:cNvPr>
          <p:cNvSpPr txBox="1">
            <a:spLocks/>
          </p:cNvSpPr>
          <p:nvPr/>
        </p:nvSpPr>
        <p:spPr>
          <a:xfrm>
            <a:off x="8031356" y="1772130"/>
            <a:ext cx="37542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Collaborators</a:t>
            </a:r>
          </a:p>
          <a:p>
            <a:r>
              <a:rPr lang="en-US" dirty="0" err="1"/>
              <a:t>Omochumnee</a:t>
            </a:r>
            <a:r>
              <a:rPr lang="en-US" dirty="0"/>
              <a:t>-Hartnell Water District/      Larry Walker Assoc.</a:t>
            </a:r>
          </a:p>
          <a:p>
            <a:r>
              <a:rPr lang="en-US" dirty="0"/>
              <a:t>UC Davis Hydrology</a:t>
            </a:r>
          </a:p>
          <a:p>
            <a:r>
              <a:rPr lang="en-US" dirty="0" err="1"/>
              <a:t>Cosumnes</a:t>
            </a:r>
            <a:r>
              <a:rPr lang="en-US" dirty="0"/>
              <a:t> Coalition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3B7B51-8FEE-7047-B6C9-F4E2FF61A986}"/>
              </a:ext>
            </a:extLst>
          </p:cNvPr>
          <p:cNvGrpSpPr/>
          <p:nvPr/>
        </p:nvGrpSpPr>
        <p:grpSpPr>
          <a:xfrm>
            <a:off x="620183" y="1380897"/>
            <a:ext cx="6913034" cy="5503136"/>
            <a:chOff x="620183" y="1380897"/>
            <a:chExt cx="6913034" cy="55031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55EFD7-0EE9-1843-A579-346F4CDC4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183" y="1380897"/>
              <a:ext cx="6913034" cy="550313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8771E0-A44D-8646-9B5F-44B961432063}"/>
                </a:ext>
              </a:extLst>
            </p:cNvPr>
            <p:cNvSpPr/>
            <p:nvPr/>
          </p:nvSpPr>
          <p:spPr>
            <a:xfrm rot="2548379">
              <a:off x="5083291" y="5647730"/>
              <a:ext cx="230832" cy="230832"/>
            </a:xfrm>
            <a:prstGeom prst="rect">
              <a:avLst/>
            </a:prstGeom>
            <a:solidFill>
              <a:srgbClr val="0432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4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0B75-32DE-AD4F-AE61-3A2F52BD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Off-season irrigation of vineyards along the </a:t>
            </a:r>
            <a:r>
              <a:rPr lang="en-US" dirty="0" err="1"/>
              <a:t>Cosumnes</a:t>
            </a:r>
            <a:r>
              <a:rPr lang="en-US" dirty="0"/>
              <a:t> River corridor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EDF45-1F57-C64C-9206-584EEF81E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15" y="1875336"/>
            <a:ext cx="5938285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Plan to recharge 4,000 – 6,000 acre-</a:t>
            </a:r>
            <a:r>
              <a:rPr lang="en-US" sz="3200" dirty="0" err="1"/>
              <a:t>ft</a:t>
            </a:r>
            <a:r>
              <a:rPr lang="en-US" sz="3200" dirty="0"/>
              <a:t>/year for 10 years</a:t>
            </a:r>
          </a:p>
          <a:p>
            <a:endParaRPr lang="en-US" sz="3200" dirty="0"/>
          </a:p>
          <a:p>
            <a:r>
              <a:rPr lang="en-US" sz="3200" dirty="0"/>
              <a:t>Irrigation will occur     November– March when excess water flows in </a:t>
            </a:r>
            <a:r>
              <a:rPr lang="en-US" sz="3200" dirty="0" err="1"/>
              <a:t>Cosumnes</a:t>
            </a:r>
            <a:r>
              <a:rPr lang="en-US" sz="3200" dirty="0"/>
              <a:t> River</a:t>
            </a:r>
          </a:p>
          <a:p>
            <a:endParaRPr lang="en-US" sz="3200" dirty="0"/>
          </a:p>
          <a:p>
            <a:r>
              <a:rPr lang="en-US" sz="3200" dirty="0"/>
              <a:t>Actual amount will depend on water availability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66D84-1A55-B14E-ABBF-BCFDE320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590" y="1521883"/>
            <a:ext cx="4836410" cy="4518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6F9C7B-DE53-0947-B859-8659B0F3A9DA}"/>
              </a:ext>
            </a:extLst>
          </p:cNvPr>
          <p:cNvSpPr txBox="1"/>
          <p:nvPr/>
        </p:nvSpPr>
        <p:spPr>
          <a:xfrm>
            <a:off x="7315557" y="6211669"/>
            <a:ext cx="49164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Photo by Paul </a:t>
            </a:r>
            <a:r>
              <a:rPr lang="en-US" dirty="0" err="1"/>
              <a:t>Verdegaal</a:t>
            </a:r>
            <a:r>
              <a:rPr lang="en-US" dirty="0"/>
              <a:t>, in </a:t>
            </a:r>
            <a:r>
              <a:rPr lang="en-US" dirty="0" err="1"/>
              <a:t>O’Geen</a:t>
            </a:r>
            <a:r>
              <a:rPr lang="en-US" dirty="0"/>
              <a:t> et al. (2015), </a:t>
            </a:r>
            <a:r>
              <a:rPr lang="en-US" i="1" dirty="0"/>
              <a:t>California Agriculture </a:t>
            </a:r>
            <a:r>
              <a:rPr lang="en-US" dirty="0"/>
              <a:t>(69)2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76284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3F2C-D83E-EB44-9604-EC99609F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048565" cy="1325563"/>
          </a:xfrm>
        </p:spPr>
        <p:txBody>
          <a:bodyPr/>
          <a:lstStyle/>
          <a:p>
            <a:pPr algn="ctr"/>
            <a:r>
              <a:rPr lang="en-US" dirty="0"/>
              <a:t>Monitoring groundwater quality and flow direction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290FF1-16CE-CA4C-A61C-CB9585861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4597"/>
            <a:ext cx="8085288" cy="44445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11409-D250-144F-BF46-DCEB23CE5803}"/>
              </a:ext>
            </a:extLst>
          </p:cNvPr>
          <p:cNvSpPr txBox="1"/>
          <p:nvPr/>
        </p:nvSpPr>
        <p:spPr>
          <a:xfrm>
            <a:off x="0" y="6222204"/>
            <a:ext cx="65071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Photo by Melinda Frost-</a:t>
            </a:r>
            <a:r>
              <a:rPr lang="en-US" dirty="0" err="1"/>
              <a:t>Hurzel</a:t>
            </a:r>
            <a:r>
              <a:rPr lang="en-US" dirty="0"/>
              <a:t>.  CSUS Geology graduate student and faculty test wells at </a:t>
            </a:r>
            <a:r>
              <a:rPr lang="en-US" dirty="0" err="1"/>
              <a:t>Teichert</a:t>
            </a:r>
            <a:r>
              <a:rPr lang="en-US" dirty="0"/>
              <a:t> Ranch for groundwater sampling</a:t>
            </a:r>
            <a:endParaRPr lang="en-US" i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080E47-D2E6-FD4C-A897-03640E8CD191}"/>
              </a:ext>
            </a:extLst>
          </p:cNvPr>
          <p:cNvSpPr txBox="1">
            <a:spLocks/>
          </p:cNvSpPr>
          <p:nvPr/>
        </p:nvSpPr>
        <p:spPr>
          <a:xfrm>
            <a:off x="8186886" y="1514597"/>
            <a:ext cx="4160644" cy="508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Water quality</a:t>
            </a:r>
          </a:p>
          <a:p>
            <a:r>
              <a:rPr lang="en-US" dirty="0"/>
              <a:t>Do fertilizers and pesticides get washed down with the recharge water?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28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3F2C-D83E-EB44-9604-EC99609F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048565" cy="1325563"/>
          </a:xfrm>
        </p:spPr>
        <p:txBody>
          <a:bodyPr/>
          <a:lstStyle/>
          <a:p>
            <a:pPr algn="ctr"/>
            <a:r>
              <a:rPr lang="en-US" dirty="0"/>
              <a:t>Monitoring groundwater quality and flow direction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11409-D250-144F-BF46-DCEB23CE5803}"/>
              </a:ext>
            </a:extLst>
          </p:cNvPr>
          <p:cNvSpPr txBox="1"/>
          <p:nvPr/>
        </p:nvSpPr>
        <p:spPr>
          <a:xfrm>
            <a:off x="0" y="6415801"/>
            <a:ext cx="6507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gis.water.ca.gov</a:t>
            </a:r>
            <a:r>
              <a:rPr lang="en-US" dirty="0"/>
              <a:t>/app/</a:t>
            </a:r>
            <a:r>
              <a:rPr lang="en-US" dirty="0" err="1"/>
              <a:t>gicima</a:t>
            </a:r>
            <a:r>
              <a:rPr lang="en-US" dirty="0"/>
              <a:t>/</a:t>
            </a:r>
            <a:endParaRPr lang="en-US" i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080E47-D2E6-FD4C-A897-03640E8CD191}"/>
              </a:ext>
            </a:extLst>
          </p:cNvPr>
          <p:cNvSpPr txBox="1">
            <a:spLocks/>
          </p:cNvSpPr>
          <p:nvPr/>
        </p:nvSpPr>
        <p:spPr>
          <a:xfrm>
            <a:off x="8186886" y="1514597"/>
            <a:ext cx="4160644" cy="5085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Water quality</a:t>
            </a:r>
          </a:p>
          <a:p>
            <a:r>
              <a:rPr lang="en-US" dirty="0"/>
              <a:t>Do fertilizers and pesticides get washed down with the recharge water?</a:t>
            </a:r>
          </a:p>
          <a:p>
            <a:r>
              <a:rPr lang="en-US" dirty="0"/>
              <a:t>Where does the groundwater go from here?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22564C-5285-2F45-AC2A-5617FED48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670" t="8108" r="7741" b="54499"/>
          <a:stretch/>
        </p:blipFill>
        <p:spPr>
          <a:xfrm>
            <a:off x="287300" y="1048870"/>
            <a:ext cx="5777324" cy="5029185"/>
          </a:xfr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E360E4D-D6AA-004E-B40D-396C3F0A0B39}"/>
              </a:ext>
            </a:extLst>
          </p:cNvPr>
          <p:cNvSpPr/>
          <p:nvPr/>
        </p:nvSpPr>
        <p:spPr>
          <a:xfrm rot="3373308">
            <a:off x="3805519" y="3227286"/>
            <a:ext cx="860611" cy="672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5976A4D-0422-6948-92BC-2753C4B2C2CA}"/>
              </a:ext>
            </a:extLst>
          </p:cNvPr>
          <p:cNvSpPr/>
          <p:nvPr/>
        </p:nvSpPr>
        <p:spPr>
          <a:xfrm rot="14278146">
            <a:off x="3412380" y="2384899"/>
            <a:ext cx="555762" cy="672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EC8190D2-6614-9E4C-BA86-1CF8C01BD5C7}"/>
              </a:ext>
            </a:extLst>
          </p:cNvPr>
          <p:cNvSpPr/>
          <p:nvPr/>
        </p:nvSpPr>
        <p:spPr>
          <a:xfrm>
            <a:off x="3845859" y="2938204"/>
            <a:ext cx="222993" cy="22299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F8DF6-3F87-3447-BA59-5500BB2D02FE}"/>
              </a:ext>
            </a:extLst>
          </p:cNvPr>
          <p:cNvSpPr txBox="1"/>
          <p:nvPr/>
        </p:nvSpPr>
        <p:spPr>
          <a:xfrm>
            <a:off x="3300548" y="2045588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1B9E94-7F13-474C-9A3E-08C56E1DA7B6}"/>
              </a:ext>
            </a:extLst>
          </p:cNvPr>
          <p:cNvSpPr txBox="1"/>
          <p:nvPr/>
        </p:nvSpPr>
        <p:spPr>
          <a:xfrm>
            <a:off x="4443457" y="3782475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59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E3851-8308-314C-88A5-D97B2E1B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2" y="20071"/>
            <a:ext cx="10515600" cy="1325563"/>
          </a:xfrm>
        </p:spPr>
        <p:txBody>
          <a:bodyPr/>
          <a:lstStyle/>
          <a:p>
            <a:r>
              <a:rPr lang="en-US" dirty="0"/>
              <a:t>Background sampling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6C6F4-4729-2B4F-B1A1-C0A9447A5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" t="25441" b="29111"/>
          <a:stretch/>
        </p:blipFill>
        <p:spPr>
          <a:xfrm>
            <a:off x="0" y="3553384"/>
            <a:ext cx="9127415" cy="322403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33CBB9-8876-914B-AAA1-895DB8E5D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05329" y="38380"/>
            <a:ext cx="4686672" cy="3515004"/>
          </a:xfrm>
        </p:spPr>
      </p:pic>
    </p:spTree>
    <p:extLst>
      <p:ext uri="{BB962C8B-B14F-4D97-AF65-F5344CB8AC3E}">
        <p14:creationId xmlns:p14="http://schemas.microsoft.com/office/powerpoint/2010/main" val="1149431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71F626-93F6-2E42-BE04-36C76CE3C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CB9E0-A595-7A4C-BD47-BC518323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065" y="165365"/>
            <a:ext cx="8415866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Can we do enough managed aquifer recharge to offset overdraft?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B3F9-F820-A84F-87A3-23B6A3674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" y="2251272"/>
            <a:ext cx="12141200" cy="316546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sz="3200" dirty="0"/>
              <a:t>2.7 million acre </a:t>
            </a:r>
            <a:r>
              <a:rPr lang="en-US" sz="3200" dirty="0" err="1"/>
              <a:t>ft</a:t>
            </a:r>
            <a:r>
              <a:rPr lang="en-US" sz="3200" dirty="0"/>
              <a:t>/</a:t>
            </a:r>
            <a:r>
              <a:rPr lang="en-US" sz="3200" dirty="0" err="1"/>
              <a:t>yr</a:t>
            </a:r>
            <a:r>
              <a:rPr lang="en-US" sz="3200" dirty="0"/>
              <a:t> of river water high flows in the Central Valley that could be harvested and stored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Could add 6% to the annual water supply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That’s about the same volume as annual groundwater overdraft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Would need to store every drop of extra river water to offset overdraft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518F2D-CFB4-C145-B23F-D052D4B5052A}"/>
              </a:ext>
            </a:extLst>
          </p:cNvPr>
          <p:cNvSpPr/>
          <p:nvPr/>
        </p:nvSpPr>
        <p:spPr>
          <a:xfrm>
            <a:off x="1" y="6488668"/>
            <a:ext cx="547589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Kocis</a:t>
            </a:r>
            <a:r>
              <a:rPr lang="en-US" dirty="0"/>
              <a:t> and </a:t>
            </a:r>
            <a:r>
              <a:rPr lang="en-US" dirty="0" err="1"/>
              <a:t>Dahlke</a:t>
            </a:r>
            <a:r>
              <a:rPr lang="en-US" dirty="0"/>
              <a:t> (2017), </a:t>
            </a:r>
            <a:r>
              <a:rPr lang="en-US" i="1" dirty="0"/>
              <a:t>Environmental Research Letters</a:t>
            </a:r>
          </a:p>
        </p:txBody>
      </p:sp>
    </p:spTree>
    <p:extLst>
      <p:ext uri="{BB962C8B-B14F-4D97-AF65-F5344CB8AC3E}">
        <p14:creationId xmlns:p14="http://schemas.microsoft.com/office/powerpoint/2010/main" val="42393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F4D4847-0ADB-FA47-B683-7757F2A11E2E}"/>
              </a:ext>
            </a:extLst>
          </p:cNvPr>
          <p:cNvGrpSpPr/>
          <p:nvPr/>
        </p:nvGrpSpPr>
        <p:grpSpPr>
          <a:xfrm>
            <a:off x="6536267" y="237066"/>
            <a:ext cx="5952923" cy="5960533"/>
            <a:chOff x="7068349" y="762000"/>
            <a:chExt cx="4971251" cy="49776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E6449B-3448-944D-A95E-751F04643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8349" y="1027906"/>
              <a:ext cx="4572000" cy="4711700"/>
            </a:xfrm>
            <a:prstGeom prst="rect">
              <a:avLst/>
            </a:prstGeom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C0B4AB3-20B2-AE4C-8508-4D75DF0B3CC1}"/>
                </a:ext>
              </a:extLst>
            </p:cNvPr>
            <p:cNvSpPr/>
            <p:nvPr/>
          </p:nvSpPr>
          <p:spPr>
            <a:xfrm>
              <a:off x="9364133" y="762000"/>
              <a:ext cx="2675467" cy="2946400"/>
            </a:xfrm>
            <a:custGeom>
              <a:avLst/>
              <a:gdLst>
                <a:gd name="connsiteX0" fmla="*/ 0 w 2675467"/>
                <a:gd name="connsiteY0" fmla="*/ 101600 h 2946400"/>
                <a:gd name="connsiteX1" fmla="*/ 186267 w 2675467"/>
                <a:gd name="connsiteY1" fmla="*/ 1947333 h 2946400"/>
                <a:gd name="connsiteX2" fmla="*/ 1405467 w 2675467"/>
                <a:gd name="connsiteY2" fmla="*/ 2827867 h 2946400"/>
                <a:gd name="connsiteX3" fmla="*/ 2675467 w 2675467"/>
                <a:gd name="connsiteY3" fmla="*/ 2946400 h 2946400"/>
                <a:gd name="connsiteX4" fmla="*/ 2607734 w 2675467"/>
                <a:gd name="connsiteY4" fmla="*/ 0 h 2946400"/>
                <a:gd name="connsiteX5" fmla="*/ 0 w 2675467"/>
                <a:gd name="connsiteY5" fmla="*/ 10160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5467" h="2946400">
                  <a:moveTo>
                    <a:pt x="0" y="101600"/>
                  </a:moveTo>
                  <a:lnTo>
                    <a:pt x="186267" y="1947333"/>
                  </a:lnTo>
                  <a:lnTo>
                    <a:pt x="1405467" y="2827867"/>
                  </a:lnTo>
                  <a:lnTo>
                    <a:pt x="2675467" y="2946400"/>
                  </a:lnTo>
                  <a:lnTo>
                    <a:pt x="2607734" y="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2F6712-BADE-4B4B-88F6-82CEAE49ED67}"/>
              </a:ext>
            </a:extLst>
          </p:cNvPr>
          <p:cNvSpPr txBox="1"/>
          <p:nvPr/>
        </p:nvSpPr>
        <p:spPr>
          <a:xfrm>
            <a:off x="7275525" y="6488668"/>
            <a:ext cx="4916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O’Geen</a:t>
            </a:r>
            <a:r>
              <a:rPr lang="en-US" dirty="0"/>
              <a:t> et al. (2015), </a:t>
            </a:r>
            <a:r>
              <a:rPr lang="en-US" i="1" dirty="0"/>
              <a:t>California Agriculture </a:t>
            </a:r>
            <a:r>
              <a:rPr lang="en-US" dirty="0"/>
              <a:t>(69)2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5B3F9-F820-A84F-87A3-23B6A3674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385" y="2506662"/>
            <a:ext cx="70371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Statewide:</a:t>
            </a:r>
          </a:p>
          <a:p>
            <a:r>
              <a:rPr lang="en-US" dirty="0"/>
              <a:t>Areas in California with good managed aquifer recharge potential are mostly in the south</a:t>
            </a:r>
          </a:p>
          <a:p>
            <a:r>
              <a:rPr lang="en-US" dirty="0"/>
              <a:t>But available water is mostly in the north</a:t>
            </a:r>
          </a:p>
          <a:p>
            <a:r>
              <a:rPr lang="en-US" dirty="0"/>
              <a:t>Would need infrastructure to bring the water to the appropriate locations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CB9E0-A595-7A4C-BD47-BC518323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85" y="436031"/>
            <a:ext cx="703714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Can we do enough managed aquifer recharge to offset groundwater overdraft?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56BF2-D078-F94C-898D-6A6D3831D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466" y="-10213"/>
            <a:ext cx="3098800" cy="3456517"/>
          </a:xfrm>
          <a:prstGeom prst="snip2DiagRect">
            <a:avLst>
              <a:gd name="adj1" fmla="val 0"/>
              <a:gd name="adj2" fmla="val 50000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557219-EAFF-BF48-9AD9-CB4FD4584C3B}"/>
              </a:ext>
            </a:extLst>
          </p:cNvPr>
          <p:cNvSpPr txBox="1"/>
          <p:nvPr/>
        </p:nvSpPr>
        <p:spPr>
          <a:xfrm>
            <a:off x="0" y="6488668"/>
            <a:ext cx="5909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California Precipitation, US </a:t>
            </a:r>
            <a:r>
              <a:rPr lang="en-US" dirty="0"/>
              <a:t>Geological Survey National Atlas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4627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CE70CB-74A3-4E4B-BDE8-889600789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BA9750-1722-A547-82E1-D5F0ACD3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AA486-B134-B345-9046-0F5875084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99" y="1325563"/>
            <a:ext cx="10879667" cy="5271557"/>
          </a:xfrm>
        </p:spPr>
        <p:txBody>
          <a:bodyPr>
            <a:normAutofit/>
          </a:bodyPr>
          <a:lstStyle/>
          <a:p>
            <a:r>
              <a:rPr lang="en-US" dirty="0"/>
              <a:t>Lower American River supplies 85% of campus groundwater</a:t>
            </a:r>
          </a:p>
          <a:p>
            <a:r>
              <a:rPr lang="en-US" dirty="0"/>
              <a:t>East Sacramento unconfined aquifer is recharged by a mixture of American River water and local precipitation</a:t>
            </a:r>
          </a:p>
          <a:p>
            <a:r>
              <a:rPr lang="en-US" dirty="0"/>
              <a:t>Confined aquifer is recharged by American River water</a:t>
            </a:r>
          </a:p>
          <a:p>
            <a:r>
              <a:rPr lang="en-US" dirty="0"/>
              <a:t>Climate change will alter natural recharge, but by how much?</a:t>
            </a:r>
          </a:p>
          <a:p>
            <a:endParaRPr lang="en-US" dirty="0"/>
          </a:p>
          <a:p>
            <a:r>
              <a:rPr lang="en-US" dirty="0"/>
              <a:t>Enhancing recharge through off-season irrigation will help achieve groundwater sustainability, but is no silver bullet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94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CE70CB-74A3-4E4B-BDE8-889600789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BA9750-1722-A547-82E1-D5F0ACD3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105156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AA486-B134-B345-9046-0F5875084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99" y="1325563"/>
            <a:ext cx="10879667" cy="5271557"/>
          </a:xfrm>
        </p:spPr>
        <p:txBody>
          <a:bodyPr>
            <a:normAutofit/>
          </a:bodyPr>
          <a:lstStyle/>
          <a:p>
            <a:r>
              <a:rPr lang="en-US" dirty="0"/>
              <a:t>Lower American River supplies 85% of campus groundwater</a:t>
            </a:r>
          </a:p>
          <a:p>
            <a:r>
              <a:rPr lang="en-US" dirty="0"/>
              <a:t>East Sacramento unconfined aquifer is recharged by a mixture of American River water and local precipitation</a:t>
            </a:r>
          </a:p>
          <a:p>
            <a:r>
              <a:rPr lang="en-US" dirty="0"/>
              <a:t>Confined aquifer is recharged by American River water</a:t>
            </a:r>
          </a:p>
          <a:p>
            <a:r>
              <a:rPr lang="en-US" dirty="0"/>
              <a:t>Climate change will alter natural recharge, but by how much?</a:t>
            </a:r>
          </a:p>
          <a:p>
            <a:endParaRPr lang="en-US" dirty="0"/>
          </a:p>
          <a:p>
            <a:r>
              <a:rPr lang="en-US" dirty="0"/>
              <a:t>Enhancing recharge through off-season irrigation will help achieve groundwater sustainability, but is no silver bullet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4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9489" y="4911866"/>
            <a:ext cx="50352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Part 2 </a:t>
            </a:r>
          </a:p>
          <a:p>
            <a:r>
              <a:rPr lang="en-US" sz="3200" dirty="0"/>
              <a:t>Enhancing recharge through off-season irrigation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79489" y="1447712"/>
            <a:ext cx="60025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Part 1 </a:t>
            </a:r>
          </a:p>
          <a:p>
            <a:r>
              <a:rPr lang="en-US" sz="3200" dirty="0"/>
              <a:t>Quantifying natural groundwater recharge with climate change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012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Road map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EA6083-892D-4B40-9426-9F67CCE37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" t="25441" b="29111"/>
          <a:stretch/>
        </p:blipFill>
        <p:spPr>
          <a:xfrm>
            <a:off x="154406" y="4443675"/>
            <a:ext cx="5798820" cy="2048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7F222-CA5D-D04C-B9EC-6155B893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14" y="1006404"/>
            <a:ext cx="5024012" cy="282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2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/>
              <a:t>California’s groundwater bank account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95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8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998"/>
            <a:ext cx="12161871" cy="770808"/>
          </a:xfrm>
        </p:spPr>
        <p:txBody>
          <a:bodyPr>
            <a:noAutofit/>
          </a:bodyPr>
          <a:lstStyle/>
          <a:p>
            <a:pPr algn="ctr"/>
            <a:r>
              <a:rPr lang="en-US" sz="3800" dirty="0"/>
              <a:t>Precipitation- and surface water availability- is highly variable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502400"/>
            <a:ext cx="1160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WestMap</a:t>
            </a:r>
            <a:r>
              <a:rPr lang="en-US" dirty="0"/>
              <a:t> Climate Analysis and Mapping Toolbox.</a:t>
            </a:r>
            <a:r>
              <a:rPr lang="en-US" i="1" dirty="0"/>
              <a:t>  Desert Research Institute.</a:t>
            </a:r>
            <a:r>
              <a:rPr lang="en-US" dirty="0"/>
              <a:t>  Accessed 2/25/18.</a:t>
            </a:r>
            <a:endParaRPr lang="en-US" i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30127" y="1504033"/>
            <a:ext cx="12034876" cy="5086948"/>
            <a:chOff x="30126" y="1250038"/>
            <a:chExt cx="12161871" cy="5086948"/>
          </a:xfrm>
        </p:grpSpPr>
        <p:sp>
          <p:nvSpPr>
            <p:cNvPr id="5" name="TextBox 4"/>
            <p:cNvSpPr txBox="1"/>
            <p:nvPr/>
          </p:nvSpPr>
          <p:spPr>
            <a:xfrm>
              <a:off x="1569235" y="5713495"/>
              <a:ext cx="893970" cy="514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1900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98027" y="5713495"/>
              <a:ext cx="893970" cy="514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2020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06685" y="5713495"/>
              <a:ext cx="828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1980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52912" y="5713495"/>
              <a:ext cx="809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1940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2735" y="3972817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10651" y="2806893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30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42735" y="5200037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76434" y="5813766"/>
              <a:ext cx="8083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/>
                <a:t>Year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-1254712" y="3147184"/>
              <a:ext cx="3523783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Statewide water year </a:t>
              </a:r>
              <a:r>
                <a:rPr lang="en-US" sz="2800" dirty="0"/>
                <a:t>precipitation (in)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42735" y="1634803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40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3932" y="1250038"/>
              <a:ext cx="10475352" cy="4430399"/>
            </a:xfrm>
            <a:prstGeom prst="rect">
              <a:avLst/>
            </a:prstGeom>
          </p:spPr>
        </p:pic>
      </p:grp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537151" y="4360774"/>
            <a:ext cx="1007064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979228" y="4082682"/>
            <a:ext cx="11826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average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8D2F27-FF96-5B49-A93E-AB5DC0AEA7CD}"/>
              </a:ext>
            </a:extLst>
          </p:cNvPr>
          <p:cNvCxnSpPr>
            <a:cxnSpLocks/>
          </p:cNvCxnSpPr>
          <p:nvPr/>
        </p:nvCxnSpPr>
        <p:spPr>
          <a:xfrm>
            <a:off x="1490886" y="5639980"/>
            <a:ext cx="101169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CACAEE-B3D1-F340-B9A0-33CD53364C52}"/>
              </a:ext>
            </a:extLst>
          </p:cNvPr>
          <p:cNvCxnSpPr>
            <a:cxnSpLocks/>
          </p:cNvCxnSpPr>
          <p:nvPr/>
        </p:nvCxnSpPr>
        <p:spPr>
          <a:xfrm>
            <a:off x="1490886" y="1898001"/>
            <a:ext cx="101169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A45696-8F6D-4442-B065-8DBD4FF52360}"/>
              </a:ext>
            </a:extLst>
          </p:cNvPr>
          <p:cNvSpPr txBox="1"/>
          <p:nvPr/>
        </p:nvSpPr>
        <p:spPr>
          <a:xfrm>
            <a:off x="2874843" y="886198"/>
            <a:ext cx="78684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4 fold difference between </a:t>
            </a:r>
          </a:p>
          <a:p>
            <a:pPr algn="ctr"/>
            <a:r>
              <a:rPr lang="en-US" sz="2800" dirty="0"/>
              <a:t>minimum and maximum annual inflows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B5BED2-19B6-3545-9312-2A021A51E9B0}"/>
              </a:ext>
            </a:extLst>
          </p:cNvPr>
          <p:cNvSpPr txBox="1"/>
          <p:nvPr/>
        </p:nvSpPr>
        <p:spPr>
          <a:xfrm>
            <a:off x="10794121" y="5409147"/>
            <a:ext cx="15494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minimum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14B114-9406-2D45-9365-41BAC33A0628}"/>
              </a:ext>
            </a:extLst>
          </p:cNvPr>
          <p:cNvSpPr txBox="1"/>
          <p:nvPr/>
        </p:nvSpPr>
        <p:spPr>
          <a:xfrm>
            <a:off x="10794121" y="1639476"/>
            <a:ext cx="15494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maximum</a:t>
            </a:r>
          </a:p>
        </p:txBody>
      </p:sp>
    </p:spTree>
    <p:extLst>
      <p:ext uri="{BB962C8B-B14F-4D97-AF65-F5344CB8AC3E}">
        <p14:creationId xmlns:p14="http://schemas.microsoft.com/office/powerpoint/2010/main" val="191132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607800" cy="1325563"/>
          </a:xfrm>
        </p:spPr>
        <p:txBody>
          <a:bodyPr/>
          <a:lstStyle/>
          <a:p>
            <a:pPr algn="ctr"/>
            <a:r>
              <a:rPr lang="en-US" dirty="0"/>
              <a:t>Climate change is predicted to shift snowpack and cause more extreme weather events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71" y="3711226"/>
            <a:ext cx="9466729" cy="3160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6211669"/>
            <a:ext cx="2850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Photos from </a:t>
            </a:r>
            <a:r>
              <a:rPr lang="en-US" sz="1500" i="1" dirty="0"/>
              <a:t>Rich </a:t>
            </a:r>
            <a:r>
              <a:rPr lang="en-US" sz="1500" i="1" dirty="0" err="1"/>
              <a:t>Pedroncelli</a:t>
            </a:r>
            <a:r>
              <a:rPr lang="en-US" sz="1500" i="1" dirty="0"/>
              <a:t>/AP; Justin Sullivan/Getty Images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9292" y="3048899"/>
            <a:ext cx="258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Lake Oroville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3657" y="3718040"/>
            <a:ext cx="9156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2014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17678" y="3718040"/>
            <a:ext cx="9156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5AD19-D241-F74B-89AB-74D80E782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5" y="1325563"/>
            <a:ext cx="5147638" cy="2892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BE46C-3BEE-C743-A7CF-1CC8A17BC8AC}"/>
              </a:ext>
            </a:extLst>
          </p:cNvPr>
          <p:cNvSpPr txBox="1"/>
          <p:nvPr/>
        </p:nvSpPr>
        <p:spPr>
          <a:xfrm>
            <a:off x="49487" y="3695230"/>
            <a:ext cx="91563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10288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Quantifying natural groundwater recharge at the </a:t>
            </a:r>
            <a:br>
              <a:rPr lang="en-US" dirty="0"/>
            </a:br>
            <a:r>
              <a:rPr lang="en-US" dirty="0"/>
              <a:t>Sacramento State Campus Well Field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932473" y="14416148"/>
            <a:ext cx="4740153" cy="4871549"/>
            <a:chOff x="16196353" y="14245476"/>
            <a:chExt cx="4831241" cy="50679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353" y="14245476"/>
              <a:ext cx="4491493" cy="44914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371793" y="18769092"/>
              <a:ext cx="4655801" cy="54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Figure 2. Map created in GIS to indicate location of well on campus.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084873" y="14568548"/>
            <a:ext cx="4740153" cy="4871549"/>
            <a:chOff x="16196353" y="14245476"/>
            <a:chExt cx="4831241" cy="50679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353" y="14245476"/>
              <a:ext cx="4491493" cy="449149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371793" y="18769092"/>
              <a:ext cx="4655801" cy="54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Figure 2. Map created in GIS to indicate location of well on campus.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200150"/>
            <a:ext cx="10058400" cy="5657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200175"/>
            <a:ext cx="485113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Monitoring wells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13 in unconfined aquifer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6 in confined aquifer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r>
              <a:rPr lang="en-US" sz="2800" dirty="0"/>
              <a:t>1 Extraction well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4AF69A-BB54-D243-B2F6-84C8CAEB0579}"/>
              </a:ext>
            </a:extLst>
          </p:cNvPr>
          <p:cNvSpPr txBox="1"/>
          <p:nvPr/>
        </p:nvSpPr>
        <p:spPr>
          <a:xfrm>
            <a:off x="10458272" y="3323560"/>
            <a:ext cx="159746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American River</a:t>
            </a:r>
          </a:p>
        </p:txBody>
      </p:sp>
    </p:spTree>
    <p:extLst>
      <p:ext uri="{BB962C8B-B14F-4D97-AF65-F5344CB8AC3E}">
        <p14:creationId xmlns:p14="http://schemas.microsoft.com/office/powerpoint/2010/main" val="1513395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Sacramento State Campus Well Field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5559" y="1151021"/>
            <a:ext cx="11079446" cy="5073316"/>
            <a:chOff x="1905000" y="1295400"/>
            <a:chExt cx="9322852" cy="4268965"/>
          </a:xfrm>
        </p:grpSpPr>
        <p:sp>
          <p:nvSpPr>
            <p:cNvPr id="299" name="Rectangle 298"/>
            <p:cNvSpPr/>
            <p:nvPr/>
          </p:nvSpPr>
          <p:spPr bwMode="auto">
            <a:xfrm>
              <a:off x="1905024" y="1295400"/>
              <a:ext cx="9295252" cy="4268965"/>
            </a:xfrm>
            <a:prstGeom prst="rect">
              <a:avLst/>
            </a:prstGeom>
            <a:solidFill>
              <a:schemeClr val="bg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00" name="Freeform 299"/>
            <p:cNvSpPr/>
            <p:nvPr/>
          </p:nvSpPr>
          <p:spPr bwMode="auto">
            <a:xfrm>
              <a:off x="1914930" y="3112704"/>
              <a:ext cx="5464158" cy="294940"/>
            </a:xfrm>
            <a:custGeom>
              <a:avLst/>
              <a:gdLst>
                <a:gd name="connsiteX0" fmla="*/ 5662863 w 5662863"/>
                <a:gd name="connsiteY0" fmla="*/ 0 h 369156"/>
                <a:gd name="connsiteX1" fmla="*/ 5534527 w 5662863"/>
                <a:gd name="connsiteY1" fmla="*/ 176463 h 369156"/>
                <a:gd name="connsiteX2" fmla="*/ 5261811 w 5662863"/>
                <a:gd name="connsiteY2" fmla="*/ 240631 h 369156"/>
                <a:gd name="connsiteX3" fmla="*/ 4684295 w 5662863"/>
                <a:gd name="connsiteY3" fmla="*/ 304800 h 369156"/>
                <a:gd name="connsiteX4" fmla="*/ 3545306 w 5662863"/>
                <a:gd name="connsiteY4" fmla="*/ 352926 h 369156"/>
                <a:gd name="connsiteX5" fmla="*/ 2277979 w 5662863"/>
                <a:gd name="connsiteY5" fmla="*/ 320842 h 369156"/>
                <a:gd name="connsiteX6" fmla="*/ 1010653 w 5662863"/>
                <a:gd name="connsiteY6" fmla="*/ 320842 h 369156"/>
                <a:gd name="connsiteX7" fmla="*/ 625642 w 5662863"/>
                <a:gd name="connsiteY7" fmla="*/ 336884 h 369156"/>
                <a:gd name="connsiteX8" fmla="*/ 272716 w 5662863"/>
                <a:gd name="connsiteY8" fmla="*/ 368968 h 369156"/>
                <a:gd name="connsiteX9" fmla="*/ 0 w 5662863"/>
                <a:gd name="connsiteY9" fmla="*/ 352926 h 369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62863" h="369156">
                  <a:moveTo>
                    <a:pt x="5662863" y="0"/>
                  </a:moveTo>
                  <a:cubicBezTo>
                    <a:pt x="5632116" y="68179"/>
                    <a:pt x="5601369" y="136358"/>
                    <a:pt x="5534527" y="176463"/>
                  </a:cubicBezTo>
                  <a:cubicBezTo>
                    <a:pt x="5467685" y="216568"/>
                    <a:pt x="5403516" y="219242"/>
                    <a:pt x="5261811" y="240631"/>
                  </a:cubicBezTo>
                  <a:cubicBezTo>
                    <a:pt x="5120106" y="262020"/>
                    <a:pt x="4970379" y="286084"/>
                    <a:pt x="4684295" y="304800"/>
                  </a:cubicBezTo>
                  <a:cubicBezTo>
                    <a:pt x="4398211" y="323516"/>
                    <a:pt x="3946359" y="350252"/>
                    <a:pt x="3545306" y="352926"/>
                  </a:cubicBezTo>
                  <a:cubicBezTo>
                    <a:pt x="3144253" y="355600"/>
                    <a:pt x="2700421" y="326189"/>
                    <a:pt x="2277979" y="320842"/>
                  </a:cubicBezTo>
                  <a:cubicBezTo>
                    <a:pt x="1855537" y="315495"/>
                    <a:pt x="1286042" y="318168"/>
                    <a:pt x="1010653" y="320842"/>
                  </a:cubicBezTo>
                  <a:cubicBezTo>
                    <a:pt x="735263" y="323516"/>
                    <a:pt x="748631" y="328863"/>
                    <a:pt x="625642" y="336884"/>
                  </a:cubicBezTo>
                  <a:cubicBezTo>
                    <a:pt x="502653" y="344905"/>
                    <a:pt x="376990" y="366294"/>
                    <a:pt x="272716" y="368968"/>
                  </a:cubicBezTo>
                  <a:cubicBezTo>
                    <a:pt x="168442" y="371642"/>
                    <a:pt x="45453" y="344905"/>
                    <a:pt x="0" y="352926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301" name="Straight Connector 300"/>
            <p:cNvCxnSpPr>
              <a:stCxn id="380" idx="2"/>
              <a:endCxn id="380" idx="2"/>
            </p:cNvCxnSpPr>
            <p:nvPr/>
          </p:nvCxnSpPr>
          <p:spPr bwMode="auto">
            <a:xfrm>
              <a:off x="6353499" y="4241380"/>
              <a:ext cx="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" name="Straight Connector 301"/>
            <p:cNvCxnSpPr/>
            <p:nvPr/>
          </p:nvCxnSpPr>
          <p:spPr bwMode="auto">
            <a:xfrm>
              <a:off x="1919215" y="4824634"/>
              <a:ext cx="9296781" cy="0"/>
            </a:xfrm>
            <a:prstGeom prst="line">
              <a:avLst/>
            </a:prstGeom>
            <a:solidFill>
              <a:schemeClr val="accent1"/>
            </a:solidFill>
            <a:ln w="152400" cap="flat" cmpd="sng" algn="ctr">
              <a:solidFill>
                <a:srgbClr val="99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3" name="Rectangle 302"/>
            <p:cNvSpPr/>
            <p:nvPr/>
          </p:nvSpPr>
          <p:spPr bwMode="auto">
            <a:xfrm>
              <a:off x="6278233" y="3199914"/>
              <a:ext cx="150531" cy="10414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6504113" y="3190691"/>
              <a:ext cx="149049" cy="13526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05" name="Freeform 304"/>
            <p:cNvSpPr/>
            <p:nvPr/>
          </p:nvSpPr>
          <p:spPr bwMode="auto">
            <a:xfrm>
              <a:off x="7328601" y="2271010"/>
              <a:ext cx="1555449" cy="936540"/>
            </a:xfrm>
            <a:custGeom>
              <a:avLst/>
              <a:gdLst>
                <a:gd name="connsiteX0" fmla="*/ 4154905 w 4154905"/>
                <a:gd name="connsiteY0" fmla="*/ 1556101 h 1556101"/>
                <a:gd name="connsiteX1" fmla="*/ 1941095 w 4154905"/>
                <a:gd name="connsiteY1" fmla="*/ 16 h 1556101"/>
                <a:gd name="connsiteX2" fmla="*/ 0 w 4154905"/>
                <a:gd name="connsiteY2" fmla="*/ 1524016 h 1556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54905" h="1556101">
                  <a:moveTo>
                    <a:pt x="4154905" y="1556101"/>
                  </a:moveTo>
                  <a:cubicBezTo>
                    <a:pt x="3394242" y="780732"/>
                    <a:pt x="2633579" y="5363"/>
                    <a:pt x="1941095" y="16"/>
                  </a:cubicBezTo>
                  <a:cubicBezTo>
                    <a:pt x="1248611" y="-5331"/>
                    <a:pt x="344905" y="1253974"/>
                    <a:pt x="0" y="1524016"/>
                  </a:cubicBezTo>
                </a:path>
              </a:pathLst>
            </a:custGeom>
            <a:solidFill>
              <a:srgbClr val="99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Arial" charset="0"/>
                <a:ea typeface="ＭＳ Ｐゴシック" pitchFamily="1" charset="-128"/>
              </a:endParaRPr>
            </a:p>
          </p:txBody>
        </p:sp>
        <p:grpSp>
          <p:nvGrpSpPr>
            <p:cNvPr id="306" name="Group 305"/>
            <p:cNvGrpSpPr/>
            <p:nvPr/>
          </p:nvGrpSpPr>
          <p:grpSpPr>
            <a:xfrm>
              <a:off x="6278233" y="3790285"/>
              <a:ext cx="135961" cy="319541"/>
              <a:chOff x="6360326" y="17068800"/>
              <a:chExt cx="220579" cy="304800"/>
            </a:xfrm>
          </p:grpSpPr>
          <p:cxnSp>
            <p:nvCxnSpPr>
              <p:cNvPr id="307" name="Straight Connector 306"/>
              <p:cNvCxnSpPr/>
              <p:nvPr/>
            </p:nvCxnSpPr>
            <p:spPr bwMode="auto">
              <a:xfrm>
                <a:off x="6360328" y="17140324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Straight Connector 307"/>
              <p:cNvCxnSpPr/>
              <p:nvPr/>
            </p:nvCxnSpPr>
            <p:spPr bwMode="auto">
              <a:xfrm>
                <a:off x="6360328" y="172212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Straight Connector 308"/>
              <p:cNvCxnSpPr/>
              <p:nvPr/>
            </p:nvCxnSpPr>
            <p:spPr bwMode="auto">
              <a:xfrm>
                <a:off x="6360326" y="172974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0" name="Straight Connector 309"/>
              <p:cNvCxnSpPr/>
              <p:nvPr/>
            </p:nvCxnSpPr>
            <p:spPr bwMode="auto">
              <a:xfrm>
                <a:off x="6360326" y="173736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1" name="Straight Connector 310"/>
              <p:cNvCxnSpPr/>
              <p:nvPr/>
            </p:nvCxnSpPr>
            <p:spPr bwMode="auto">
              <a:xfrm>
                <a:off x="6360326" y="170688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2" name="Straight Connector 311"/>
              <p:cNvCxnSpPr/>
              <p:nvPr/>
            </p:nvCxnSpPr>
            <p:spPr bwMode="auto">
              <a:xfrm>
                <a:off x="6580903" y="17068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3" name="Straight Connector 312"/>
              <p:cNvCxnSpPr/>
              <p:nvPr/>
            </p:nvCxnSpPr>
            <p:spPr bwMode="auto">
              <a:xfrm flipV="1">
                <a:off x="6360326" y="17068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14" name="Group 313"/>
            <p:cNvGrpSpPr/>
            <p:nvPr/>
          </p:nvGrpSpPr>
          <p:grpSpPr>
            <a:xfrm>
              <a:off x="6504745" y="4211486"/>
              <a:ext cx="148418" cy="291566"/>
              <a:chOff x="6360326" y="17068800"/>
              <a:chExt cx="220579" cy="304800"/>
            </a:xfrm>
          </p:grpSpPr>
          <p:cxnSp>
            <p:nvCxnSpPr>
              <p:cNvPr id="315" name="Straight Connector 314"/>
              <p:cNvCxnSpPr/>
              <p:nvPr/>
            </p:nvCxnSpPr>
            <p:spPr bwMode="auto">
              <a:xfrm>
                <a:off x="6360328" y="17140324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6" name="Straight Connector 315"/>
              <p:cNvCxnSpPr/>
              <p:nvPr/>
            </p:nvCxnSpPr>
            <p:spPr bwMode="auto">
              <a:xfrm>
                <a:off x="6360328" y="172212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" name="Straight Connector 316"/>
              <p:cNvCxnSpPr/>
              <p:nvPr/>
            </p:nvCxnSpPr>
            <p:spPr bwMode="auto">
              <a:xfrm>
                <a:off x="6360326" y="172974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8" name="Straight Connector 317"/>
              <p:cNvCxnSpPr/>
              <p:nvPr/>
            </p:nvCxnSpPr>
            <p:spPr bwMode="auto">
              <a:xfrm>
                <a:off x="6360326" y="173736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9" name="Straight Connector 318"/>
              <p:cNvCxnSpPr/>
              <p:nvPr/>
            </p:nvCxnSpPr>
            <p:spPr bwMode="auto">
              <a:xfrm>
                <a:off x="6360326" y="170688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0" name="Straight Connector 319"/>
              <p:cNvCxnSpPr/>
              <p:nvPr/>
            </p:nvCxnSpPr>
            <p:spPr bwMode="auto">
              <a:xfrm>
                <a:off x="6580903" y="17068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1" name="Straight Connector 320"/>
              <p:cNvCxnSpPr/>
              <p:nvPr/>
            </p:nvCxnSpPr>
            <p:spPr bwMode="auto">
              <a:xfrm flipV="1">
                <a:off x="6360326" y="17068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22" name="Straight Connector 321"/>
            <p:cNvCxnSpPr/>
            <p:nvPr/>
          </p:nvCxnSpPr>
          <p:spPr bwMode="auto">
            <a:xfrm>
              <a:off x="1937518" y="4029940"/>
              <a:ext cx="6099117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3" name="Freeform 322"/>
            <p:cNvSpPr/>
            <p:nvPr/>
          </p:nvSpPr>
          <p:spPr bwMode="auto">
            <a:xfrm>
              <a:off x="8644013" y="2717143"/>
              <a:ext cx="2553764" cy="141614"/>
            </a:xfrm>
            <a:custGeom>
              <a:avLst/>
              <a:gdLst>
                <a:gd name="connsiteX0" fmla="*/ 0 w 2596562"/>
                <a:gd name="connsiteY0" fmla="*/ 120375 h 192419"/>
                <a:gd name="connsiteX1" fmla="*/ 486697 w 2596562"/>
                <a:gd name="connsiteY1" fmla="*/ 46633 h 192419"/>
                <a:gd name="connsiteX2" fmla="*/ 752168 w 2596562"/>
                <a:gd name="connsiteY2" fmla="*/ 90878 h 192419"/>
                <a:gd name="connsiteX3" fmla="*/ 1032388 w 2596562"/>
                <a:gd name="connsiteY3" fmla="*/ 113001 h 192419"/>
                <a:gd name="connsiteX4" fmla="*/ 1327355 w 2596562"/>
                <a:gd name="connsiteY4" fmla="*/ 113001 h 192419"/>
                <a:gd name="connsiteX5" fmla="*/ 1533833 w 2596562"/>
                <a:gd name="connsiteY5" fmla="*/ 83504 h 192419"/>
                <a:gd name="connsiteX6" fmla="*/ 1666568 w 2596562"/>
                <a:gd name="connsiteY6" fmla="*/ 9762 h 192419"/>
                <a:gd name="connsiteX7" fmla="*/ 2005781 w 2596562"/>
                <a:gd name="connsiteY7" fmla="*/ 2388 h 192419"/>
                <a:gd name="connsiteX8" fmla="*/ 2219633 w 2596562"/>
                <a:gd name="connsiteY8" fmla="*/ 24510 h 192419"/>
                <a:gd name="connsiteX9" fmla="*/ 2396613 w 2596562"/>
                <a:gd name="connsiteY9" fmla="*/ 127749 h 192419"/>
                <a:gd name="connsiteX10" fmla="*/ 2566220 w 2596562"/>
                <a:gd name="connsiteY10" fmla="*/ 186743 h 192419"/>
                <a:gd name="connsiteX11" fmla="*/ 2595717 w 2596562"/>
                <a:gd name="connsiteY11" fmla="*/ 186743 h 19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6562" h="192419">
                  <a:moveTo>
                    <a:pt x="0" y="120375"/>
                  </a:moveTo>
                  <a:cubicBezTo>
                    <a:pt x="180668" y="85962"/>
                    <a:pt x="361336" y="51549"/>
                    <a:pt x="486697" y="46633"/>
                  </a:cubicBezTo>
                  <a:cubicBezTo>
                    <a:pt x="612058" y="41717"/>
                    <a:pt x="661219" y="79817"/>
                    <a:pt x="752168" y="90878"/>
                  </a:cubicBezTo>
                  <a:cubicBezTo>
                    <a:pt x="843117" y="101939"/>
                    <a:pt x="936524" y="109314"/>
                    <a:pt x="1032388" y="113001"/>
                  </a:cubicBezTo>
                  <a:cubicBezTo>
                    <a:pt x="1128252" y="116688"/>
                    <a:pt x="1243781" y="117917"/>
                    <a:pt x="1327355" y="113001"/>
                  </a:cubicBezTo>
                  <a:cubicBezTo>
                    <a:pt x="1410929" y="108085"/>
                    <a:pt x="1477298" y="100710"/>
                    <a:pt x="1533833" y="83504"/>
                  </a:cubicBezTo>
                  <a:cubicBezTo>
                    <a:pt x="1590368" y="66298"/>
                    <a:pt x="1587910" y="23281"/>
                    <a:pt x="1666568" y="9762"/>
                  </a:cubicBezTo>
                  <a:cubicBezTo>
                    <a:pt x="1745226" y="-3757"/>
                    <a:pt x="1913604" y="-70"/>
                    <a:pt x="2005781" y="2388"/>
                  </a:cubicBezTo>
                  <a:cubicBezTo>
                    <a:pt x="2097958" y="4846"/>
                    <a:pt x="2154494" y="3617"/>
                    <a:pt x="2219633" y="24510"/>
                  </a:cubicBezTo>
                  <a:cubicBezTo>
                    <a:pt x="2284772" y="45403"/>
                    <a:pt x="2338848" y="100710"/>
                    <a:pt x="2396613" y="127749"/>
                  </a:cubicBezTo>
                  <a:cubicBezTo>
                    <a:pt x="2454378" y="154788"/>
                    <a:pt x="2533036" y="176911"/>
                    <a:pt x="2566220" y="186743"/>
                  </a:cubicBezTo>
                  <a:cubicBezTo>
                    <a:pt x="2599404" y="196575"/>
                    <a:pt x="2597560" y="191659"/>
                    <a:pt x="2595717" y="186743"/>
                  </a:cubicBezTo>
                </a:path>
              </a:pathLst>
            </a:cu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25" name="Rectangle 324"/>
            <p:cNvSpPr/>
            <p:nvPr/>
          </p:nvSpPr>
          <p:spPr bwMode="auto">
            <a:xfrm>
              <a:off x="6284383" y="3790286"/>
              <a:ext cx="151765" cy="435404"/>
            </a:xfrm>
            <a:prstGeom prst="rect">
              <a:avLst/>
            </a:prstGeom>
            <a:solidFill>
              <a:schemeClr val="accent1">
                <a:alpha val="69000"/>
              </a:schemeClr>
            </a:solidFill>
            <a:ln w="9525" cap="flat" cmpd="sng" algn="ctr">
              <a:solidFill>
                <a:schemeClr val="tx1">
                  <a:alpha val="1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26" name="Rectangle 325"/>
            <p:cNvSpPr/>
            <p:nvPr/>
          </p:nvSpPr>
          <p:spPr bwMode="auto">
            <a:xfrm>
              <a:off x="6501872" y="3790286"/>
              <a:ext cx="143905" cy="785356"/>
            </a:xfrm>
            <a:prstGeom prst="rect">
              <a:avLst/>
            </a:prstGeom>
            <a:solidFill>
              <a:schemeClr val="accent1">
                <a:alpha val="69000"/>
              </a:schemeClr>
            </a:solidFill>
            <a:ln w="9525" cap="flat" cmpd="sng" algn="ctr">
              <a:solidFill>
                <a:schemeClr val="tx1">
                  <a:alpha val="1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27" name="Rectangle 326"/>
            <p:cNvSpPr/>
            <p:nvPr/>
          </p:nvSpPr>
          <p:spPr bwMode="auto">
            <a:xfrm>
              <a:off x="1905000" y="4029707"/>
              <a:ext cx="9286642" cy="1534658"/>
            </a:xfrm>
            <a:prstGeom prst="rect">
              <a:avLst/>
            </a:prstGeom>
            <a:solidFill>
              <a:schemeClr val="accent5">
                <a:lumMod val="50000"/>
                <a:alpha val="36000"/>
              </a:schemeClr>
            </a:solidFill>
            <a:ln w="9525" cap="flat" cmpd="sng" algn="ctr">
              <a:solidFill>
                <a:schemeClr val="tx1">
                  <a:alpha val="3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328" name="Curved Connector 327"/>
            <p:cNvCxnSpPr/>
            <p:nvPr/>
          </p:nvCxnSpPr>
          <p:spPr bwMode="auto">
            <a:xfrm rot="10800000" flipV="1">
              <a:off x="8036639" y="4109826"/>
              <a:ext cx="1247979" cy="1151864"/>
            </a:xfrm>
            <a:prstGeom prst="curvedConnector3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29" name="TextBox 328"/>
            <p:cNvSpPr txBox="1"/>
            <p:nvPr/>
          </p:nvSpPr>
          <p:spPr>
            <a:xfrm>
              <a:off x="7530015" y="1332757"/>
              <a:ext cx="1287130" cy="69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Levee </a:t>
              </a:r>
              <a:r>
                <a:rPr lang="en-US" sz="2400"/>
                <a:t>with slurry wall</a:t>
              </a:r>
              <a:endParaRPr lang="en-US" sz="2400" dirty="0"/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6449648" y="3230282"/>
              <a:ext cx="13792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M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6245380" y="3230282"/>
              <a:ext cx="25305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S</a:t>
              </a:r>
            </a:p>
          </p:txBody>
        </p:sp>
        <p:cxnSp>
          <p:nvCxnSpPr>
            <p:cNvPr id="332" name="Straight Connector 331"/>
            <p:cNvCxnSpPr/>
            <p:nvPr/>
          </p:nvCxnSpPr>
          <p:spPr bwMode="auto">
            <a:xfrm>
              <a:off x="1937519" y="3782941"/>
              <a:ext cx="6050680" cy="734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5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3" name="Rectangle 332"/>
            <p:cNvSpPr/>
            <p:nvPr/>
          </p:nvSpPr>
          <p:spPr bwMode="auto">
            <a:xfrm>
              <a:off x="2943846" y="3199913"/>
              <a:ext cx="125524" cy="107755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pSp>
          <p:nvGrpSpPr>
            <p:cNvPr id="334" name="Group 333"/>
            <p:cNvGrpSpPr/>
            <p:nvPr/>
          </p:nvGrpSpPr>
          <p:grpSpPr>
            <a:xfrm>
              <a:off x="2943847" y="4208302"/>
              <a:ext cx="126156" cy="294751"/>
              <a:chOff x="6360326" y="17068800"/>
              <a:chExt cx="220579" cy="304800"/>
            </a:xfrm>
          </p:grpSpPr>
          <p:cxnSp>
            <p:nvCxnSpPr>
              <p:cNvPr id="335" name="Straight Connector 334"/>
              <p:cNvCxnSpPr/>
              <p:nvPr/>
            </p:nvCxnSpPr>
            <p:spPr bwMode="auto">
              <a:xfrm>
                <a:off x="6360328" y="17140324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6" name="Straight Connector 335"/>
              <p:cNvCxnSpPr/>
              <p:nvPr/>
            </p:nvCxnSpPr>
            <p:spPr bwMode="auto">
              <a:xfrm>
                <a:off x="6360328" y="172212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7" name="Straight Connector 336"/>
              <p:cNvCxnSpPr/>
              <p:nvPr/>
            </p:nvCxnSpPr>
            <p:spPr bwMode="auto">
              <a:xfrm>
                <a:off x="6360326" y="172974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8" name="Straight Connector 337"/>
              <p:cNvCxnSpPr/>
              <p:nvPr/>
            </p:nvCxnSpPr>
            <p:spPr bwMode="auto">
              <a:xfrm>
                <a:off x="6360326" y="173736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9" name="Straight Connector 338"/>
              <p:cNvCxnSpPr/>
              <p:nvPr/>
            </p:nvCxnSpPr>
            <p:spPr bwMode="auto">
              <a:xfrm>
                <a:off x="6360326" y="17068800"/>
                <a:ext cx="220577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0" name="Straight Connector 339"/>
              <p:cNvCxnSpPr/>
              <p:nvPr/>
            </p:nvCxnSpPr>
            <p:spPr bwMode="auto">
              <a:xfrm>
                <a:off x="6580903" y="17068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1" name="Straight Connector 340"/>
              <p:cNvCxnSpPr/>
              <p:nvPr/>
            </p:nvCxnSpPr>
            <p:spPr bwMode="auto">
              <a:xfrm flipV="1">
                <a:off x="6360326" y="170688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2" name="Rectangle 341"/>
            <p:cNvSpPr/>
            <p:nvPr/>
          </p:nvSpPr>
          <p:spPr bwMode="auto">
            <a:xfrm>
              <a:off x="2945744" y="4029940"/>
              <a:ext cx="119029" cy="457212"/>
            </a:xfrm>
            <a:prstGeom prst="rect">
              <a:avLst/>
            </a:prstGeom>
            <a:solidFill>
              <a:schemeClr val="accent1">
                <a:alpha val="69000"/>
              </a:schemeClr>
            </a:solidFill>
            <a:ln w="9525" cap="flat" cmpd="sng" algn="ctr">
              <a:solidFill>
                <a:schemeClr val="tx1">
                  <a:alpha val="16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2890282" y="3184780"/>
              <a:ext cx="13792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S</a:t>
              </a:r>
            </a:p>
          </p:txBody>
        </p:sp>
        <p:sp>
          <p:nvSpPr>
            <p:cNvPr id="344" name="Isosceles Triangle 262"/>
            <p:cNvSpPr/>
            <p:nvPr/>
          </p:nvSpPr>
          <p:spPr bwMode="auto">
            <a:xfrm rot="10800000">
              <a:off x="6515715" y="3711720"/>
              <a:ext cx="131660" cy="75162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45" name="Isosceles Triangle 263"/>
            <p:cNvSpPr/>
            <p:nvPr/>
          </p:nvSpPr>
          <p:spPr bwMode="auto">
            <a:xfrm rot="10800000">
              <a:off x="6282258" y="3706406"/>
              <a:ext cx="131660" cy="75162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46" name="Isosceles Triangle 122"/>
            <p:cNvSpPr/>
            <p:nvPr/>
          </p:nvSpPr>
          <p:spPr bwMode="auto">
            <a:xfrm rot="10800000">
              <a:off x="2937710" y="3705637"/>
              <a:ext cx="131660" cy="75162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47" name="Isosceles Triangle 265"/>
            <p:cNvSpPr/>
            <p:nvPr/>
          </p:nvSpPr>
          <p:spPr bwMode="auto">
            <a:xfrm rot="10800000">
              <a:off x="4116930" y="3700837"/>
              <a:ext cx="131660" cy="75162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49" name="Isosceles Triangle 267"/>
            <p:cNvSpPr/>
            <p:nvPr/>
          </p:nvSpPr>
          <p:spPr bwMode="auto">
            <a:xfrm rot="10800000">
              <a:off x="5521773" y="3924311"/>
              <a:ext cx="154740" cy="97048"/>
            </a:xfrm>
            <a:prstGeom prst="triangl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50" name="Freeform 349"/>
            <p:cNvSpPr/>
            <p:nvPr/>
          </p:nvSpPr>
          <p:spPr bwMode="auto">
            <a:xfrm>
              <a:off x="1905000" y="3128024"/>
              <a:ext cx="7379619" cy="886816"/>
            </a:xfrm>
            <a:custGeom>
              <a:avLst/>
              <a:gdLst>
                <a:gd name="connsiteX0" fmla="*/ 7951 w 7577593"/>
                <a:gd name="connsiteY0" fmla="*/ 206734 h 604299"/>
                <a:gd name="connsiteX1" fmla="*/ 7951 w 7577593"/>
                <a:gd name="connsiteY1" fmla="*/ 206734 h 604299"/>
                <a:gd name="connsiteX2" fmla="*/ 166977 w 7577593"/>
                <a:gd name="connsiteY2" fmla="*/ 214686 h 604299"/>
                <a:gd name="connsiteX3" fmla="*/ 190831 w 7577593"/>
                <a:gd name="connsiteY3" fmla="*/ 222637 h 604299"/>
                <a:gd name="connsiteX4" fmla="*/ 294198 w 7577593"/>
                <a:gd name="connsiteY4" fmla="*/ 238539 h 604299"/>
                <a:gd name="connsiteX5" fmla="*/ 532737 w 7577593"/>
                <a:gd name="connsiteY5" fmla="*/ 230588 h 604299"/>
                <a:gd name="connsiteX6" fmla="*/ 620202 w 7577593"/>
                <a:gd name="connsiteY6" fmla="*/ 214686 h 604299"/>
                <a:gd name="connsiteX7" fmla="*/ 667909 w 7577593"/>
                <a:gd name="connsiteY7" fmla="*/ 206734 h 604299"/>
                <a:gd name="connsiteX8" fmla="*/ 779228 w 7577593"/>
                <a:gd name="connsiteY8" fmla="*/ 190832 h 604299"/>
                <a:gd name="connsiteX9" fmla="*/ 803082 w 7577593"/>
                <a:gd name="connsiteY9" fmla="*/ 182880 h 604299"/>
                <a:gd name="connsiteX10" fmla="*/ 1137036 w 7577593"/>
                <a:gd name="connsiteY10" fmla="*/ 182880 h 604299"/>
                <a:gd name="connsiteX11" fmla="*/ 1566407 w 7577593"/>
                <a:gd name="connsiteY11" fmla="*/ 182880 h 604299"/>
                <a:gd name="connsiteX12" fmla="*/ 1741336 w 7577593"/>
                <a:gd name="connsiteY12" fmla="*/ 166978 h 604299"/>
                <a:gd name="connsiteX13" fmla="*/ 2751151 w 7577593"/>
                <a:gd name="connsiteY13" fmla="*/ 174929 h 604299"/>
                <a:gd name="connsiteX14" fmla="*/ 2798859 w 7577593"/>
                <a:gd name="connsiteY14" fmla="*/ 182880 h 604299"/>
                <a:gd name="connsiteX15" fmla="*/ 2862469 w 7577593"/>
                <a:gd name="connsiteY15" fmla="*/ 190832 h 604299"/>
                <a:gd name="connsiteX16" fmla="*/ 2918129 w 7577593"/>
                <a:gd name="connsiteY16" fmla="*/ 198783 h 604299"/>
                <a:gd name="connsiteX17" fmla="*/ 2941982 w 7577593"/>
                <a:gd name="connsiteY17" fmla="*/ 206734 h 604299"/>
                <a:gd name="connsiteX18" fmla="*/ 3069203 w 7577593"/>
                <a:gd name="connsiteY18" fmla="*/ 222637 h 604299"/>
                <a:gd name="connsiteX19" fmla="*/ 3792772 w 7577593"/>
                <a:gd name="connsiteY19" fmla="*/ 214686 h 604299"/>
                <a:gd name="connsiteX20" fmla="*/ 3904090 w 7577593"/>
                <a:gd name="connsiteY20" fmla="*/ 198783 h 604299"/>
                <a:gd name="connsiteX21" fmla="*/ 3967701 w 7577593"/>
                <a:gd name="connsiteY21" fmla="*/ 190832 h 604299"/>
                <a:gd name="connsiteX22" fmla="*/ 3991555 w 7577593"/>
                <a:gd name="connsiteY22" fmla="*/ 182880 h 604299"/>
                <a:gd name="connsiteX23" fmla="*/ 4118776 w 7577593"/>
                <a:gd name="connsiteY23" fmla="*/ 166978 h 604299"/>
                <a:gd name="connsiteX24" fmla="*/ 4301656 w 7577593"/>
                <a:gd name="connsiteY24" fmla="*/ 166978 h 604299"/>
                <a:gd name="connsiteX25" fmla="*/ 4325509 w 7577593"/>
                <a:gd name="connsiteY25" fmla="*/ 174929 h 604299"/>
                <a:gd name="connsiteX26" fmla="*/ 4412974 w 7577593"/>
                <a:gd name="connsiteY26" fmla="*/ 190832 h 604299"/>
                <a:gd name="connsiteX27" fmla="*/ 4436828 w 7577593"/>
                <a:gd name="connsiteY27" fmla="*/ 198783 h 604299"/>
                <a:gd name="connsiteX28" fmla="*/ 4635610 w 7577593"/>
                <a:gd name="connsiteY28" fmla="*/ 190832 h 604299"/>
                <a:gd name="connsiteX29" fmla="*/ 4683318 w 7577593"/>
                <a:gd name="connsiteY29" fmla="*/ 182880 h 604299"/>
                <a:gd name="connsiteX30" fmla="*/ 4826442 w 7577593"/>
                <a:gd name="connsiteY30" fmla="*/ 166978 h 604299"/>
                <a:gd name="connsiteX31" fmla="*/ 4890052 w 7577593"/>
                <a:gd name="connsiteY31" fmla="*/ 159026 h 604299"/>
                <a:gd name="connsiteX32" fmla="*/ 5239909 w 7577593"/>
                <a:gd name="connsiteY32" fmla="*/ 151075 h 604299"/>
                <a:gd name="connsiteX33" fmla="*/ 5295569 w 7577593"/>
                <a:gd name="connsiteY33" fmla="*/ 143124 h 604299"/>
                <a:gd name="connsiteX34" fmla="*/ 5359179 w 7577593"/>
                <a:gd name="connsiteY34" fmla="*/ 135173 h 604299"/>
                <a:gd name="connsiteX35" fmla="*/ 5383033 w 7577593"/>
                <a:gd name="connsiteY35" fmla="*/ 127221 h 604299"/>
                <a:gd name="connsiteX36" fmla="*/ 5422789 w 7577593"/>
                <a:gd name="connsiteY36" fmla="*/ 119270 h 604299"/>
                <a:gd name="connsiteX37" fmla="*/ 5470497 w 7577593"/>
                <a:gd name="connsiteY37" fmla="*/ 103367 h 604299"/>
                <a:gd name="connsiteX38" fmla="*/ 5494351 w 7577593"/>
                <a:gd name="connsiteY38" fmla="*/ 95416 h 604299"/>
                <a:gd name="connsiteX39" fmla="*/ 5557962 w 7577593"/>
                <a:gd name="connsiteY39" fmla="*/ 79513 h 604299"/>
                <a:gd name="connsiteX40" fmla="*/ 5629523 w 7577593"/>
                <a:gd name="connsiteY40" fmla="*/ 55659 h 604299"/>
                <a:gd name="connsiteX41" fmla="*/ 5653377 w 7577593"/>
                <a:gd name="connsiteY41" fmla="*/ 47708 h 604299"/>
                <a:gd name="connsiteX42" fmla="*/ 5677231 w 7577593"/>
                <a:gd name="connsiteY42" fmla="*/ 39757 h 604299"/>
                <a:gd name="connsiteX43" fmla="*/ 5701085 w 7577593"/>
                <a:gd name="connsiteY43" fmla="*/ 0 h 604299"/>
                <a:gd name="connsiteX44" fmla="*/ 5685182 w 7577593"/>
                <a:gd name="connsiteY44" fmla="*/ 23854 h 604299"/>
                <a:gd name="connsiteX45" fmla="*/ 5709036 w 7577593"/>
                <a:gd name="connsiteY45" fmla="*/ 39757 h 604299"/>
                <a:gd name="connsiteX46" fmla="*/ 5716988 w 7577593"/>
                <a:gd name="connsiteY46" fmla="*/ 0 h 604299"/>
                <a:gd name="connsiteX47" fmla="*/ 7219784 w 7577593"/>
                <a:gd name="connsiteY47" fmla="*/ 7952 h 604299"/>
                <a:gd name="connsiteX48" fmla="*/ 7243638 w 7577593"/>
                <a:gd name="connsiteY48" fmla="*/ 71562 h 604299"/>
                <a:gd name="connsiteX49" fmla="*/ 7259541 w 7577593"/>
                <a:gd name="connsiteY49" fmla="*/ 119270 h 604299"/>
                <a:gd name="connsiteX50" fmla="*/ 7291346 w 7577593"/>
                <a:gd name="connsiteY50" fmla="*/ 166978 h 604299"/>
                <a:gd name="connsiteX51" fmla="*/ 7323151 w 7577593"/>
                <a:gd name="connsiteY51" fmla="*/ 214686 h 604299"/>
                <a:gd name="connsiteX52" fmla="*/ 7354956 w 7577593"/>
                <a:gd name="connsiteY52" fmla="*/ 254442 h 604299"/>
                <a:gd name="connsiteX53" fmla="*/ 7386762 w 7577593"/>
                <a:gd name="connsiteY53" fmla="*/ 302150 h 604299"/>
                <a:gd name="connsiteX54" fmla="*/ 7418567 w 7577593"/>
                <a:gd name="connsiteY54" fmla="*/ 349858 h 604299"/>
                <a:gd name="connsiteX55" fmla="*/ 7458323 w 7577593"/>
                <a:gd name="connsiteY55" fmla="*/ 421419 h 604299"/>
                <a:gd name="connsiteX56" fmla="*/ 7474226 w 7577593"/>
                <a:gd name="connsiteY56" fmla="*/ 445273 h 604299"/>
                <a:gd name="connsiteX57" fmla="*/ 7490129 w 7577593"/>
                <a:gd name="connsiteY57" fmla="*/ 469127 h 604299"/>
                <a:gd name="connsiteX58" fmla="*/ 7513982 w 7577593"/>
                <a:gd name="connsiteY58" fmla="*/ 485030 h 604299"/>
                <a:gd name="connsiteX59" fmla="*/ 7537836 w 7577593"/>
                <a:gd name="connsiteY59" fmla="*/ 532738 h 604299"/>
                <a:gd name="connsiteX60" fmla="*/ 7561690 w 7577593"/>
                <a:gd name="connsiteY60" fmla="*/ 548640 h 604299"/>
                <a:gd name="connsiteX61" fmla="*/ 7577593 w 7577593"/>
                <a:gd name="connsiteY61" fmla="*/ 596348 h 604299"/>
                <a:gd name="connsiteX62" fmla="*/ 0 w 7577593"/>
                <a:gd name="connsiteY62" fmla="*/ 604299 h 604299"/>
                <a:gd name="connsiteX63" fmla="*/ 7951 w 7577593"/>
                <a:gd name="connsiteY63" fmla="*/ 206734 h 60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7577593" h="604299">
                  <a:moveTo>
                    <a:pt x="7951" y="206734"/>
                  </a:moveTo>
                  <a:lnTo>
                    <a:pt x="7951" y="206734"/>
                  </a:lnTo>
                  <a:cubicBezTo>
                    <a:pt x="60960" y="209385"/>
                    <a:pt x="114102" y="210088"/>
                    <a:pt x="166977" y="214686"/>
                  </a:cubicBezTo>
                  <a:cubicBezTo>
                    <a:pt x="175327" y="215412"/>
                    <a:pt x="182649" y="220819"/>
                    <a:pt x="190831" y="222637"/>
                  </a:cubicBezTo>
                  <a:cubicBezTo>
                    <a:pt x="210689" y="227050"/>
                    <a:pt x="276444" y="236003"/>
                    <a:pt x="294198" y="238539"/>
                  </a:cubicBezTo>
                  <a:cubicBezTo>
                    <a:pt x="373711" y="235889"/>
                    <a:pt x="453302" y="235001"/>
                    <a:pt x="532737" y="230588"/>
                  </a:cubicBezTo>
                  <a:cubicBezTo>
                    <a:pt x="549604" y="229651"/>
                    <a:pt x="601665" y="218057"/>
                    <a:pt x="620202" y="214686"/>
                  </a:cubicBezTo>
                  <a:cubicBezTo>
                    <a:pt x="636064" y="211802"/>
                    <a:pt x="651966" y="209126"/>
                    <a:pt x="667909" y="206734"/>
                  </a:cubicBezTo>
                  <a:lnTo>
                    <a:pt x="779228" y="190832"/>
                  </a:lnTo>
                  <a:cubicBezTo>
                    <a:pt x="787179" y="188181"/>
                    <a:pt x="794836" y="184379"/>
                    <a:pt x="803082" y="182880"/>
                  </a:cubicBezTo>
                  <a:cubicBezTo>
                    <a:pt x="914970" y="162536"/>
                    <a:pt x="1019068" y="179410"/>
                    <a:pt x="1137036" y="182880"/>
                  </a:cubicBezTo>
                  <a:cubicBezTo>
                    <a:pt x="1287677" y="233098"/>
                    <a:pt x="1176260" y="198913"/>
                    <a:pt x="1566407" y="182880"/>
                  </a:cubicBezTo>
                  <a:cubicBezTo>
                    <a:pt x="1624908" y="180476"/>
                    <a:pt x="1741336" y="166978"/>
                    <a:pt x="1741336" y="166978"/>
                  </a:cubicBezTo>
                  <a:lnTo>
                    <a:pt x="2751151" y="174929"/>
                  </a:lnTo>
                  <a:cubicBezTo>
                    <a:pt x="2767271" y="175171"/>
                    <a:pt x="2782899" y="180600"/>
                    <a:pt x="2798859" y="182880"/>
                  </a:cubicBezTo>
                  <a:cubicBezTo>
                    <a:pt x="2820013" y="185902"/>
                    <a:pt x="2841288" y="188008"/>
                    <a:pt x="2862469" y="190832"/>
                  </a:cubicBezTo>
                  <a:lnTo>
                    <a:pt x="2918129" y="198783"/>
                  </a:lnTo>
                  <a:cubicBezTo>
                    <a:pt x="2926080" y="201433"/>
                    <a:pt x="2933703" y="205427"/>
                    <a:pt x="2941982" y="206734"/>
                  </a:cubicBezTo>
                  <a:cubicBezTo>
                    <a:pt x="2984196" y="213399"/>
                    <a:pt x="3069203" y="222637"/>
                    <a:pt x="3069203" y="222637"/>
                  </a:cubicBezTo>
                  <a:lnTo>
                    <a:pt x="3792772" y="214686"/>
                  </a:lnTo>
                  <a:cubicBezTo>
                    <a:pt x="3913525" y="212295"/>
                    <a:pt x="3833985" y="210467"/>
                    <a:pt x="3904090" y="198783"/>
                  </a:cubicBezTo>
                  <a:cubicBezTo>
                    <a:pt x="3925168" y="195270"/>
                    <a:pt x="3946497" y="193482"/>
                    <a:pt x="3967701" y="190832"/>
                  </a:cubicBezTo>
                  <a:cubicBezTo>
                    <a:pt x="3975652" y="188181"/>
                    <a:pt x="3983336" y="184524"/>
                    <a:pt x="3991555" y="182880"/>
                  </a:cubicBezTo>
                  <a:cubicBezTo>
                    <a:pt x="4019915" y="177208"/>
                    <a:pt x="4093974" y="169734"/>
                    <a:pt x="4118776" y="166978"/>
                  </a:cubicBezTo>
                  <a:cubicBezTo>
                    <a:pt x="4190656" y="143015"/>
                    <a:pt x="4148975" y="153701"/>
                    <a:pt x="4301656" y="166978"/>
                  </a:cubicBezTo>
                  <a:cubicBezTo>
                    <a:pt x="4310006" y="167704"/>
                    <a:pt x="4317327" y="173111"/>
                    <a:pt x="4325509" y="174929"/>
                  </a:cubicBezTo>
                  <a:cubicBezTo>
                    <a:pt x="4389340" y="189113"/>
                    <a:pt x="4355068" y="176355"/>
                    <a:pt x="4412974" y="190832"/>
                  </a:cubicBezTo>
                  <a:cubicBezTo>
                    <a:pt x="4421105" y="192865"/>
                    <a:pt x="4428877" y="196133"/>
                    <a:pt x="4436828" y="198783"/>
                  </a:cubicBezTo>
                  <a:cubicBezTo>
                    <a:pt x="4503089" y="196133"/>
                    <a:pt x="4569434" y="195102"/>
                    <a:pt x="4635610" y="190832"/>
                  </a:cubicBezTo>
                  <a:cubicBezTo>
                    <a:pt x="4651699" y="189794"/>
                    <a:pt x="4667320" y="184880"/>
                    <a:pt x="4683318" y="182880"/>
                  </a:cubicBezTo>
                  <a:cubicBezTo>
                    <a:pt x="4730949" y="176926"/>
                    <a:pt x="4778811" y="172932"/>
                    <a:pt x="4826442" y="166978"/>
                  </a:cubicBezTo>
                  <a:cubicBezTo>
                    <a:pt x="4847645" y="164327"/>
                    <a:pt x="4868699" y="159847"/>
                    <a:pt x="4890052" y="159026"/>
                  </a:cubicBezTo>
                  <a:cubicBezTo>
                    <a:pt x="5006615" y="154543"/>
                    <a:pt x="5123290" y="153725"/>
                    <a:pt x="5239909" y="151075"/>
                  </a:cubicBezTo>
                  <a:lnTo>
                    <a:pt x="5295569" y="143124"/>
                  </a:lnTo>
                  <a:cubicBezTo>
                    <a:pt x="5316750" y="140300"/>
                    <a:pt x="5338155" y="138996"/>
                    <a:pt x="5359179" y="135173"/>
                  </a:cubicBezTo>
                  <a:cubicBezTo>
                    <a:pt x="5367425" y="133674"/>
                    <a:pt x="5374902" y="129254"/>
                    <a:pt x="5383033" y="127221"/>
                  </a:cubicBezTo>
                  <a:cubicBezTo>
                    <a:pt x="5396144" y="123943"/>
                    <a:pt x="5409751" y="122826"/>
                    <a:pt x="5422789" y="119270"/>
                  </a:cubicBezTo>
                  <a:cubicBezTo>
                    <a:pt x="5438961" y="114859"/>
                    <a:pt x="5454594" y="108668"/>
                    <a:pt x="5470497" y="103367"/>
                  </a:cubicBezTo>
                  <a:cubicBezTo>
                    <a:pt x="5478448" y="100717"/>
                    <a:pt x="5486220" y="97449"/>
                    <a:pt x="5494351" y="95416"/>
                  </a:cubicBezTo>
                  <a:cubicBezTo>
                    <a:pt x="5515555" y="90115"/>
                    <a:pt x="5537227" y="86424"/>
                    <a:pt x="5557962" y="79513"/>
                  </a:cubicBezTo>
                  <a:lnTo>
                    <a:pt x="5629523" y="55659"/>
                  </a:lnTo>
                  <a:lnTo>
                    <a:pt x="5653377" y="47708"/>
                  </a:lnTo>
                  <a:lnTo>
                    <a:pt x="5677231" y="39757"/>
                  </a:lnTo>
                  <a:cubicBezTo>
                    <a:pt x="5731913" y="3303"/>
                    <a:pt x="5743071" y="13996"/>
                    <a:pt x="5701085" y="0"/>
                  </a:cubicBezTo>
                  <a:cubicBezTo>
                    <a:pt x="5695784" y="7951"/>
                    <a:pt x="5683308" y="14483"/>
                    <a:pt x="5685182" y="23854"/>
                  </a:cubicBezTo>
                  <a:cubicBezTo>
                    <a:pt x="5687056" y="33225"/>
                    <a:pt x="5699765" y="42075"/>
                    <a:pt x="5709036" y="39757"/>
                  </a:cubicBezTo>
                  <a:cubicBezTo>
                    <a:pt x="5718664" y="37350"/>
                    <a:pt x="5716988" y="7539"/>
                    <a:pt x="5716988" y="0"/>
                  </a:cubicBezTo>
                  <a:lnTo>
                    <a:pt x="7219784" y="7952"/>
                  </a:lnTo>
                  <a:cubicBezTo>
                    <a:pt x="7227735" y="29155"/>
                    <a:pt x="7236021" y="50236"/>
                    <a:pt x="7243638" y="71562"/>
                  </a:cubicBezTo>
                  <a:cubicBezTo>
                    <a:pt x="7249276" y="87348"/>
                    <a:pt x="7250243" y="105322"/>
                    <a:pt x="7259541" y="119270"/>
                  </a:cubicBezTo>
                  <a:lnTo>
                    <a:pt x="7291346" y="166978"/>
                  </a:lnTo>
                  <a:cubicBezTo>
                    <a:pt x="7310251" y="223695"/>
                    <a:pt x="7283445" y="155127"/>
                    <a:pt x="7323151" y="214686"/>
                  </a:cubicBezTo>
                  <a:cubicBezTo>
                    <a:pt x="7353876" y="260773"/>
                    <a:pt x="7301606" y="218875"/>
                    <a:pt x="7354956" y="254442"/>
                  </a:cubicBezTo>
                  <a:cubicBezTo>
                    <a:pt x="7370164" y="300063"/>
                    <a:pt x="7352017" y="257478"/>
                    <a:pt x="7386762" y="302150"/>
                  </a:cubicBezTo>
                  <a:cubicBezTo>
                    <a:pt x="7398496" y="317237"/>
                    <a:pt x="7418567" y="349858"/>
                    <a:pt x="7418567" y="349858"/>
                  </a:cubicBezTo>
                  <a:cubicBezTo>
                    <a:pt x="7432562" y="391843"/>
                    <a:pt x="7421869" y="366739"/>
                    <a:pt x="7458323" y="421419"/>
                  </a:cubicBezTo>
                  <a:lnTo>
                    <a:pt x="7474226" y="445273"/>
                  </a:lnTo>
                  <a:cubicBezTo>
                    <a:pt x="7479527" y="453224"/>
                    <a:pt x="7482178" y="463826"/>
                    <a:pt x="7490129" y="469127"/>
                  </a:cubicBezTo>
                  <a:lnTo>
                    <a:pt x="7513982" y="485030"/>
                  </a:lnTo>
                  <a:cubicBezTo>
                    <a:pt x="7520449" y="504429"/>
                    <a:pt x="7522424" y="517326"/>
                    <a:pt x="7537836" y="532738"/>
                  </a:cubicBezTo>
                  <a:cubicBezTo>
                    <a:pt x="7544593" y="539495"/>
                    <a:pt x="7553739" y="543339"/>
                    <a:pt x="7561690" y="548640"/>
                  </a:cubicBezTo>
                  <a:lnTo>
                    <a:pt x="7577593" y="596348"/>
                  </a:lnTo>
                  <a:lnTo>
                    <a:pt x="0" y="604299"/>
                  </a:lnTo>
                  <a:lnTo>
                    <a:pt x="7951" y="206734"/>
                  </a:lnTo>
                  <a:close/>
                </a:path>
              </a:pathLst>
            </a:custGeom>
            <a:solidFill>
              <a:srgbClr val="FFC000">
                <a:alpha val="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53" name="Rectangle 352"/>
            <p:cNvSpPr/>
            <p:nvPr/>
          </p:nvSpPr>
          <p:spPr bwMode="auto">
            <a:xfrm>
              <a:off x="1919963" y="3781477"/>
              <a:ext cx="9286642" cy="1773915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 w="9525" cap="flat" cmpd="sng" algn="ctr">
              <a:solidFill>
                <a:schemeClr val="tx1">
                  <a:alpha val="3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8588003" y="2724653"/>
              <a:ext cx="2613656" cy="1733717"/>
            </a:xfrm>
            <a:custGeom>
              <a:avLst/>
              <a:gdLst>
                <a:gd name="connsiteX0" fmla="*/ 0 w 2440858"/>
                <a:gd name="connsiteY0" fmla="*/ 0 h 1681324"/>
                <a:gd name="connsiteX1" fmla="*/ 892277 w 2440858"/>
                <a:gd name="connsiteY1" fmla="*/ 1511709 h 1681324"/>
                <a:gd name="connsiteX2" fmla="*/ 2440858 w 2440858"/>
                <a:gd name="connsiteY2" fmla="*/ 1651819 h 168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0858" h="1681324">
                  <a:moveTo>
                    <a:pt x="0" y="0"/>
                  </a:moveTo>
                  <a:cubicBezTo>
                    <a:pt x="242733" y="618203"/>
                    <a:pt x="485467" y="1236406"/>
                    <a:pt x="892277" y="1511709"/>
                  </a:cubicBezTo>
                  <a:cubicBezTo>
                    <a:pt x="1299087" y="1787012"/>
                    <a:pt x="2172929" y="1641987"/>
                    <a:pt x="2440858" y="1651819"/>
                  </a:cubicBezTo>
                </a:path>
              </a:pathLst>
            </a:cu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8597394" y="2762252"/>
              <a:ext cx="2630458" cy="1696118"/>
            </a:xfrm>
            <a:custGeom>
              <a:avLst/>
              <a:gdLst>
                <a:gd name="connsiteX0" fmla="*/ 0 w 2669458"/>
                <a:gd name="connsiteY0" fmla="*/ 0 h 1710813"/>
                <a:gd name="connsiteX1" fmla="*/ 0 w 2669458"/>
                <a:gd name="connsiteY1" fmla="*/ 0 h 1710813"/>
                <a:gd name="connsiteX2" fmla="*/ 2669458 w 2669458"/>
                <a:gd name="connsiteY2" fmla="*/ 1710813 h 1710813"/>
                <a:gd name="connsiteX3" fmla="*/ 2669458 w 2669458"/>
                <a:gd name="connsiteY3" fmla="*/ 81116 h 1710813"/>
                <a:gd name="connsiteX4" fmla="*/ 0 w 2669458"/>
                <a:gd name="connsiteY4" fmla="*/ 0 h 171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9458" h="1710813">
                  <a:moveTo>
                    <a:pt x="0" y="0"/>
                  </a:moveTo>
                  <a:lnTo>
                    <a:pt x="0" y="0"/>
                  </a:lnTo>
                  <a:lnTo>
                    <a:pt x="2669458" y="1710813"/>
                  </a:lnTo>
                  <a:lnTo>
                    <a:pt x="2669458" y="81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9493419" y="3077448"/>
              <a:ext cx="1556882" cy="1010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Lower American River</a:t>
              </a:r>
            </a:p>
          </p:txBody>
        </p:sp>
        <p:grpSp>
          <p:nvGrpSpPr>
            <p:cNvPr id="357" name="Group 356"/>
            <p:cNvGrpSpPr/>
            <p:nvPr/>
          </p:nvGrpSpPr>
          <p:grpSpPr>
            <a:xfrm>
              <a:off x="6751855" y="3199913"/>
              <a:ext cx="137922" cy="2254851"/>
              <a:chOff x="9408734" y="16001998"/>
              <a:chExt cx="144807" cy="2286002"/>
            </a:xfrm>
          </p:grpSpPr>
          <p:sp>
            <p:nvSpPr>
              <p:cNvPr id="358" name="Rectangle 357"/>
              <p:cNvSpPr/>
              <p:nvPr/>
            </p:nvSpPr>
            <p:spPr bwMode="auto">
              <a:xfrm>
                <a:off x="9408734" y="16001998"/>
                <a:ext cx="144807" cy="228600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Arial" charset="0"/>
                  <a:ea typeface="ＭＳ Ｐゴシック" pitchFamily="1" charset="-128"/>
                </a:endParaRPr>
              </a:p>
            </p:txBody>
          </p:sp>
          <p:grpSp>
            <p:nvGrpSpPr>
              <p:cNvPr id="359" name="Group 358"/>
              <p:cNvGrpSpPr/>
              <p:nvPr/>
            </p:nvGrpSpPr>
            <p:grpSpPr>
              <a:xfrm>
                <a:off x="9408734" y="17814088"/>
                <a:ext cx="144807" cy="278170"/>
                <a:chOff x="6360326" y="17068800"/>
                <a:chExt cx="220579" cy="304800"/>
              </a:xfrm>
            </p:grpSpPr>
            <p:cxnSp>
              <p:nvCxnSpPr>
                <p:cNvPr id="361" name="Straight Connector 360"/>
                <p:cNvCxnSpPr/>
                <p:nvPr/>
              </p:nvCxnSpPr>
              <p:spPr bwMode="auto">
                <a:xfrm>
                  <a:off x="6360328" y="17140324"/>
                  <a:ext cx="220577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2" name="Straight Connector 361"/>
                <p:cNvCxnSpPr/>
                <p:nvPr/>
              </p:nvCxnSpPr>
              <p:spPr bwMode="auto">
                <a:xfrm>
                  <a:off x="6360328" y="17221200"/>
                  <a:ext cx="220577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3" name="Straight Connector 362"/>
                <p:cNvCxnSpPr/>
                <p:nvPr/>
              </p:nvCxnSpPr>
              <p:spPr bwMode="auto">
                <a:xfrm>
                  <a:off x="6360326" y="17297400"/>
                  <a:ext cx="220577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4" name="Straight Connector 363"/>
                <p:cNvCxnSpPr/>
                <p:nvPr/>
              </p:nvCxnSpPr>
              <p:spPr bwMode="auto">
                <a:xfrm>
                  <a:off x="6360326" y="17373600"/>
                  <a:ext cx="220577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5" name="Straight Connector 364"/>
                <p:cNvCxnSpPr/>
                <p:nvPr/>
              </p:nvCxnSpPr>
              <p:spPr bwMode="auto">
                <a:xfrm>
                  <a:off x="6360326" y="17068800"/>
                  <a:ext cx="220577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6" name="Straight Connector 365"/>
                <p:cNvCxnSpPr/>
                <p:nvPr/>
              </p:nvCxnSpPr>
              <p:spPr bwMode="auto">
                <a:xfrm>
                  <a:off x="6580903" y="170688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7" name="Straight Connector 366"/>
                <p:cNvCxnSpPr/>
                <p:nvPr/>
              </p:nvCxnSpPr>
              <p:spPr bwMode="auto">
                <a:xfrm flipV="1">
                  <a:off x="6360326" y="170688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60" name="Rectangle 359"/>
              <p:cNvSpPr/>
              <p:nvPr/>
            </p:nvSpPr>
            <p:spPr bwMode="auto">
              <a:xfrm>
                <a:off x="9413236" y="16843493"/>
                <a:ext cx="140304" cy="1437059"/>
              </a:xfrm>
              <a:prstGeom prst="rect">
                <a:avLst/>
              </a:prstGeom>
              <a:solidFill>
                <a:schemeClr val="accent1">
                  <a:alpha val="69000"/>
                </a:schemeClr>
              </a:solidFill>
              <a:ln w="9525" cap="flat" cmpd="sng" algn="ctr">
                <a:solidFill>
                  <a:schemeClr val="tx1">
                    <a:alpha val="16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368" name="TextBox 367"/>
            <p:cNvSpPr txBox="1"/>
            <p:nvPr/>
          </p:nvSpPr>
          <p:spPr>
            <a:xfrm>
              <a:off x="6704819" y="3238532"/>
              <a:ext cx="13792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D</a:t>
              </a:r>
            </a:p>
          </p:txBody>
        </p:sp>
        <p:sp>
          <p:nvSpPr>
            <p:cNvPr id="369" name="Isosceles Triangle 269"/>
            <p:cNvSpPr/>
            <p:nvPr/>
          </p:nvSpPr>
          <p:spPr bwMode="auto">
            <a:xfrm rot="10800000">
              <a:off x="6739198" y="3917792"/>
              <a:ext cx="154740" cy="97048"/>
            </a:xfrm>
            <a:prstGeom prst="triangl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grpSp>
          <p:nvGrpSpPr>
            <p:cNvPr id="370" name="Group 369"/>
            <p:cNvGrpSpPr/>
            <p:nvPr/>
          </p:nvGrpSpPr>
          <p:grpSpPr>
            <a:xfrm>
              <a:off x="3204316" y="3192559"/>
              <a:ext cx="146124" cy="2254849"/>
              <a:chOff x="5645283" y="16001998"/>
              <a:chExt cx="126055" cy="2286001"/>
            </a:xfrm>
          </p:grpSpPr>
          <p:sp>
            <p:nvSpPr>
              <p:cNvPr id="371" name="Rectangle 370"/>
              <p:cNvSpPr/>
              <p:nvPr/>
            </p:nvSpPr>
            <p:spPr bwMode="auto">
              <a:xfrm>
                <a:off x="5645378" y="16001998"/>
                <a:ext cx="125960" cy="228600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Arial" charset="0"/>
                  <a:ea typeface="ＭＳ Ｐゴシック" pitchFamily="1" charset="-128"/>
                </a:endParaRPr>
              </a:p>
            </p:txBody>
          </p:sp>
          <p:grpSp>
            <p:nvGrpSpPr>
              <p:cNvPr id="372" name="Group 371"/>
              <p:cNvGrpSpPr/>
              <p:nvPr/>
            </p:nvGrpSpPr>
            <p:grpSpPr>
              <a:xfrm>
                <a:off x="5645377" y="17615534"/>
                <a:ext cx="125961" cy="536817"/>
                <a:chOff x="6360326" y="17068800"/>
                <a:chExt cx="220579" cy="536817"/>
              </a:xfrm>
            </p:grpSpPr>
            <p:cxnSp>
              <p:nvCxnSpPr>
                <p:cNvPr id="374" name="Straight Connector 373"/>
                <p:cNvCxnSpPr/>
                <p:nvPr/>
              </p:nvCxnSpPr>
              <p:spPr bwMode="auto">
                <a:xfrm>
                  <a:off x="6360329" y="17605617"/>
                  <a:ext cx="2205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5" name="Straight Connector 374"/>
                <p:cNvCxnSpPr/>
                <p:nvPr/>
              </p:nvCxnSpPr>
              <p:spPr bwMode="auto">
                <a:xfrm>
                  <a:off x="6360329" y="17426476"/>
                  <a:ext cx="2205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6" name="Straight Connector 375"/>
                <p:cNvCxnSpPr/>
                <p:nvPr/>
              </p:nvCxnSpPr>
              <p:spPr bwMode="auto">
                <a:xfrm>
                  <a:off x="6360326" y="17475307"/>
                  <a:ext cx="2205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7" name="Straight Connector 376"/>
                <p:cNvCxnSpPr/>
                <p:nvPr/>
              </p:nvCxnSpPr>
              <p:spPr bwMode="auto">
                <a:xfrm>
                  <a:off x="6360326" y="17373600"/>
                  <a:ext cx="220577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8" name="Straight Connector 377"/>
                <p:cNvCxnSpPr/>
                <p:nvPr/>
              </p:nvCxnSpPr>
              <p:spPr bwMode="auto">
                <a:xfrm>
                  <a:off x="6360326" y="17547777"/>
                  <a:ext cx="220576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79" name="Straight Connector 378"/>
                <p:cNvCxnSpPr/>
                <p:nvPr/>
              </p:nvCxnSpPr>
              <p:spPr bwMode="auto">
                <a:xfrm>
                  <a:off x="6580903" y="170688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0" name="Straight Connector 379"/>
                <p:cNvCxnSpPr/>
                <p:nvPr/>
              </p:nvCxnSpPr>
              <p:spPr bwMode="auto">
                <a:xfrm flipV="1">
                  <a:off x="6360326" y="17068800"/>
                  <a:ext cx="0" cy="3048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373" name="Rectangle 372"/>
              <p:cNvSpPr/>
              <p:nvPr/>
            </p:nvSpPr>
            <p:spPr bwMode="auto">
              <a:xfrm>
                <a:off x="5645283" y="16850703"/>
                <a:ext cx="126054" cy="1434104"/>
              </a:xfrm>
              <a:prstGeom prst="rect">
                <a:avLst/>
              </a:prstGeom>
              <a:solidFill>
                <a:schemeClr val="accent1">
                  <a:alpha val="69000"/>
                </a:schemeClr>
              </a:solidFill>
              <a:ln w="9525" cap="flat" cmpd="sng" algn="ctr">
                <a:solidFill>
                  <a:schemeClr val="tx1">
                    <a:alpha val="16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381" name="TextBox 380"/>
            <p:cNvSpPr txBox="1"/>
            <p:nvPr/>
          </p:nvSpPr>
          <p:spPr>
            <a:xfrm>
              <a:off x="3164395" y="3202748"/>
              <a:ext cx="13792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D</a:t>
              </a:r>
            </a:p>
          </p:txBody>
        </p:sp>
        <p:sp>
          <p:nvSpPr>
            <p:cNvPr id="382" name="Isosceles Triangle 268"/>
            <p:cNvSpPr/>
            <p:nvPr/>
          </p:nvSpPr>
          <p:spPr bwMode="auto">
            <a:xfrm rot="10800000">
              <a:off x="3196213" y="3925224"/>
              <a:ext cx="154740" cy="97048"/>
            </a:xfrm>
            <a:prstGeom prst="triangl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83" name="Left-Right Arrow 382"/>
            <p:cNvSpPr/>
            <p:nvPr/>
          </p:nvSpPr>
          <p:spPr bwMode="auto">
            <a:xfrm>
              <a:off x="6284384" y="2192285"/>
              <a:ext cx="1506540" cy="102003"/>
            </a:xfrm>
            <a:prstGeom prst="leftRightArrow">
              <a:avLst/>
            </a:prstGeom>
            <a:solidFill>
              <a:schemeClr val="bg2">
                <a:lumMod val="20000"/>
                <a:lumOff val="80000"/>
              </a:schemeClr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84" name="Left-Right Arrow 383"/>
            <p:cNvSpPr/>
            <p:nvPr/>
          </p:nvSpPr>
          <p:spPr bwMode="auto">
            <a:xfrm>
              <a:off x="2943845" y="2342609"/>
              <a:ext cx="4847079" cy="83788"/>
            </a:xfrm>
            <a:prstGeom prst="leftRightArrow">
              <a:avLst/>
            </a:prstGeom>
            <a:solidFill>
              <a:schemeClr val="bg2">
                <a:lumMod val="20000"/>
                <a:lumOff val="80000"/>
              </a:schemeClr>
            </a:solidFill>
            <a:ln w="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6315135" y="1868948"/>
              <a:ext cx="890346" cy="38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200 </a:t>
              </a:r>
              <a:r>
                <a:rPr lang="en-US" sz="2400" dirty="0" err="1"/>
                <a:t>ft</a:t>
              </a:r>
              <a:endParaRPr lang="en-US" sz="2400" dirty="0"/>
            </a:p>
          </p:txBody>
        </p:sp>
        <p:sp>
          <p:nvSpPr>
            <p:cNvPr id="386" name="TextBox 385"/>
            <p:cNvSpPr txBox="1"/>
            <p:nvPr/>
          </p:nvSpPr>
          <p:spPr>
            <a:xfrm>
              <a:off x="3024531" y="1992688"/>
              <a:ext cx="1096130" cy="38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2200 </a:t>
              </a:r>
              <a:r>
                <a:rPr lang="en-US" sz="2400" dirty="0" err="1"/>
                <a:t>ft</a:t>
              </a:r>
              <a:endParaRPr lang="en-US" sz="2400" dirty="0"/>
            </a:p>
          </p:txBody>
        </p:sp>
        <p:cxnSp>
          <p:nvCxnSpPr>
            <p:cNvPr id="387" name="Straight Connector 386"/>
            <p:cNvCxnSpPr/>
            <p:nvPr/>
          </p:nvCxnSpPr>
          <p:spPr bwMode="auto">
            <a:xfrm>
              <a:off x="11208611" y="2762252"/>
              <a:ext cx="7385" cy="279314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8" name="Rectangle 387"/>
            <p:cNvSpPr/>
            <p:nvPr/>
          </p:nvSpPr>
          <p:spPr bwMode="auto">
            <a:xfrm>
              <a:off x="7988199" y="2271011"/>
              <a:ext cx="189858" cy="234382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3840615" y="5089094"/>
              <a:ext cx="2401049" cy="38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Confined Aquifer</a:t>
              </a:r>
            </a:p>
          </p:txBody>
        </p:sp>
        <p:sp>
          <p:nvSpPr>
            <p:cNvPr id="391" name="TextBox 390"/>
            <p:cNvSpPr txBox="1"/>
            <p:nvPr/>
          </p:nvSpPr>
          <p:spPr>
            <a:xfrm>
              <a:off x="3917698" y="4624745"/>
              <a:ext cx="2381403" cy="38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Confining Layer</a:t>
              </a:r>
            </a:p>
          </p:txBody>
        </p:sp>
        <p:sp>
          <p:nvSpPr>
            <p:cNvPr id="392" name="TextBox 391"/>
            <p:cNvSpPr txBox="1"/>
            <p:nvPr/>
          </p:nvSpPr>
          <p:spPr>
            <a:xfrm>
              <a:off x="3831679" y="4128437"/>
              <a:ext cx="2401049" cy="38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Unconfined Aquifer</a:t>
              </a:r>
            </a:p>
          </p:txBody>
        </p:sp>
      </p:grpSp>
      <p:sp>
        <p:nvSpPr>
          <p:cNvPr id="564" name="TextBox 563"/>
          <p:cNvSpPr txBox="1"/>
          <p:nvPr/>
        </p:nvSpPr>
        <p:spPr>
          <a:xfrm>
            <a:off x="0" y="6502400"/>
            <a:ext cx="1160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from image provided by </a:t>
            </a:r>
            <a:r>
              <a:rPr lang="en-US" dirty="0" err="1"/>
              <a:t>Adelia</a:t>
            </a:r>
            <a:r>
              <a:rPr lang="en-US" dirty="0"/>
              <a:t> McGregor, CSUS Geology student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0582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932473" y="14416148"/>
            <a:ext cx="4740153" cy="4871549"/>
            <a:chOff x="16196353" y="14245476"/>
            <a:chExt cx="4831241" cy="50679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353" y="14245476"/>
              <a:ext cx="4491493" cy="44914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371793" y="18769092"/>
              <a:ext cx="4655801" cy="54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Figure 2. Map created in GIS to indicate location of well on campus.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084873" y="14568548"/>
            <a:ext cx="4740153" cy="4871549"/>
            <a:chOff x="16196353" y="14245476"/>
            <a:chExt cx="4831241" cy="50679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353" y="14245476"/>
              <a:ext cx="4491493" cy="449149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371793" y="18769092"/>
              <a:ext cx="4655801" cy="54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Figure 2. Map created in GIS to indicate location of well on campus.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931526" y="17095568"/>
            <a:ext cx="3353440" cy="3947716"/>
            <a:chOff x="39999821" y="16995974"/>
            <a:chExt cx="3353440" cy="39477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99821" y="16995974"/>
              <a:ext cx="3353440" cy="33879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0340635" y="19989583"/>
              <a:ext cx="22071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Figure 10: 2016 Unconfined  groundwater surface contours</a:t>
              </a:r>
            </a:p>
            <a:p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582543" y="17169840"/>
            <a:ext cx="3424736" cy="3425638"/>
            <a:chOff x="44600869" y="17070227"/>
            <a:chExt cx="3424736" cy="34256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00869" y="17070227"/>
              <a:ext cx="3424736" cy="329482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807798" y="19972645"/>
              <a:ext cx="2549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Figure 9: 2016 Confined groundwater surface contours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083926" y="17247968"/>
            <a:ext cx="3353440" cy="3947716"/>
            <a:chOff x="39999821" y="16995974"/>
            <a:chExt cx="3353440" cy="39477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99821" y="16995974"/>
              <a:ext cx="3353440" cy="338790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0340635" y="19989583"/>
              <a:ext cx="22071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Figure 10: 2016 Unconfined  groundwater surface contours</a:t>
              </a:r>
            </a:p>
            <a:p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734943" y="17322240"/>
            <a:ext cx="3424736" cy="3425638"/>
            <a:chOff x="44600869" y="17070227"/>
            <a:chExt cx="3424736" cy="342563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00869" y="17070227"/>
              <a:ext cx="3424736" cy="329482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807798" y="19972645"/>
              <a:ext cx="2549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Figure 9: 2016 Confined groundwater surface contours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682" y="1030882"/>
            <a:ext cx="5935318" cy="4306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939" y="1021253"/>
            <a:ext cx="5612296" cy="43161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7" y="246204"/>
            <a:ext cx="1258957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004" y="-19502"/>
            <a:ext cx="1030190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Groundwater in both aquifers flows southwest away from the Lower American River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03893"/>
            <a:ext cx="291945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Water level (</a:t>
            </a:r>
            <a:r>
              <a:rPr lang="en-US" sz="2800" dirty="0" err="1"/>
              <a:t>ft</a:t>
            </a:r>
            <a:r>
              <a:rPr lang="en-US" sz="2800" dirty="0"/>
              <a:t>) above sea level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88372" y="5398309"/>
            <a:ext cx="29986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Unconfined aquifer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34515" y="5362841"/>
            <a:ext cx="26588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Confined aquifer</a:t>
            </a:r>
            <a:endParaRPr lang="en-US" sz="2800" dirty="0"/>
          </a:p>
        </p:txBody>
      </p:sp>
      <p:sp>
        <p:nvSpPr>
          <p:cNvPr id="27" name="Left Arrow 26"/>
          <p:cNvSpPr/>
          <p:nvPr/>
        </p:nvSpPr>
        <p:spPr>
          <a:xfrm rot="19394529">
            <a:off x="2922124" y="3474385"/>
            <a:ext cx="1257147" cy="316445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 rot="18417099">
            <a:off x="8417083" y="3568895"/>
            <a:ext cx="1257147" cy="316445"/>
          </a:xfrm>
          <a:prstGeom prst="leftArrow">
            <a:avLst>
              <a:gd name="adj1" fmla="val 28671"/>
              <a:gd name="adj2" fmla="val 6570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2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E2321E03D2354E9190B577D56D54E7" ma:contentTypeVersion="2" ma:contentTypeDescription="Create a new document." ma:contentTypeScope="" ma:versionID="80c03c2860955ac14cd637859af16ff0">
  <xsd:schema xmlns:xsd="http://www.w3.org/2001/XMLSchema" xmlns:xs="http://www.w3.org/2001/XMLSchema" xmlns:p="http://schemas.microsoft.com/office/2006/metadata/properties" xmlns:ns1="http://schemas.microsoft.com/sharepoint/v3" xmlns:ns2="30355ef0-b855-4ebb-a92a-a6c79f7573fd" targetNamespace="http://schemas.microsoft.com/office/2006/metadata/properties" ma:root="true" ma:fieldsID="93666a9fa8e6f26f07a97bcd12991a47" ns1:_="" ns2:_="">
    <xsd:import namespace="http://schemas.microsoft.com/sharepoint/v3"/>
    <xsd:import namespace="30355ef0-b855-4ebb-a92a-a6c79f7573f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55ef0-b855-4ebb-a92a-a6c79f7573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C335C6B-E28B-464A-8749-F0478D8F6C26}"/>
</file>

<file path=customXml/itemProps2.xml><?xml version="1.0" encoding="utf-8"?>
<ds:datastoreItem xmlns:ds="http://schemas.openxmlformats.org/officeDocument/2006/customXml" ds:itemID="{66318521-4DED-40F6-B8BB-ECB0347421E9}"/>
</file>

<file path=customXml/itemProps3.xml><?xml version="1.0" encoding="utf-8"?>
<ds:datastoreItem xmlns:ds="http://schemas.openxmlformats.org/officeDocument/2006/customXml" ds:itemID="{C6CC99F5-2062-4758-BB26-001D93549951}"/>
</file>

<file path=customXml/itemProps4.xml><?xml version="1.0" encoding="utf-8"?>
<ds:datastoreItem xmlns:ds="http://schemas.openxmlformats.org/officeDocument/2006/customXml" ds:itemID="{2CA71D6C-100F-46F9-918B-412F33F63E2A}"/>
</file>

<file path=docProps/app.xml><?xml version="1.0" encoding="utf-8"?>
<Properties xmlns="http://schemas.openxmlformats.org/officeDocument/2006/extended-properties" xmlns:vt="http://schemas.openxmlformats.org/officeDocument/2006/docPropsVTypes">
  <TotalTime>7104</TotalTime>
  <Words>1222</Words>
  <Application>Microsoft Macintosh PowerPoint</Application>
  <PresentationFormat>Widescreen</PresentationFormat>
  <Paragraphs>221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Office Theme</vt:lpstr>
      <vt:lpstr>Evaluating and enhancing groundwater recharge in the Sacramento area</vt:lpstr>
      <vt:lpstr>Acknowledgements</vt:lpstr>
      <vt:lpstr>Road map</vt:lpstr>
      <vt:lpstr>California’s groundwater bank account</vt:lpstr>
      <vt:lpstr>Precipitation- and surface water availability- is highly variable</vt:lpstr>
      <vt:lpstr>Climate change is predicted to shift snowpack and cause more extreme weather events</vt:lpstr>
      <vt:lpstr>Quantifying natural groundwater recharge at the  Sacramento State Campus Well Field</vt:lpstr>
      <vt:lpstr>Sacramento State Campus Well Field</vt:lpstr>
      <vt:lpstr>Groundwater in both aquifers flows southwest away from the Lower American River</vt:lpstr>
      <vt:lpstr>Groundwater sampling and geochemical characterization</vt:lpstr>
      <vt:lpstr>Most water in campus aquifers is from the American River</vt:lpstr>
      <vt:lpstr>In the shallow aquifer, groundwater age increases along vertical flowpath</vt:lpstr>
      <vt:lpstr>In the deeper confined aquifer, groundwater age increases along horizontal flowpath</vt:lpstr>
      <vt:lpstr>Quantifying recharge to the groundwater system</vt:lpstr>
      <vt:lpstr>In this dam-controlled system, groundwater recharge will occur even in drought years</vt:lpstr>
      <vt:lpstr>Precipitation will vary depending on how the climate changes</vt:lpstr>
      <vt:lpstr>American River discharge will vary depending on how the climate changes</vt:lpstr>
      <vt:lpstr>So how much will recharge vary with climate change? </vt:lpstr>
      <vt:lpstr>So how much will recharge vary with climate change? Modeling predicted recharge in Sacramento</vt:lpstr>
      <vt:lpstr>Enhancing recharge:  Off-season irrigation of crops for managed aquifer recharge</vt:lpstr>
      <vt:lpstr>Off-season irrigation of vineyards along the Cosumnes River corridor</vt:lpstr>
      <vt:lpstr>Off-season irrigation of vineyards along the Cosumnes River corridor</vt:lpstr>
      <vt:lpstr>Monitoring groundwater quality and flow direction</vt:lpstr>
      <vt:lpstr>Monitoring groundwater quality and flow direction</vt:lpstr>
      <vt:lpstr>Background sampling</vt:lpstr>
      <vt:lpstr>Can we do enough managed aquifer recharge to offset overdraft?</vt:lpstr>
      <vt:lpstr>Can we do enough managed aquifer recharge to offset groundwater overdraft?</vt:lpstr>
      <vt:lpstr>Conclusions</vt:lpstr>
      <vt:lpstr>Questions?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California avoid groundwater bankruptcy?</dc:title>
  <dc:creator>Amelia Paukert</dc:creator>
  <cp:lastModifiedBy>Microsoft Office User</cp:lastModifiedBy>
  <cp:revision>173</cp:revision>
  <dcterms:created xsi:type="dcterms:W3CDTF">2018-02-26T06:21:44Z</dcterms:created>
  <dcterms:modified xsi:type="dcterms:W3CDTF">2019-04-25T15:19:38Z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0x010100AAE2321E03D2354E9190B577D56D54E7</vt:lpwstr>
  </property>
</Properties>
</file>