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256" r:id="rId2"/>
    <p:sldId id="442" r:id="rId3"/>
    <p:sldId id="455" r:id="rId4"/>
    <p:sldId id="468" r:id="rId5"/>
    <p:sldId id="456" r:id="rId6"/>
    <p:sldId id="470" r:id="rId7"/>
    <p:sldId id="457" r:id="rId8"/>
    <p:sldId id="458" r:id="rId9"/>
    <p:sldId id="459" r:id="rId10"/>
    <p:sldId id="460" r:id="rId11"/>
    <p:sldId id="469" r:id="rId12"/>
    <p:sldId id="473" r:id="rId13"/>
    <p:sldId id="474" r:id="rId14"/>
    <p:sldId id="475" r:id="rId15"/>
    <p:sldId id="476" r:id="rId16"/>
    <p:sldId id="477" r:id="rId17"/>
    <p:sldId id="471" r:id="rId18"/>
    <p:sldId id="472" r:id="rId19"/>
    <p:sldId id="463" r:id="rId20"/>
    <p:sldId id="465" r:id="rId21"/>
    <p:sldId id="417" r:id="rId22"/>
    <p:sldId id="447" r:id="rId23"/>
    <p:sldId id="435" r:id="rId24"/>
    <p:sldId id="437" r:id="rId25"/>
    <p:sldId id="430" r:id="rId26"/>
    <p:sldId id="441" r:id="rId27"/>
    <p:sldId id="439" r:id="rId28"/>
    <p:sldId id="445" r:id="rId29"/>
    <p:sldId id="444" r:id="rId30"/>
    <p:sldId id="443" r:id="rId31"/>
  </p:sldIdLst>
  <p:sldSz cx="9144000" cy="5143500" type="screen16x9"/>
  <p:notesSz cx="6994525" cy="92789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99CCFF"/>
    <a:srgbClr val="66FF66"/>
    <a:srgbClr val="3366FF"/>
    <a:srgbClr val="00CCFF"/>
    <a:srgbClr val="44F531"/>
    <a:srgbClr val="FF0000"/>
    <a:srgbClr val="FF0066"/>
    <a:srgbClr val="33CC3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65" autoAdjust="0"/>
  </p:normalViewPr>
  <p:slideViewPr>
    <p:cSldViewPr snapToGrid="0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ff\Documents\others\jdavids\mmuse_kludge\jeff_simulations\50_35_65_SB500_Kx5000\adaptive_management\adaptive_managmen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en-US" baseline="0">
                <a:solidFill>
                  <a:schemeClr val="bg1"/>
                </a:solidFill>
              </a:rPr>
              <a:t>Q = </a:t>
            </a:r>
            <a:r>
              <a:rPr lang="en-US" sz="2400" b="1" i="0" u="none" strike="noStrike" baseline="0">
                <a:solidFill>
                  <a:schemeClr val="bg1"/>
                </a:solidFill>
                <a:effectLst/>
              </a:rPr>
              <a:t>0.407 m</a:t>
            </a:r>
            <a:r>
              <a:rPr lang="en-US" sz="2400" b="1" i="0" u="none" strike="noStrike" baseline="30000">
                <a:solidFill>
                  <a:schemeClr val="bg1"/>
                </a:solidFill>
                <a:effectLst/>
              </a:rPr>
              <a:t>3</a:t>
            </a:r>
            <a:r>
              <a:rPr lang="en-US" sz="2400" b="1" i="0" u="none" strike="noStrike" baseline="0">
                <a:solidFill>
                  <a:schemeClr val="bg1"/>
                </a:solidFill>
                <a:effectLst/>
              </a:rPr>
              <a:t>/s  </a:t>
            </a:r>
            <a:r>
              <a:rPr lang="en-US" b="0" baseline="0">
                <a:solidFill>
                  <a:schemeClr val="bg1"/>
                </a:solidFill>
              </a:rPr>
              <a:t>(Wells 1.5 km from Stream)</a:t>
            </a:r>
            <a:endParaRPr lang="en-US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7978256102905465"/>
          <c:y val="1.111111111111111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052088801399824"/>
          <c:y val="7.7480762347888338E-2"/>
          <c:w val="0.77342196260941398"/>
          <c:h val="0.82593712717728462"/>
        </c:manualLayout>
      </c:layout>
      <c:scatterChart>
        <c:scatterStyle val="smoothMarker"/>
        <c:varyColors val="0"/>
        <c:ser>
          <c:idx val="8"/>
          <c:order val="6"/>
          <c:spPr>
            <a:ln w="25400" cap="flat">
              <a:noFill/>
              <a:prstDash val="dash"/>
              <a:bevel/>
            </a:ln>
          </c:spPr>
          <c:marker>
            <c:symbol val="none"/>
          </c:marker>
          <c:xVal>
            <c:numRef>
              <c:f>'50_35_65_SB500_Kx5000_AM_15 Qup'!$A$33:$A$103</c:f>
              <c:numCache>
                <c:formatCode>General</c:formatCode>
                <c:ptCount val="71"/>
                <c:pt idx="0">
                  <c:v>15</c:v>
                </c:pt>
                <c:pt idx="1">
                  <c:v>15.5</c:v>
                </c:pt>
                <c:pt idx="2">
                  <c:v>16</c:v>
                </c:pt>
                <c:pt idx="3">
                  <c:v>16.5</c:v>
                </c:pt>
                <c:pt idx="4">
                  <c:v>17</c:v>
                </c:pt>
                <c:pt idx="5">
                  <c:v>17.5</c:v>
                </c:pt>
                <c:pt idx="6">
                  <c:v>18</c:v>
                </c:pt>
                <c:pt idx="7">
                  <c:v>18.5</c:v>
                </c:pt>
                <c:pt idx="8">
                  <c:v>19</c:v>
                </c:pt>
                <c:pt idx="9">
                  <c:v>19.5</c:v>
                </c:pt>
                <c:pt idx="10">
                  <c:v>20</c:v>
                </c:pt>
                <c:pt idx="11">
                  <c:v>20.5</c:v>
                </c:pt>
                <c:pt idx="12">
                  <c:v>21</c:v>
                </c:pt>
                <c:pt idx="13">
                  <c:v>21.5</c:v>
                </c:pt>
                <c:pt idx="14">
                  <c:v>22</c:v>
                </c:pt>
                <c:pt idx="15">
                  <c:v>22.5</c:v>
                </c:pt>
                <c:pt idx="16">
                  <c:v>23</c:v>
                </c:pt>
                <c:pt idx="17">
                  <c:v>23.5</c:v>
                </c:pt>
                <c:pt idx="18">
                  <c:v>24</c:v>
                </c:pt>
                <c:pt idx="19">
                  <c:v>24.5</c:v>
                </c:pt>
                <c:pt idx="20">
                  <c:v>25</c:v>
                </c:pt>
                <c:pt idx="21">
                  <c:v>25.5</c:v>
                </c:pt>
                <c:pt idx="22">
                  <c:v>26</c:v>
                </c:pt>
                <c:pt idx="23">
                  <c:v>26.5</c:v>
                </c:pt>
                <c:pt idx="24">
                  <c:v>27</c:v>
                </c:pt>
                <c:pt idx="25">
                  <c:v>27.5</c:v>
                </c:pt>
                <c:pt idx="26">
                  <c:v>28</c:v>
                </c:pt>
                <c:pt idx="27">
                  <c:v>28.5</c:v>
                </c:pt>
                <c:pt idx="28">
                  <c:v>29</c:v>
                </c:pt>
                <c:pt idx="29">
                  <c:v>29.5</c:v>
                </c:pt>
                <c:pt idx="30">
                  <c:v>30</c:v>
                </c:pt>
                <c:pt idx="31">
                  <c:v>30.5</c:v>
                </c:pt>
                <c:pt idx="32">
                  <c:v>31</c:v>
                </c:pt>
                <c:pt idx="33">
                  <c:v>31.5</c:v>
                </c:pt>
                <c:pt idx="34">
                  <c:v>32</c:v>
                </c:pt>
                <c:pt idx="35">
                  <c:v>32.5</c:v>
                </c:pt>
                <c:pt idx="36">
                  <c:v>33</c:v>
                </c:pt>
                <c:pt idx="37">
                  <c:v>33.5</c:v>
                </c:pt>
                <c:pt idx="38">
                  <c:v>34</c:v>
                </c:pt>
                <c:pt idx="39">
                  <c:v>34.5</c:v>
                </c:pt>
                <c:pt idx="40">
                  <c:v>35</c:v>
                </c:pt>
                <c:pt idx="41">
                  <c:v>35.5</c:v>
                </c:pt>
                <c:pt idx="42">
                  <c:v>36</c:v>
                </c:pt>
                <c:pt idx="43">
                  <c:v>36.5</c:v>
                </c:pt>
                <c:pt idx="44">
                  <c:v>37</c:v>
                </c:pt>
                <c:pt idx="45">
                  <c:v>37.5</c:v>
                </c:pt>
                <c:pt idx="46">
                  <c:v>38</c:v>
                </c:pt>
                <c:pt idx="47">
                  <c:v>38.5</c:v>
                </c:pt>
                <c:pt idx="48">
                  <c:v>39</c:v>
                </c:pt>
                <c:pt idx="49">
                  <c:v>39.5</c:v>
                </c:pt>
                <c:pt idx="50">
                  <c:v>40</c:v>
                </c:pt>
                <c:pt idx="51">
                  <c:v>40.5</c:v>
                </c:pt>
                <c:pt idx="52">
                  <c:v>41</c:v>
                </c:pt>
                <c:pt idx="53">
                  <c:v>41.5</c:v>
                </c:pt>
                <c:pt idx="54">
                  <c:v>42</c:v>
                </c:pt>
                <c:pt idx="55">
                  <c:v>42.5</c:v>
                </c:pt>
                <c:pt idx="56">
                  <c:v>43</c:v>
                </c:pt>
                <c:pt idx="57">
                  <c:v>43.5</c:v>
                </c:pt>
                <c:pt idx="58">
                  <c:v>44</c:v>
                </c:pt>
                <c:pt idx="59">
                  <c:v>44.5</c:v>
                </c:pt>
                <c:pt idx="60">
                  <c:v>45</c:v>
                </c:pt>
                <c:pt idx="61">
                  <c:v>45.5</c:v>
                </c:pt>
                <c:pt idx="62">
                  <c:v>46</c:v>
                </c:pt>
                <c:pt idx="63">
                  <c:v>46.5</c:v>
                </c:pt>
                <c:pt idx="64">
                  <c:v>47</c:v>
                </c:pt>
                <c:pt idx="65">
                  <c:v>47.5</c:v>
                </c:pt>
                <c:pt idx="66">
                  <c:v>48</c:v>
                </c:pt>
                <c:pt idx="67">
                  <c:v>48.5</c:v>
                </c:pt>
                <c:pt idx="68">
                  <c:v>49</c:v>
                </c:pt>
                <c:pt idx="69">
                  <c:v>49.5</c:v>
                </c:pt>
                <c:pt idx="70">
                  <c:v>50</c:v>
                </c:pt>
              </c:numCache>
            </c:numRef>
          </c:xVal>
          <c:yVal>
            <c:numRef>
              <c:f>'50_35_65_SB500_Kx5000_AM_15 Qup'!$U$33:$U$103</c:f>
              <c:numCache>
                <c:formatCode>0.00E+00</c:formatCode>
                <c:ptCount val="71"/>
                <c:pt idx="0">
                  <c:v>1.9503050940662641</c:v>
                </c:pt>
                <c:pt idx="1">
                  <c:v>1.8445278708981503</c:v>
                </c:pt>
                <c:pt idx="2">
                  <c:v>1.7420078044859932</c:v>
                </c:pt>
                <c:pt idx="3">
                  <c:v>1.6692928374276921</c:v>
                </c:pt>
                <c:pt idx="4">
                  <c:v>1.6159304575882234</c:v>
                </c:pt>
                <c:pt idx="5">
                  <c:v>1.5746449381880478</c:v>
                </c:pt>
                <c:pt idx="6">
                  <c:v>1.5411216040439504</c:v>
                </c:pt>
                <c:pt idx="7">
                  <c:v>1.5129916138788719</c:v>
                </c:pt>
                <c:pt idx="8">
                  <c:v>1.4887955922631952</c:v>
                </c:pt>
                <c:pt idx="9">
                  <c:v>1.4679413288776557</c:v>
                </c:pt>
                <c:pt idx="10">
                  <c:v>1.4498154630344433</c:v>
                </c:pt>
                <c:pt idx="11">
                  <c:v>1.3693806114571547</c:v>
                </c:pt>
                <c:pt idx="12">
                  <c:v>1.303476063070399</c:v>
                </c:pt>
                <c:pt idx="13">
                  <c:v>1.2548725161535941</c:v>
                </c:pt>
                <c:pt idx="14">
                  <c:v>1.2176690178826366</c:v>
                </c:pt>
                <c:pt idx="15">
                  <c:v>1.1878258478653991</c:v>
                </c:pt>
                <c:pt idx="16">
                  <c:v>1.1630164655619124</c:v>
                </c:pt>
                <c:pt idx="17">
                  <c:v>1.1419718488594663</c:v>
                </c:pt>
                <c:pt idx="18">
                  <c:v>1.1238882837533444</c:v>
                </c:pt>
                <c:pt idx="19">
                  <c:v>1.1082158606613721</c:v>
                </c:pt>
                <c:pt idx="20">
                  <c:v>1.0945104218441006</c:v>
                </c:pt>
                <c:pt idx="21">
                  <c:v>1.0826027643531688</c:v>
                </c:pt>
                <c:pt idx="22">
                  <c:v>1.0722179333974895</c:v>
                </c:pt>
                <c:pt idx="23">
                  <c:v>1.0631867260287011</c:v>
                </c:pt>
                <c:pt idx="24">
                  <c:v>1.0553187889298972</c:v>
                </c:pt>
                <c:pt idx="25">
                  <c:v>1.0484449191527163</c:v>
                </c:pt>
                <c:pt idx="26">
                  <c:v>1.0424593648544327</c:v>
                </c:pt>
                <c:pt idx="27">
                  <c:v>1.0372563741923202</c:v>
                </c:pt>
                <c:pt idx="28">
                  <c:v>1.0327090449551084</c:v>
                </c:pt>
                <c:pt idx="29">
                  <c:v>1.028732775668616</c:v>
                </c:pt>
                <c:pt idx="30">
                  <c:v>1.0252852655957529</c:v>
                </c:pt>
                <c:pt idx="31">
                  <c:v>1.0222607628937934</c:v>
                </c:pt>
                <c:pt idx="32">
                  <c:v>1.0196381171941922</c:v>
                </c:pt>
                <c:pt idx="33">
                  <c:v>1.0173327270227683</c:v>
                </c:pt>
                <c:pt idx="34">
                  <c:v>1.0153445923795221</c:v>
                </c:pt>
                <c:pt idx="35">
                  <c:v>1.0136102621588181</c:v>
                </c:pt>
                <c:pt idx="36">
                  <c:v>1.0120874356235658</c:v>
                </c:pt>
                <c:pt idx="37">
                  <c:v>1.0107549624052199</c:v>
                </c:pt>
                <c:pt idx="38">
                  <c:v>1.0096128425037807</c:v>
                </c:pt>
                <c:pt idx="39">
                  <c:v>1.0085976248136124</c:v>
                </c:pt>
                <c:pt idx="40">
                  <c:v>1.0077304597032604</c:v>
                </c:pt>
                <c:pt idx="41">
                  <c:v>1.0069690464356342</c:v>
                </c:pt>
                <c:pt idx="42">
                  <c:v>1.0063133850107338</c:v>
                </c:pt>
                <c:pt idx="43">
                  <c:v>1.0057211746914689</c:v>
                </c:pt>
                <c:pt idx="44">
                  <c:v>1.0052135658463848</c:v>
                </c:pt>
                <c:pt idx="45">
                  <c:v>1.0047905584754815</c:v>
                </c:pt>
                <c:pt idx="46">
                  <c:v>1.0043887014731232</c:v>
                </c:pt>
                <c:pt idx="47">
                  <c:v>1.0040714459449456</c:v>
                </c:pt>
                <c:pt idx="48">
                  <c:v>1.0037753407853132</c:v>
                </c:pt>
                <c:pt idx="49">
                  <c:v>1.0035215363627712</c:v>
                </c:pt>
                <c:pt idx="50">
                  <c:v>1.0032888823087742</c:v>
                </c:pt>
                <c:pt idx="51">
                  <c:v>1.0030985289918677</c:v>
                </c:pt>
                <c:pt idx="52">
                  <c:v>1.0029293260435064</c:v>
                </c:pt>
                <c:pt idx="53">
                  <c:v>1.0027812734636901</c:v>
                </c:pt>
                <c:pt idx="54">
                  <c:v>1.002654371252419</c:v>
                </c:pt>
                <c:pt idx="55">
                  <c:v>1.0025486194096933</c:v>
                </c:pt>
                <c:pt idx="56">
                  <c:v>1.0024640179355124</c:v>
                </c:pt>
                <c:pt idx="57">
                  <c:v>1.0023794164613318</c:v>
                </c:pt>
                <c:pt idx="58">
                  <c:v>1.0022948149871511</c:v>
                </c:pt>
                <c:pt idx="59">
                  <c:v>1.0022313638815157</c:v>
                </c:pt>
                <c:pt idx="60">
                  <c:v>1.00216791277588</c:v>
                </c:pt>
                <c:pt idx="61">
                  <c:v>1.0021256120387898</c:v>
                </c:pt>
                <c:pt idx="62">
                  <c:v>1.0020833113016994</c:v>
                </c:pt>
                <c:pt idx="63">
                  <c:v>1.0020410105646091</c:v>
                </c:pt>
                <c:pt idx="64">
                  <c:v>1.0020198601960639</c:v>
                </c:pt>
                <c:pt idx="65">
                  <c:v>1.0019987098275187</c:v>
                </c:pt>
                <c:pt idx="66">
                  <c:v>1.0019564090904285</c:v>
                </c:pt>
                <c:pt idx="67">
                  <c:v>1.0019352587218833</c:v>
                </c:pt>
                <c:pt idx="68">
                  <c:v>1.0019352587218833</c:v>
                </c:pt>
                <c:pt idx="69">
                  <c:v>1.0019141083533381</c:v>
                </c:pt>
                <c:pt idx="70">
                  <c:v>1.0018929579847928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746-4628-9BB9-E382D6D77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719168"/>
        <c:axId val="73729536"/>
      </c:scatterChart>
      <c:scatterChart>
        <c:scatterStyle val="smoothMarker"/>
        <c:varyColors val="0"/>
        <c:ser>
          <c:idx val="5"/>
          <c:order val="0"/>
          <c:tx>
            <c:v>SW_Captured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'50_35_65_SB500_Kx5000_AM_15 Qup'!$A$3:$A$103</c:f>
              <c:numCache>
                <c:formatCode>General</c:formatCode>
                <c:ptCount val="10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</c:numCache>
            </c:numRef>
          </c:xVal>
          <c:yVal>
            <c:numRef>
              <c:f>'50_35_65_SB500_Kx5000_AM1_15Qup'!$AH$3:$AH$33</c:f>
              <c:numCache>
                <c:formatCode>0.00E+00</c:formatCode>
                <c:ptCount val="31"/>
                <c:pt idx="0">
                  <c:v>0</c:v>
                </c:pt>
                <c:pt idx="1">
                  <c:v>6.9292237442922372E-2</c:v>
                </c:pt>
                <c:pt idx="2">
                  <c:v>0.1197456874682902</c:v>
                </c:pt>
                <c:pt idx="3">
                  <c:v>0.15354515474378488</c:v>
                </c:pt>
                <c:pt idx="4">
                  <c:v>0.17748287671232876</c:v>
                </c:pt>
                <c:pt idx="5">
                  <c:v>0.19562721968543886</c:v>
                </c:pt>
                <c:pt idx="6">
                  <c:v>0.21011225266362252</c:v>
                </c:pt>
                <c:pt idx="7">
                  <c:v>0.22206367326230339</c:v>
                </c:pt>
                <c:pt idx="8">
                  <c:v>0.23211884830035515</c:v>
                </c:pt>
                <c:pt idx="9">
                  <c:v>0.2406519533231862</c:v>
                </c:pt>
                <c:pt idx="10">
                  <c:v>0.24797691527143581</c:v>
                </c:pt>
                <c:pt idx="11">
                  <c:v>0.25429350583460175</c:v>
                </c:pt>
                <c:pt idx="12">
                  <c:v>0.25972222222222224</c:v>
                </c:pt>
                <c:pt idx="13">
                  <c:v>0.26443429731100965</c:v>
                </c:pt>
                <c:pt idx="14">
                  <c:v>0.26853247082699139</c:v>
                </c:pt>
                <c:pt idx="15">
                  <c:v>0.27209791983764586</c:v>
                </c:pt>
                <c:pt idx="16">
                  <c:v>0.27517757483510907</c:v>
                </c:pt>
                <c:pt idx="17">
                  <c:v>0.27786719939117199</c:v>
                </c:pt>
                <c:pt idx="18">
                  <c:v>0.28015823186199901</c:v>
                </c:pt>
                <c:pt idx="19">
                  <c:v>0.28212360476915271</c:v>
                </c:pt>
                <c:pt idx="20">
                  <c:v>0.2838238838153222</c:v>
                </c:pt>
                <c:pt idx="21">
                  <c:v>0.28530885337392187</c:v>
                </c:pt>
                <c:pt idx="22">
                  <c:v>0.28658580669710809</c:v>
                </c:pt>
                <c:pt idx="23">
                  <c:v>0.28770516235413496</c:v>
                </c:pt>
                <c:pt idx="24">
                  <c:v>0.28869197108066968</c:v>
                </c:pt>
                <c:pt idx="25">
                  <c:v>0.28955098934550988</c:v>
                </c:pt>
                <c:pt idx="26">
                  <c:v>0.29029870624048704</c:v>
                </c:pt>
                <c:pt idx="27">
                  <c:v>0.29095668442415018</c:v>
                </c:pt>
                <c:pt idx="28">
                  <c:v>0.29153380263825468</c:v>
                </c:pt>
                <c:pt idx="29">
                  <c:v>0.29203576864535769</c:v>
                </c:pt>
                <c:pt idx="30">
                  <c:v>0.292400431253171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2746-4628-9BB9-E382D6D77F20}"/>
            </c:ext>
          </c:extLst>
        </c:ser>
        <c:ser>
          <c:idx val="3"/>
          <c:order val="1"/>
          <c:tx>
            <c:strRef>
              <c:f>'50_35_65_SB500_Kx5000_AM_15 Qup'!$AI$2</c:f>
              <c:strCache>
                <c:ptCount val="1"/>
                <c:pt idx="0">
                  <c:v>ET_Captured</c:v>
                </c:pt>
              </c:strCache>
            </c:strRef>
          </c:tx>
          <c:spPr>
            <a:ln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'50_35_65_SB500_Kx5000_AM_15 Qup'!$A$3:$A$33</c:f>
              <c:numCache>
                <c:formatCode>General</c:formatCode>
                <c:ptCount val="3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</c:numCache>
            </c:numRef>
          </c:xVal>
          <c:yVal>
            <c:numRef>
              <c:f>'50_35_65_SB500_Kx5000_AM_15 Qup'!$AI$3:$AI$33</c:f>
              <c:numCache>
                <c:formatCode>0.00E+00</c:formatCode>
                <c:ptCount val="31"/>
                <c:pt idx="0">
                  <c:v>0</c:v>
                </c:pt>
                <c:pt idx="1">
                  <c:v>7.4454591577879248E-3</c:v>
                </c:pt>
                <c:pt idx="2">
                  <c:v>1.941273465246068E-2</c:v>
                </c:pt>
                <c:pt idx="3">
                  <c:v>3.1554414003044137E-2</c:v>
                </c:pt>
                <c:pt idx="4">
                  <c:v>4.2389649923896502E-2</c:v>
                </c:pt>
                <c:pt idx="5">
                  <c:v>5.172184170471842E-2</c:v>
                </c:pt>
                <c:pt idx="6">
                  <c:v>5.9719051243023846E-2</c:v>
                </c:pt>
                <c:pt idx="7">
                  <c:v>6.6562024353120239E-2</c:v>
                </c:pt>
                <c:pt idx="8">
                  <c:v>7.2475900558092332E-2</c:v>
                </c:pt>
                <c:pt idx="9">
                  <c:v>7.7552638254693052E-2</c:v>
                </c:pt>
                <c:pt idx="10">
                  <c:v>8.1941273465246073E-2</c:v>
                </c:pt>
                <c:pt idx="11">
                  <c:v>8.5762303399289697E-2</c:v>
                </c:pt>
                <c:pt idx="12">
                  <c:v>8.9082318619989859E-2</c:v>
                </c:pt>
                <c:pt idx="13">
                  <c:v>9.1958396752917296E-2</c:v>
                </c:pt>
                <c:pt idx="14">
                  <c:v>9.4466641298833073E-2</c:v>
                </c:pt>
                <c:pt idx="15">
                  <c:v>9.6660958904109584E-2</c:v>
                </c:pt>
                <c:pt idx="16">
                  <c:v>9.8582572298325719E-2</c:v>
                </c:pt>
                <c:pt idx="17">
                  <c:v>0.100269533231862</c:v>
                </c:pt>
                <c:pt idx="18">
                  <c:v>0.10175989345509893</c:v>
                </c:pt>
                <c:pt idx="19">
                  <c:v>0.10306950786402841</c:v>
                </c:pt>
                <c:pt idx="20">
                  <c:v>0.10423642820903095</c:v>
                </c:pt>
                <c:pt idx="21">
                  <c:v>0.10527016742770168</c:v>
                </c:pt>
                <c:pt idx="22">
                  <c:v>0.10618975139523085</c:v>
                </c:pt>
                <c:pt idx="23">
                  <c:v>0.10700786402841198</c:v>
                </c:pt>
                <c:pt idx="24">
                  <c:v>0.10774036022323694</c:v>
                </c:pt>
                <c:pt idx="25">
                  <c:v>0.10839358193810249</c:v>
                </c:pt>
                <c:pt idx="26">
                  <c:v>0.1089833840690005</c:v>
                </c:pt>
                <c:pt idx="27">
                  <c:v>0.10951293759512938</c:v>
                </c:pt>
                <c:pt idx="28">
                  <c:v>0.10999175545408423</c:v>
                </c:pt>
                <c:pt idx="29">
                  <c:v>0.11042617960426179</c:v>
                </c:pt>
                <c:pt idx="30">
                  <c:v>0.11086694571283612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2746-4628-9BB9-E382D6D77F20}"/>
            </c:ext>
          </c:extLst>
        </c:ser>
        <c:ser>
          <c:idx val="7"/>
          <c:order val="2"/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'50_35_65_SB500_Kx5000_AM_15 Qup'!$A$33:$A$103</c:f>
              <c:numCache>
                <c:formatCode>General</c:formatCode>
                <c:ptCount val="71"/>
                <c:pt idx="0">
                  <c:v>15</c:v>
                </c:pt>
                <c:pt idx="1">
                  <c:v>15.5</c:v>
                </c:pt>
                <c:pt idx="2">
                  <c:v>16</c:v>
                </c:pt>
                <c:pt idx="3">
                  <c:v>16.5</c:v>
                </c:pt>
                <c:pt idx="4">
                  <c:v>17</c:v>
                </c:pt>
                <c:pt idx="5">
                  <c:v>17.5</c:v>
                </c:pt>
                <c:pt idx="6">
                  <c:v>18</c:v>
                </c:pt>
                <c:pt idx="7">
                  <c:v>18.5</c:v>
                </c:pt>
                <c:pt idx="8">
                  <c:v>19</c:v>
                </c:pt>
                <c:pt idx="9">
                  <c:v>19.5</c:v>
                </c:pt>
                <c:pt idx="10">
                  <c:v>20</c:v>
                </c:pt>
                <c:pt idx="11">
                  <c:v>20.5</c:v>
                </c:pt>
                <c:pt idx="12">
                  <c:v>21</c:v>
                </c:pt>
                <c:pt idx="13">
                  <c:v>21.5</c:v>
                </c:pt>
                <c:pt idx="14">
                  <c:v>22</c:v>
                </c:pt>
                <c:pt idx="15">
                  <c:v>22.5</c:v>
                </c:pt>
                <c:pt idx="16">
                  <c:v>23</c:v>
                </c:pt>
                <c:pt idx="17">
                  <c:v>23.5</c:v>
                </c:pt>
                <c:pt idx="18">
                  <c:v>24</c:v>
                </c:pt>
                <c:pt idx="19">
                  <c:v>24.5</c:v>
                </c:pt>
                <c:pt idx="20">
                  <c:v>25</c:v>
                </c:pt>
                <c:pt idx="21">
                  <c:v>25.5</c:v>
                </c:pt>
                <c:pt idx="22">
                  <c:v>26</c:v>
                </c:pt>
                <c:pt idx="23">
                  <c:v>26.5</c:v>
                </c:pt>
                <c:pt idx="24">
                  <c:v>27</c:v>
                </c:pt>
                <c:pt idx="25">
                  <c:v>27.5</c:v>
                </c:pt>
                <c:pt idx="26">
                  <c:v>28</c:v>
                </c:pt>
                <c:pt idx="27">
                  <c:v>28.5</c:v>
                </c:pt>
                <c:pt idx="28">
                  <c:v>29</c:v>
                </c:pt>
                <c:pt idx="29">
                  <c:v>29.5</c:v>
                </c:pt>
                <c:pt idx="30">
                  <c:v>30</c:v>
                </c:pt>
                <c:pt idx="31">
                  <c:v>30.5</c:v>
                </c:pt>
                <c:pt idx="32">
                  <c:v>31</c:v>
                </c:pt>
                <c:pt idx="33">
                  <c:v>31.5</c:v>
                </c:pt>
                <c:pt idx="34">
                  <c:v>32</c:v>
                </c:pt>
                <c:pt idx="35">
                  <c:v>32.5</c:v>
                </c:pt>
                <c:pt idx="36">
                  <c:v>33</c:v>
                </c:pt>
                <c:pt idx="37">
                  <c:v>33.5</c:v>
                </c:pt>
                <c:pt idx="38">
                  <c:v>34</c:v>
                </c:pt>
                <c:pt idx="39">
                  <c:v>34.5</c:v>
                </c:pt>
                <c:pt idx="40">
                  <c:v>35</c:v>
                </c:pt>
                <c:pt idx="41">
                  <c:v>35.5</c:v>
                </c:pt>
                <c:pt idx="42">
                  <c:v>36</c:v>
                </c:pt>
                <c:pt idx="43">
                  <c:v>36.5</c:v>
                </c:pt>
                <c:pt idx="44">
                  <c:v>37</c:v>
                </c:pt>
                <c:pt idx="45">
                  <c:v>37.5</c:v>
                </c:pt>
                <c:pt idx="46">
                  <c:v>38</c:v>
                </c:pt>
                <c:pt idx="47">
                  <c:v>38.5</c:v>
                </c:pt>
                <c:pt idx="48">
                  <c:v>39</c:v>
                </c:pt>
                <c:pt idx="49">
                  <c:v>39.5</c:v>
                </c:pt>
                <c:pt idx="50">
                  <c:v>40</c:v>
                </c:pt>
                <c:pt idx="51">
                  <c:v>40.5</c:v>
                </c:pt>
                <c:pt idx="52">
                  <c:v>41</c:v>
                </c:pt>
                <c:pt idx="53">
                  <c:v>41.5</c:v>
                </c:pt>
                <c:pt idx="54">
                  <c:v>42</c:v>
                </c:pt>
                <c:pt idx="55">
                  <c:v>42.5</c:v>
                </c:pt>
                <c:pt idx="56">
                  <c:v>43</c:v>
                </c:pt>
                <c:pt idx="57">
                  <c:v>43.5</c:v>
                </c:pt>
                <c:pt idx="58">
                  <c:v>44</c:v>
                </c:pt>
                <c:pt idx="59">
                  <c:v>44.5</c:v>
                </c:pt>
                <c:pt idx="60">
                  <c:v>45</c:v>
                </c:pt>
                <c:pt idx="61">
                  <c:v>45.5</c:v>
                </c:pt>
                <c:pt idx="62">
                  <c:v>46</c:v>
                </c:pt>
                <c:pt idx="63">
                  <c:v>46.5</c:v>
                </c:pt>
                <c:pt idx="64">
                  <c:v>47</c:v>
                </c:pt>
                <c:pt idx="65">
                  <c:v>47.5</c:v>
                </c:pt>
                <c:pt idx="66">
                  <c:v>48</c:v>
                </c:pt>
                <c:pt idx="67">
                  <c:v>48.5</c:v>
                </c:pt>
                <c:pt idx="68">
                  <c:v>49</c:v>
                </c:pt>
                <c:pt idx="69">
                  <c:v>49.5</c:v>
                </c:pt>
                <c:pt idx="70">
                  <c:v>50</c:v>
                </c:pt>
              </c:numCache>
            </c:numRef>
          </c:xVal>
          <c:yVal>
            <c:numRef>
              <c:f>'50_35_65_SB500_Kx5000_15y_Qup'!$AB$33:$AB$103</c:f>
              <c:numCache>
                <c:formatCode>0.00E+00</c:formatCode>
                <c:ptCount val="71"/>
                <c:pt idx="0">
                  <c:v>0.292400431253171</c:v>
                </c:pt>
                <c:pt idx="1">
                  <c:v>0.24121321664129883</c:v>
                </c:pt>
                <c:pt idx="2">
                  <c:v>0.19434297311009641</c:v>
                </c:pt>
                <c:pt idx="3">
                  <c:v>0.16087011669203449</c:v>
                </c:pt>
                <c:pt idx="4">
                  <c:v>0.13627600202942669</c:v>
                </c:pt>
                <c:pt idx="5">
                  <c:v>0.11708523592085236</c:v>
                </c:pt>
                <c:pt idx="6">
                  <c:v>0.10146182141045154</c:v>
                </c:pt>
                <c:pt idx="7">
                  <c:v>8.828323186199899E-2</c:v>
                </c:pt>
                <c:pt idx="8">
                  <c:v>7.7016742770167429E-2</c:v>
                </c:pt>
                <c:pt idx="9">
                  <c:v>6.7304033485540329E-2</c:v>
                </c:pt>
                <c:pt idx="10">
                  <c:v>5.8853373921867069E-2</c:v>
                </c:pt>
                <c:pt idx="11">
                  <c:v>5.1499873160832065E-2</c:v>
                </c:pt>
                <c:pt idx="12">
                  <c:v>4.5075469304921359E-2</c:v>
                </c:pt>
                <c:pt idx="13">
                  <c:v>3.9469178082191782E-2</c:v>
                </c:pt>
                <c:pt idx="14">
                  <c:v>3.4566844241501776E-2</c:v>
                </c:pt>
                <c:pt idx="15">
                  <c:v>3.0279680365296803E-2</c:v>
                </c:pt>
                <c:pt idx="16">
                  <c:v>2.6531582952815831E-2</c:v>
                </c:pt>
                <c:pt idx="17">
                  <c:v>2.3249619482496195E-2</c:v>
                </c:pt>
                <c:pt idx="18">
                  <c:v>2.0367199391171993E-2</c:v>
                </c:pt>
                <c:pt idx="19">
                  <c:v>1.7830416032470826E-2</c:v>
                </c:pt>
                <c:pt idx="20">
                  <c:v>1.5594875697615423E-2</c:v>
                </c:pt>
                <c:pt idx="21">
                  <c:v>1.3625697615423643E-2</c:v>
                </c:pt>
                <c:pt idx="22">
                  <c:v>1.1894342973110096E-2</c:v>
                </c:pt>
                <c:pt idx="23">
                  <c:v>1.0388127853881279E-2</c:v>
                </c:pt>
                <c:pt idx="24">
                  <c:v>9.0753424657534238E-3</c:v>
                </c:pt>
                <c:pt idx="25">
                  <c:v>7.9306189751395233E-3</c:v>
                </c:pt>
                <c:pt idx="26">
                  <c:v>6.9285895484525618E-3</c:v>
                </c:pt>
                <c:pt idx="27">
                  <c:v>6.0565702688990357E-3</c:v>
                </c:pt>
                <c:pt idx="28">
                  <c:v>5.2923642820903094E-3</c:v>
                </c:pt>
                <c:pt idx="29">
                  <c:v>4.6264586504312531E-3</c:v>
                </c:pt>
                <c:pt idx="30">
                  <c:v>4.0429984779299846E-3</c:v>
                </c:pt>
                <c:pt idx="31">
                  <c:v>3.5356418061897512E-3</c:v>
                </c:pt>
                <c:pt idx="32">
                  <c:v>3.0885337392186707E-3</c:v>
                </c:pt>
                <c:pt idx="33">
                  <c:v>2.7016742770167427E-3</c:v>
                </c:pt>
                <c:pt idx="34">
                  <c:v>2.3592085235920853E-3</c:v>
                </c:pt>
                <c:pt idx="35">
                  <c:v>2.061136478944698E-3</c:v>
                </c:pt>
                <c:pt idx="36">
                  <c:v>1.8011161846778285E-3</c:v>
                </c:pt>
                <c:pt idx="37">
                  <c:v>1.5759766615930999E-3</c:v>
                </c:pt>
                <c:pt idx="38">
                  <c:v>1.3762049720953832E-3</c:v>
                </c:pt>
                <c:pt idx="39">
                  <c:v>1.2018011161846779E-3</c:v>
                </c:pt>
                <c:pt idx="40">
                  <c:v>1.0495941146626078E-3</c:v>
                </c:pt>
                <c:pt idx="41">
                  <c:v>9.1641298833079656E-4</c:v>
                </c:pt>
                <c:pt idx="42">
                  <c:v>8.0225773718924402E-4</c:v>
                </c:pt>
                <c:pt idx="43">
                  <c:v>7.0078640284119737E-4</c:v>
                </c:pt>
                <c:pt idx="44">
                  <c:v>6.1199898528665651E-4</c:v>
                </c:pt>
                <c:pt idx="45">
                  <c:v>5.3589548452562155E-4</c:v>
                </c:pt>
                <c:pt idx="46">
                  <c:v>4.6930492135971588E-4</c:v>
                </c:pt>
                <c:pt idx="47">
                  <c:v>4.0905631659056315E-4</c:v>
                </c:pt>
                <c:pt idx="48">
                  <c:v>3.5832064941653983E-4</c:v>
                </c:pt>
                <c:pt idx="49">
                  <c:v>3.1075596144089295E-4</c:v>
                </c:pt>
                <c:pt idx="50">
                  <c:v>2.7270421106037542E-4</c:v>
                </c:pt>
                <c:pt idx="51">
                  <c:v>2.3782343987823439E-4</c:v>
                </c:pt>
                <c:pt idx="52">
                  <c:v>2.0928462709284628E-4</c:v>
                </c:pt>
                <c:pt idx="53">
                  <c:v>1.8391679350583461E-4</c:v>
                </c:pt>
                <c:pt idx="54">
                  <c:v>1.5854895991882292E-4</c:v>
                </c:pt>
                <c:pt idx="55">
                  <c:v>1.3952308472856418E-4</c:v>
                </c:pt>
                <c:pt idx="56">
                  <c:v>1.2049720953830543E-4</c:v>
                </c:pt>
                <c:pt idx="57">
                  <c:v>1.078132927447996E-4</c:v>
                </c:pt>
                <c:pt idx="58">
                  <c:v>9.1958396752917307E-5</c:v>
                </c:pt>
                <c:pt idx="59">
                  <c:v>8.2445459157787923E-5</c:v>
                </c:pt>
                <c:pt idx="60">
                  <c:v>7.2932521562658553E-5</c:v>
                </c:pt>
                <c:pt idx="61">
                  <c:v>6.3419583967529169E-5</c:v>
                </c:pt>
                <c:pt idx="62">
                  <c:v>5.3906646372399799E-5</c:v>
                </c:pt>
                <c:pt idx="63">
                  <c:v>4.7564687975646877E-5</c:v>
                </c:pt>
                <c:pt idx="64">
                  <c:v>4.1222729578893962E-5</c:v>
                </c:pt>
                <c:pt idx="65">
                  <c:v>3.8051750380517507E-5</c:v>
                </c:pt>
                <c:pt idx="66">
                  <c:v>3.1709791983764585E-5</c:v>
                </c:pt>
                <c:pt idx="67">
                  <c:v>2.8538812785388127E-5</c:v>
                </c:pt>
                <c:pt idx="68">
                  <c:v>2.5367833587011669E-5</c:v>
                </c:pt>
                <c:pt idx="69">
                  <c:v>2.2196854388635211E-5</c:v>
                </c:pt>
                <c:pt idx="70">
                  <c:v>1.9025875190258754E-5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2746-4628-9BB9-E382D6D77F20}"/>
            </c:ext>
          </c:extLst>
        </c:ser>
        <c:ser>
          <c:idx val="6"/>
          <c:order val="3"/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'50_35_65_SB500_Kx5000_AM_15 Qup'!$A$33:$A$103</c:f>
              <c:numCache>
                <c:formatCode>General</c:formatCode>
                <c:ptCount val="71"/>
                <c:pt idx="0">
                  <c:v>15</c:v>
                </c:pt>
                <c:pt idx="1">
                  <c:v>15.5</c:v>
                </c:pt>
                <c:pt idx="2">
                  <c:v>16</c:v>
                </c:pt>
                <c:pt idx="3">
                  <c:v>16.5</c:v>
                </c:pt>
                <c:pt idx="4">
                  <c:v>17</c:v>
                </c:pt>
                <c:pt idx="5">
                  <c:v>17.5</c:v>
                </c:pt>
                <c:pt idx="6">
                  <c:v>18</c:v>
                </c:pt>
                <c:pt idx="7">
                  <c:v>18.5</c:v>
                </c:pt>
                <c:pt idx="8">
                  <c:v>19</c:v>
                </c:pt>
                <c:pt idx="9">
                  <c:v>19.5</c:v>
                </c:pt>
                <c:pt idx="10">
                  <c:v>20</c:v>
                </c:pt>
                <c:pt idx="11">
                  <c:v>20.5</c:v>
                </c:pt>
                <c:pt idx="12">
                  <c:v>21</c:v>
                </c:pt>
                <c:pt idx="13">
                  <c:v>21.5</c:v>
                </c:pt>
                <c:pt idx="14">
                  <c:v>22</c:v>
                </c:pt>
                <c:pt idx="15">
                  <c:v>22.5</c:v>
                </c:pt>
                <c:pt idx="16">
                  <c:v>23</c:v>
                </c:pt>
                <c:pt idx="17">
                  <c:v>23.5</c:v>
                </c:pt>
                <c:pt idx="18">
                  <c:v>24</c:v>
                </c:pt>
                <c:pt idx="19">
                  <c:v>24.5</c:v>
                </c:pt>
                <c:pt idx="20">
                  <c:v>25</c:v>
                </c:pt>
                <c:pt idx="21">
                  <c:v>25.5</c:v>
                </c:pt>
                <c:pt idx="22">
                  <c:v>26</c:v>
                </c:pt>
                <c:pt idx="23">
                  <c:v>26.5</c:v>
                </c:pt>
                <c:pt idx="24">
                  <c:v>27</c:v>
                </c:pt>
                <c:pt idx="25">
                  <c:v>27.5</c:v>
                </c:pt>
                <c:pt idx="26">
                  <c:v>28</c:v>
                </c:pt>
                <c:pt idx="27">
                  <c:v>28.5</c:v>
                </c:pt>
                <c:pt idx="28">
                  <c:v>29</c:v>
                </c:pt>
                <c:pt idx="29">
                  <c:v>29.5</c:v>
                </c:pt>
                <c:pt idx="30">
                  <c:v>30</c:v>
                </c:pt>
                <c:pt idx="31">
                  <c:v>30.5</c:v>
                </c:pt>
                <c:pt idx="32">
                  <c:v>31</c:v>
                </c:pt>
                <c:pt idx="33">
                  <c:v>31.5</c:v>
                </c:pt>
                <c:pt idx="34">
                  <c:v>32</c:v>
                </c:pt>
                <c:pt idx="35">
                  <c:v>32.5</c:v>
                </c:pt>
                <c:pt idx="36">
                  <c:v>33</c:v>
                </c:pt>
                <c:pt idx="37">
                  <c:v>33.5</c:v>
                </c:pt>
                <c:pt idx="38">
                  <c:v>34</c:v>
                </c:pt>
                <c:pt idx="39">
                  <c:v>34.5</c:v>
                </c:pt>
                <c:pt idx="40">
                  <c:v>35</c:v>
                </c:pt>
                <c:pt idx="41">
                  <c:v>35.5</c:v>
                </c:pt>
                <c:pt idx="42">
                  <c:v>36</c:v>
                </c:pt>
                <c:pt idx="43">
                  <c:v>36.5</c:v>
                </c:pt>
                <c:pt idx="44">
                  <c:v>37</c:v>
                </c:pt>
                <c:pt idx="45">
                  <c:v>37.5</c:v>
                </c:pt>
                <c:pt idx="46">
                  <c:v>38</c:v>
                </c:pt>
                <c:pt idx="47">
                  <c:v>38.5</c:v>
                </c:pt>
                <c:pt idx="48">
                  <c:v>39</c:v>
                </c:pt>
                <c:pt idx="49">
                  <c:v>39.5</c:v>
                </c:pt>
                <c:pt idx="50">
                  <c:v>40</c:v>
                </c:pt>
                <c:pt idx="51">
                  <c:v>40.5</c:v>
                </c:pt>
                <c:pt idx="52">
                  <c:v>41</c:v>
                </c:pt>
                <c:pt idx="53">
                  <c:v>41.5</c:v>
                </c:pt>
                <c:pt idx="54">
                  <c:v>42</c:v>
                </c:pt>
                <c:pt idx="55">
                  <c:v>42.5</c:v>
                </c:pt>
                <c:pt idx="56">
                  <c:v>43</c:v>
                </c:pt>
                <c:pt idx="57">
                  <c:v>43.5</c:v>
                </c:pt>
                <c:pt idx="58">
                  <c:v>44</c:v>
                </c:pt>
                <c:pt idx="59">
                  <c:v>44.5</c:v>
                </c:pt>
                <c:pt idx="60">
                  <c:v>45</c:v>
                </c:pt>
                <c:pt idx="61">
                  <c:v>45.5</c:v>
                </c:pt>
                <c:pt idx="62">
                  <c:v>46</c:v>
                </c:pt>
                <c:pt idx="63">
                  <c:v>46.5</c:v>
                </c:pt>
                <c:pt idx="64">
                  <c:v>47</c:v>
                </c:pt>
                <c:pt idx="65">
                  <c:v>47.5</c:v>
                </c:pt>
                <c:pt idx="66">
                  <c:v>48</c:v>
                </c:pt>
                <c:pt idx="67">
                  <c:v>48.5</c:v>
                </c:pt>
                <c:pt idx="68">
                  <c:v>49</c:v>
                </c:pt>
                <c:pt idx="69">
                  <c:v>49.5</c:v>
                </c:pt>
                <c:pt idx="70">
                  <c:v>50</c:v>
                </c:pt>
              </c:numCache>
            </c:numRef>
          </c:xVal>
          <c:yVal>
            <c:numRef>
              <c:f>'50_35_65_SB500_Kx5000_AM1_15Qup'!$AH$33:$AH$103</c:f>
              <c:numCache>
                <c:formatCode>0.00E+00</c:formatCode>
                <c:ptCount val="71"/>
                <c:pt idx="0">
                  <c:v>0.292400431253171</c:v>
                </c:pt>
                <c:pt idx="1">
                  <c:v>0.27654173008625066</c:v>
                </c:pt>
                <c:pt idx="2">
                  <c:v>0.26117135971588029</c:v>
                </c:pt>
                <c:pt idx="3">
                  <c:v>0.25026953323186202</c:v>
                </c:pt>
                <c:pt idx="4">
                  <c:v>0.2422691527143582</c:v>
                </c:pt>
                <c:pt idx="5">
                  <c:v>0.23607940131912736</c:v>
                </c:pt>
                <c:pt idx="6">
                  <c:v>0.23105339928970067</c:v>
                </c:pt>
                <c:pt idx="7">
                  <c:v>0.22683599695585996</c:v>
                </c:pt>
                <c:pt idx="8">
                  <c:v>0.22320839675291729</c:v>
                </c:pt>
                <c:pt idx="9">
                  <c:v>0.22008181126331811</c:v>
                </c:pt>
                <c:pt idx="10">
                  <c:v>0.21736428209030947</c:v>
                </c:pt>
                <c:pt idx="11">
                  <c:v>0.2149923896499239</c:v>
                </c:pt>
                <c:pt idx="12">
                  <c:v>0.21292174023338406</c:v>
                </c:pt>
                <c:pt idx="13">
                  <c:v>0.21111111111111111</c:v>
                </c:pt>
                <c:pt idx="14">
                  <c:v>0.20952562151192289</c:v>
                </c:pt>
                <c:pt idx="15">
                  <c:v>0.20813039066463723</c:v>
                </c:pt>
                <c:pt idx="16">
                  <c:v>0.2069095636732623</c:v>
                </c:pt>
                <c:pt idx="17">
                  <c:v>0.20584094368340944</c:v>
                </c:pt>
                <c:pt idx="18">
                  <c:v>0.20490867579908675</c:v>
                </c:pt>
                <c:pt idx="19">
                  <c:v>0.20409373414510401</c:v>
                </c:pt>
                <c:pt idx="20">
                  <c:v>0.20338026382546931</c:v>
                </c:pt>
                <c:pt idx="21">
                  <c:v>0.20275558092338913</c:v>
                </c:pt>
                <c:pt idx="22">
                  <c:v>0.20221017250126838</c:v>
                </c:pt>
                <c:pt idx="23">
                  <c:v>0.20173452562151192</c:v>
                </c:pt>
                <c:pt idx="24">
                  <c:v>0.2013191273465246</c:v>
                </c:pt>
                <c:pt idx="25">
                  <c:v>0.20095446473871131</c:v>
                </c:pt>
                <c:pt idx="26">
                  <c:v>0.20063736681887367</c:v>
                </c:pt>
                <c:pt idx="27">
                  <c:v>0.20036149162861491</c:v>
                </c:pt>
                <c:pt idx="28">
                  <c:v>0.20011732623033993</c:v>
                </c:pt>
                <c:pt idx="29">
                  <c:v>0.19990487062404871</c:v>
                </c:pt>
                <c:pt idx="30">
                  <c:v>0.19972095383054286</c:v>
                </c:pt>
                <c:pt idx="31">
                  <c:v>0.19955923389142569</c:v>
                </c:pt>
                <c:pt idx="32">
                  <c:v>0.1994197108066971</c:v>
                </c:pt>
                <c:pt idx="33">
                  <c:v>0.19929604261796044</c:v>
                </c:pt>
                <c:pt idx="34">
                  <c:v>0.19918822932521563</c:v>
                </c:pt>
                <c:pt idx="35">
                  <c:v>0.19909309994926433</c:v>
                </c:pt>
                <c:pt idx="36">
                  <c:v>0.19901065449010655</c:v>
                </c:pt>
                <c:pt idx="37">
                  <c:v>0.1989377219685439</c:v>
                </c:pt>
                <c:pt idx="38">
                  <c:v>0.19887747336377473</c:v>
                </c:pt>
                <c:pt idx="39">
                  <c:v>0.19882039573820395</c:v>
                </c:pt>
                <c:pt idx="40">
                  <c:v>0.1987728310502283</c:v>
                </c:pt>
                <c:pt idx="41">
                  <c:v>0.19873160832064943</c:v>
                </c:pt>
                <c:pt idx="42">
                  <c:v>0.19869355657026891</c:v>
                </c:pt>
                <c:pt idx="43">
                  <c:v>0.19866184677828513</c:v>
                </c:pt>
                <c:pt idx="44">
                  <c:v>0.19863647894469813</c:v>
                </c:pt>
                <c:pt idx="45">
                  <c:v>0.1986111111111111</c:v>
                </c:pt>
                <c:pt idx="46">
                  <c:v>0.19858891425672248</c:v>
                </c:pt>
                <c:pt idx="47">
                  <c:v>0.19856988838153222</c:v>
                </c:pt>
                <c:pt idx="48">
                  <c:v>0.19855403348554032</c:v>
                </c:pt>
                <c:pt idx="49">
                  <c:v>0.19854134956874683</c:v>
                </c:pt>
                <c:pt idx="50">
                  <c:v>0.19852866565195332</c:v>
                </c:pt>
                <c:pt idx="51">
                  <c:v>0.19851598173515983</c:v>
                </c:pt>
                <c:pt idx="52">
                  <c:v>0.1985064687975647</c:v>
                </c:pt>
                <c:pt idx="53">
                  <c:v>0.19850012683916793</c:v>
                </c:pt>
                <c:pt idx="54">
                  <c:v>0.19849378488077118</c:v>
                </c:pt>
                <c:pt idx="55">
                  <c:v>0.19848744292237444</c:v>
                </c:pt>
                <c:pt idx="56">
                  <c:v>0.19848110096397767</c:v>
                </c:pt>
                <c:pt idx="57">
                  <c:v>0.19847475900558093</c:v>
                </c:pt>
                <c:pt idx="58">
                  <c:v>0.19847158802638254</c:v>
                </c:pt>
                <c:pt idx="59">
                  <c:v>0.19846841704718418</c:v>
                </c:pt>
                <c:pt idx="60">
                  <c:v>0.1984652460679858</c:v>
                </c:pt>
                <c:pt idx="61">
                  <c:v>0.19846207508878741</c:v>
                </c:pt>
                <c:pt idx="62">
                  <c:v>0.19845890410958905</c:v>
                </c:pt>
                <c:pt idx="63">
                  <c:v>0.19845890410958905</c:v>
                </c:pt>
                <c:pt idx="64">
                  <c:v>0.19845573313039067</c:v>
                </c:pt>
                <c:pt idx="65">
                  <c:v>0.19845256215119228</c:v>
                </c:pt>
                <c:pt idx="66">
                  <c:v>0.19845256215119228</c:v>
                </c:pt>
                <c:pt idx="67">
                  <c:v>0.19845256215119228</c:v>
                </c:pt>
                <c:pt idx="68">
                  <c:v>0.19844939117199392</c:v>
                </c:pt>
                <c:pt idx="69">
                  <c:v>0.19844939117199392</c:v>
                </c:pt>
                <c:pt idx="70">
                  <c:v>0.19844939117199392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2746-4628-9BB9-E382D6D77F20}"/>
            </c:ext>
          </c:extLst>
        </c:ser>
        <c:ser>
          <c:idx val="1"/>
          <c:order val="4"/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'50_35_65_SB500_Kx5000_AM_15 Qup'!$A$33:$A$103</c:f>
              <c:numCache>
                <c:formatCode>General</c:formatCode>
                <c:ptCount val="71"/>
                <c:pt idx="0">
                  <c:v>15</c:v>
                </c:pt>
                <c:pt idx="1">
                  <c:v>15.5</c:v>
                </c:pt>
                <c:pt idx="2">
                  <c:v>16</c:v>
                </c:pt>
                <c:pt idx="3">
                  <c:v>16.5</c:v>
                </c:pt>
                <c:pt idx="4">
                  <c:v>17</c:v>
                </c:pt>
                <c:pt idx="5">
                  <c:v>17.5</c:v>
                </c:pt>
                <c:pt idx="6">
                  <c:v>18</c:v>
                </c:pt>
                <c:pt idx="7">
                  <c:v>18.5</c:v>
                </c:pt>
                <c:pt idx="8">
                  <c:v>19</c:v>
                </c:pt>
                <c:pt idx="9">
                  <c:v>19.5</c:v>
                </c:pt>
                <c:pt idx="10">
                  <c:v>20</c:v>
                </c:pt>
                <c:pt idx="11">
                  <c:v>20.5</c:v>
                </c:pt>
                <c:pt idx="12">
                  <c:v>21</c:v>
                </c:pt>
                <c:pt idx="13">
                  <c:v>21.5</c:v>
                </c:pt>
                <c:pt idx="14">
                  <c:v>22</c:v>
                </c:pt>
                <c:pt idx="15">
                  <c:v>22.5</c:v>
                </c:pt>
                <c:pt idx="16">
                  <c:v>23</c:v>
                </c:pt>
                <c:pt idx="17">
                  <c:v>23.5</c:v>
                </c:pt>
                <c:pt idx="18">
                  <c:v>24</c:v>
                </c:pt>
                <c:pt idx="19">
                  <c:v>24.5</c:v>
                </c:pt>
                <c:pt idx="20">
                  <c:v>25</c:v>
                </c:pt>
                <c:pt idx="21">
                  <c:v>25.5</c:v>
                </c:pt>
                <c:pt idx="22">
                  <c:v>26</c:v>
                </c:pt>
                <c:pt idx="23">
                  <c:v>26.5</c:v>
                </c:pt>
                <c:pt idx="24">
                  <c:v>27</c:v>
                </c:pt>
                <c:pt idx="25">
                  <c:v>27.5</c:v>
                </c:pt>
                <c:pt idx="26">
                  <c:v>28</c:v>
                </c:pt>
                <c:pt idx="27">
                  <c:v>28.5</c:v>
                </c:pt>
                <c:pt idx="28">
                  <c:v>29</c:v>
                </c:pt>
                <c:pt idx="29">
                  <c:v>29.5</c:v>
                </c:pt>
                <c:pt idx="30">
                  <c:v>30</c:v>
                </c:pt>
                <c:pt idx="31">
                  <c:v>30.5</c:v>
                </c:pt>
                <c:pt idx="32">
                  <c:v>31</c:v>
                </c:pt>
                <c:pt idx="33">
                  <c:v>31.5</c:v>
                </c:pt>
                <c:pt idx="34">
                  <c:v>32</c:v>
                </c:pt>
                <c:pt idx="35">
                  <c:v>32.5</c:v>
                </c:pt>
                <c:pt idx="36">
                  <c:v>33</c:v>
                </c:pt>
                <c:pt idx="37">
                  <c:v>33.5</c:v>
                </c:pt>
                <c:pt idx="38">
                  <c:v>34</c:v>
                </c:pt>
                <c:pt idx="39">
                  <c:v>34.5</c:v>
                </c:pt>
                <c:pt idx="40">
                  <c:v>35</c:v>
                </c:pt>
                <c:pt idx="41">
                  <c:v>35.5</c:v>
                </c:pt>
                <c:pt idx="42">
                  <c:v>36</c:v>
                </c:pt>
                <c:pt idx="43">
                  <c:v>36.5</c:v>
                </c:pt>
                <c:pt idx="44">
                  <c:v>37</c:v>
                </c:pt>
                <c:pt idx="45">
                  <c:v>37.5</c:v>
                </c:pt>
                <c:pt idx="46">
                  <c:v>38</c:v>
                </c:pt>
                <c:pt idx="47">
                  <c:v>38.5</c:v>
                </c:pt>
                <c:pt idx="48">
                  <c:v>39</c:v>
                </c:pt>
                <c:pt idx="49">
                  <c:v>39.5</c:v>
                </c:pt>
                <c:pt idx="50">
                  <c:v>40</c:v>
                </c:pt>
                <c:pt idx="51">
                  <c:v>40.5</c:v>
                </c:pt>
                <c:pt idx="52">
                  <c:v>41</c:v>
                </c:pt>
                <c:pt idx="53">
                  <c:v>41.5</c:v>
                </c:pt>
                <c:pt idx="54">
                  <c:v>42</c:v>
                </c:pt>
                <c:pt idx="55">
                  <c:v>42.5</c:v>
                </c:pt>
                <c:pt idx="56">
                  <c:v>43</c:v>
                </c:pt>
                <c:pt idx="57">
                  <c:v>43.5</c:v>
                </c:pt>
                <c:pt idx="58">
                  <c:v>44</c:v>
                </c:pt>
                <c:pt idx="59">
                  <c:v>44.5</c:v>
                </c:pt>
                <c:pt idx="60">
                  <c:v>45</c:v>
                </c:pt>
                <c:pt idx="61">
                  <c:v>45.5</c:v>
                </c:pt>
                <c:pt idx="62">
                  <c:v>46</c:v>
                </c:pt>
                <c:pt idx="63">
                  <c:v>46.5</c:v>
                </c:pt>
                <c:pt idx="64">
                  <c:v>47</c:v>
                </c:pt>
                <c:pt idx="65">
                  <c:v>47.5</c:v>
                </c:pt>
                <c:pt idx="66">
                  <c:v>48</c:v>
                </c:pt>
                <c:pt idx="67">
                  <c:v>48.5</c:v>
                </c:pt>
                <c:pt idx="68">
                  <c:v>49</c:v>
                </c:pt>
                <c:pt idx="69">
                  <c:v>49.5</c:v>
                </c:pt>
                <c:pt idx="70">
                  <c:v>50</c:v>
                </c:pt>
              </c:numCache>
            </c:numRef>
          </c:xVal>
          <c:yVal>
            <c:numRef>
              <c:f>'50_35_65_SB500_Kx5000_AM1_15Qup'!$AI$33:$AI$103</c:f>
              <c:numCache>
                <c:formatCode>0.00E+00</c:formatCode>
                <c:ptCount val="71"/>
                <c:pt idx="0">
                  <c:v>0.11086694571283612</c:v>
                </c:pt>
                <c:pt idx="1">
                  <c:v>0.10649733637747337</c:v>
                </c:pt>
                <c:pt idx="2">
                  <c:v>0.10078006088280062</c:v>
                </c:pt>
                <c:pt idx="3">
                  <c:v>9.5462328767123295E-2</c:v>
                </c:pt>
                <c:pt idx="4">
                  <c:v>9.0969051243023846E-2</c:v>
                </c:pt>
                <c:pt idx="5">
                  <c:v>8.7255834601725007E-2</c:v>
                </c:pt>
                <c:pt idx="6">
                  <c:v>8.4170471841704717E-2</c:v>
                </c:pt>
                <c:pt idx="7">
                  <c:v>8.1586123795027901E-2</c:v>
                </c:pt>
                <c:pt idx="8">
                  <c:v>7.940131912734652E-2</c:v>
                </c:pt>
                <c:pt idx="9">
                  <c:v>7.7552638254693052E-2</c:v>
                </c:pt>
                <c:pt idx="10">
                  <c:v>7.5983003551496703E-2</c:v>
                </c:pt>
                <c:pt idx="11">
                  <c:v>7.4638508371385082E-2</c:v>
                </c:pt>
                <c:pt idx="12">
                  <c:v>7.3484271943176055E-2</c:v>
                </c:pt>
                <c:pt idx="13">
                  <c:v>7.2494926433282592E-2</c:v>
                </c:pt>
                <c:pt idx="14">
                  <c:v>7.164193302891933E-2</c:v>
                </c:pt>
                <c:pt idx="15">
                  <c:v>7.089992389649924E-2</c:v>
                </c:pt>
                <c:pt idx="16">
                  <c:v>7.025938609842719E-2</c:v>
                </c:pt>
                <c:pt idx="17">
                  <c:v>6.9701293759512936E-2</c:v>
                </c:pt>
                <c:pt idx="18">
                  <c:v>6.921930492135972E-2</c:v>
                </c:pt>
                <c:pt idx="19">
                  <c:v>6.879756468797564E-2</c:v>
                </c:pt>
                <c:pt idx="20">
                  <c:v>6.8429731100963981E-2</c:v>
                </c:pt>
                <c:pt idx="21">
                  <c:v>6.8109462201927956E-2</c:v>
                </c:pt>
                <c:pt idx="22">
                  <c:v>6.7833587011669208E-2</c:v>
                </c:pt>
                <c:pt idx="23">
                  <c:v>6.7589421613394221E-2</c:v>
                </c:pt>
                <c:pt idx="24">
                  <c:v>6.7376966007102995E-2</c:v>
                </c:pt>
                <c:pt idx="25">
                  <c:v>6.7193049213597159E-2</c:v>
                </c:pt>
                <c:pt idx="26">
                  <c:v>6.7031329274479953E-2</c:v>
                </c:pt>
                <c:pt idx="27">
                  <c:v>6.6891806189751393E-2</c:v>
                </c:pt>
                <c:pt idx="28">
                  <c:v>6.6768138001014707E-2</c:v>
                </c:pt>
                <c:pt idx="29">
                  <c:v>6.6660324708269908E-2</c:v>
                </c:pt>
                <c:pt idx="30">
                  <c:v>6.6568366311516997E-2</c:v>
                </c:pt>
                <c:pt idx="31">
                  <c:v>6.6485920852359215E-2</c:v>
                </c:pt>
                <c:pt idx="32">
                  <c:v>6.6416159309994921E-2</c:v>
                </c:pt>
                <c:pt idx="33">
                  <c:v>6.6352739726027399E-2</c:v>
                </c:pt>
                <c:pt idx="34">
                  <c:v>6.6298833079654992E-2</c:v>
                </c:pt>
                <c:pt idx="35">
                  <c:v>6.6251268391679344E-2</c:v>
                </c:pt>
                <c:pt idx="36">
                  <c:v>6.6210045662100453E-2</c:v>
                </c:pt>
                <c:pt idx="37">
                  <c:v>6.6171993911719934E-2</c:v>
                </c:pt>
                <c:pt idx="38">
                  <c:v>6.6140284119736173E-2</c:v>
                </c:pt>
                <c:pt idx="39">
                  <c:v>6.611491628614917E-2</c:v>
                </c:pt>
                <c:pt idx="40">
                  <c:v>6.6089548452562152E-2</c:v>
                </c:pt>
                <c:pt idx="41">
                  <c:v>6.6067351598173521E-2</c:v>
                </c:pt>
                <c:pt idx="42">
                  <c:v>6.6051496702181633E-2</c:v>
                </c:pt>
                <c:pt idx="43">
                  <c:v>6.6035641806189746E-2</c:v>
                </c:pt>
                <c:pt idx="44">
                  <c:v>6.6019786910197872E-2</c:v>
                </c:pt>
                <c:pt idx="45">
                  <c:v>6.6007102993404357E-2</c:v>
                </c:pt>
                <c:pt idx="46">
                  <c:v>6.5997590055809227E-2</c:v>
                </c:pt>
                <c:pt idx="47">
                  <c:v>6.5988077118214111E-2</c:v>
                </c:pt>
                <c:pt idx="48">
                  <c:v>6.5978564180618982E-2</c:v>
                </c:pt>
                <c:pt idx="49">
                  <c:v>6.5972222222222224E-2</c:v>
                </c:pt>
                <c:pt idx="50">
                  <c:v>6.5965880263825466E-2</c:v>
                </c:pt>
                <c:pt idx="51">
                  <c:v>6.5959538305428722E-2</c:v>
                </c:pt>
                <c:pt idx="52">
                  <c:v>6.5956367326230336E-2</c:v>
                </c:pt>
                <c:pt idx="53">
                  <c:v>6.5953196347031964E-2</c:v>
                </c:pt>
                <c:pt idx="54">
                  <c:v>6.5946854388635207E-2</c:v>
                </c:pt>
                <c:pt idx="55">
                  <c:v>6.5943683409436835E-2</c:v>
                </c:pt>
                <c:pt idx="56">
                  <c:v>6.5943683409436835E-2</c:v>
                </c:pt>
                <c:pt idx="57">
                  <c:v>6.5940512430238463E-2</c:v>
                </c:pt>
                <c:pt idx="58">
                  <c:v>6.5937341451040077E-2</c:v>
                </c:pt>
                <c:pt idx="59">
                  <c:v>6.5937341451040077E-2</c:v>
                </c:pt>
                <c:pt idx="60">
                  <c:v>6.5934170471841705E-2</c:v>
                </c:pt>
                <c:pt idx="61">
                  <c:v>6.5934170471841705E-2</c:v>
                </c:pt>
                <c:pt idx="62">
                  <c:v>6.5930999492643333E-2</c:v>
                </c:pt>
                <c:pt idx="63">
                  <c:v>6.5930999492643333E-2</c:v>
                </c:pt>
                <c:pt idx="64">
                  <c:v>6.5930999492643333E-2</c:v>
                </c:pt>
                <c:pt idx="65">
                  <c:v>6.5927828513444947E-2</c:v>
                </c:pt>
                <c:pt idx="66">
                  <c:v>6.5927828513444947E-2</c:v>
                </c:pt>
                <c:pt idx="67">
                  <c:v>6.5927828513444947E-2</c:v>
                </c:pt>
                <c:pt idx="68">
                  <c:v>6.5927828513444947E-2</c:v>
                </c:pt>
                <c:pt idx="69">
                  <c:v>6.5927828513444947E-2</c:v>
                </c:pt>
                <c:pt idx="70">
                  <c:v>6.5924657534246575E-2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2746-4628-9BB9-E382D6D77F20}"/>
            </c:ext>
          </c:extLst>
        </c:ser>
        <c:ser>
          <c:idx val="2"/>
          <c:order val="5"/>
          <c:tx>
            <c:strRef>
              <c:f>'50_35_65_SB500_Kx5000_AM_15 Qup'!$AH$2</c:f>
              <c:strCache>
                <c:ptCount val="1"/>
                <c:pt idx="0">
                  <c:v>SW_Captured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'50_35_65_SB500_Kx5000_AM_15 Qup'!$A$33:$A$103</c:f>
              <c:numCache>
                <c:formatCode>General</c:formatCode>
                <c:ptCount val="71"/>
                <c:pt idx="0">
                  <c:v>15</c:v>
                </c:pt>
                <c:pt idx="1">
                  <c:v>15.5</c:v>
                </c:pt>
                <c:pt idx="2">
                  <c:v>16</c:v>
                </c:pt>
                <c:pt idx="3">
                  <c:v>16.5</c:v>
                </c:pt>
                <c:pt idx="4">
                  <c:v>17</c:v>
                </c:pt>
                <c:pt idx="5">
                  <c:v>17.5</c:v>
                </c:pt>
                <c:pt idx="6">
                  <c:v>18</c:v>
                </c:pt>
                <c:pt idx="7">
                  <c:v>18.5</c:v>
                </c:pt>
                <c:pt idx="8">
                  <c:v>19</c:v>
                </c:pt>
                <c:pt idx="9">
                  <c:v>19.5</c:v>
                </c:pt>
                <c:pt idx="10">
                  <c:v>20</c:v>
                </c:pt>
                <c:pt idx="11">
                  <c:v>20.5</c:v>
                </c:pt>
                <c:pt idx="12">
                  <c:v>21</c:v>
                </c:pt>
                <c:pt idx="13">
                  <c:v>21.5</c:v>
                </c:pt>
                <c:pt idx="14">
                  <c:v>22</c:v>
                </c:pt>
                <c:pt idx="15">
                  <c:v>22.5</c:v>
                </c:pt>
                <c:pt idx="16">
                  <c:v>23</c:v>
                </c:pt>
                <c:pt idx="17">
                  <c:v>23.5</c:v>
                </c:pt>
                <c:pt idx="18">
                  <c:v>24</c:v>
                </c:pt>
                <c:pt idx="19">
                  <c:v>24.5</c:v>
                </c:pt>
                <c:pt idx="20">
                  <c:v>25</c:v>
                </c:pt>
                <c:pt idx="21">
                  <c:v>25.5</c:v>
                </c:pt>
                <c:pt idx="22">
                  <c:v>26</c:v>
                </c:pt>
                <c:pt idx="23">
                  <c:v>26.5</c:v>
                </c:pt>
                <c:pt idx="24">
                  <c:v>27</c:v>
                </c:pt>
                <c:pt idx="25">
                  <c:v>27.5</c:v>
                </c:pt>
                <c:pt idx="26">
                  <c:v>28</c:v>
                </c:pt>
                <c:pt idx="27">
                  <c:v>28.5</c:v>
                </c:pt>
                <c:pt idx="28">
                  <c:v>29</c:v>
                </c:pt>
                <c:pt idx="29">
                  <c:v>29.5</c:v>
                </c:pt>
                <c:pt idx="30">
                  <c:v>30</c:v>
                </c:pt>
                <c:pt idx="31">
                  <c:v>30.5</c:v>
                </c:pt>
                <c:pt idx="32">
                  <c:v>31</c:v>
                </c:pt>
                <c:pt idx="33">
                  <c:v>31.5</c:v>
                </c:pt>
                <c:pt idx="34">
                  <c:v>32</c:v>
                </c:pt>
                <c:pt idx="35">
                  <c:v>32.5</c:v>
                </c:pt>
                <c:pt idx="36">
                  <c:v>33</c:v>
                </c:pt>
                <c:pt idx="37">
                  <c:v>33.5</c:v>
                </c:pt>
                <c:pt idx="38">
                  <c:v>34</c:v>
                </c:pt>
                <c:pt idx="39">
                  <c:v>34.5</c:v>
                </c:pt>
                <c:pt idx="40">
                  <c:v>35</c:v>
                </c:pt>
                <c:pt idx="41">
                  <c:v>35.5</c:v>
                </c:pt>
                <c:pt idx="42">
                  <c:v>36</c:v>
                </c:pt>
                <c:pt idx="43">
                  <c:v>36.5</c:v>
                </c:pt>
                <c:pt idx="44">
                  <c:v>37</c:v>
                </c:pt>
                <c:pt idx="45">
                  <c:v>37.5</c:v>
                </c:pt>
                <c:pt idx="46">
                  <c:v>38</c:v>
                </c:pt>
                <c:pt idx="47">
                  <c:v>38.5</c:v>
                </c:pt>
                <c:pt idx="48">
                  <c:v>39</c:v>
                </c:pt>
                <c:pt idx="49">
                  <c:v>39.5</c:v>
                </c:pt>
                <c:pt idx="50">
                  <c:v>40</c:v>
                </c:pt>
                <c:pt idx="51">
                  <c:v>40.5</c:v>
                </c:pt>
                <c:pt idx="52">
                  <c:v>41</c:v>
                </c:pt>
                <c:pt idx="53">
                  <c:v>41.5</c:v>
                </c:pt>
                <c:pt idx="54">
                  <c:v>42</c:v>
                </c:pt>
                <c:pt idx="55">
                  <c:v>42.5</c:v>
                </c:pt>
                <c:pt idx="56">
                  <c:v>43</c:v>
                </c:pt>
                <c:pt idx="57">
                  <c:v>43.5</c:v>
                </c:pt>
                <c:pt idx="58">
                  <c:v>44</c:v>
                </c:pt>
                <c:pt idx="59">
                  <c:v>44.5</c:v>
                </c:pt>
                <c:pt idx="60">
                  <c:v>45</c:v>
                </c:pt>
                <c:pt idx="61">
                  <c:v>45.5</c:v>
                </c:pt>
                <c:pt idx="62">
                  <c:v>46</c:v>
                </c:pt>
                <c:pt idx="63">
                  <c:v>46.5</c:v>
                </c:pt>
                <c:pt idx="64">
                  <c:v>47</c:v>
                </c:pt>
                <c:pt idx="65">
                  <c:v>47.5</c:v>
                </c:pt>
                <c:pt idx="66">
                  <c:v>48</c:v>
                </c:pt>
                <c:pt idx="67">
                  <c:v>48.5</c:v>
                </c:pt>
                <c:pt idx="68">
                  <c:v>49</c:v>
                </c:pt>
                <c:pt idx="69">
                  <c:v>49.5</c:v>
                </c:pt>
                <c:pt idx="70">
                  <c:v>50</c:v>
                </c:pt>
              </c:numCache>
            </c:numRef>
          </c:xVal>
          <c:yVal>
            <c:numRef>
              <c:f>'50_35_65_SB500_Kx5000_AM_15 Qup'!$AH$33:$AH$103</c:f>
              <c:numCache>
                <c:formatCode>0.00E+00</c:formatCode>
                <c:ptCount val="71"/>
                <c:pt idx="0">
                  <c:v>0.292400431253171</c:v>
                </c:pt>
                <c:pt idx="1">
                  <c:v>0.27654173008625066</c:v>
                </c:pt>
                <c:pt idx="2">
                  <c:v>0.26117135971588029</c:v>
                </c:pt>
                <c:pt idx="3">
                  <c:v>0.25026953323186202</c:v>
                </c:pt>
                <c:pt idx="4">
                  <c:v>0.2422691527143582</c:v>
                </c:pt>
                <c:pt idx="5">
                  <c:v>0.23607940131912736</c:v>
                </c:pt>
                <c:pt idx="6">
                  <c:v>0.23105339928970067</c:v>
                </c:pt>
                <c:pt idx="7">
                  <c:v>0.22683599695585996</c:v>
                </c:pt>
                <c:pt idx="8">
                  <c:v>0.22320839675291729</c:v>
                </c:pt>
                <c:pt idx="9">
                  <c:v>0.22008181126331811</c:v>
                </c:pt>
                <c:pt idx="10">
                  <c:v>0.21736428209030947</c:v>
                </c:pt>
                <c:pt idx="11">
                  <c:v>0.20530504819888382</c:v>
                </c:pt>
                <c:pt idx="12">
                  <c:v>0.19542427701674278</c:v>
                </c:pt>
                <c:pt idx="13">
                  <c:v>0.18813736681887366</c:v>
                </c:pt>
                <c:pt idx="14">
                  <c:v>0.18255961440892948</c:v>
                </c:pt>
                <c:pt idx="15">
                  <c:v>0.17808536276002029</c:v>
                </c:pt>
                <c:pt idx="16">
                  <c:v>0.17436580416032471</c:v>
                </c:pt>
                <c:pt idx="17">
                  <c:v>0.17121067985794014</c:v>
                </c:pt>
                <c:pt idx="18">
                  <c:v>0.16849949264332825</c:v>
                </c:pt>
                <c:pt idx="19">
                  <c:v>0.16614979705733129</c:v>
                </c:pt>
                <c:pt idx="20">
                  <c:v>0.16409500253678336</c:v>
                </c:pt>
                <c:pt idx="21">
                  <c:v>0.16230974124809741</c:v>
                </c:pt>
                <c:pt idx="22">
                  <c:v>0.16075279046169458</c:v>
                </c:pt>
                <c:pt idx="23">
                  <c:v>0.15939878234398783</c:v>
                </c:pt>
                <c:pt idx="24">
                  <c:v>0.15821917808219177</c:v>
                </c:pt>
                <c:pt idx="25">
                  <c:v>0.15718860984271943</c:v>
                </c:pt>
                <c:pt idx="26">
                  <c:v>0.1562912227295789</c:v>
                </c:pt>
                <c:pt idx="27">
                  <c:v>0.1555111618467783</c:v>
                </c:pt>
                <c:pt idx="28">
                  <c:v>0.15482940131912734</c:v>
                </c:pt>
                <c:pt idx="29">
                  <c:v>0.15423325722983258</c:v>
                </c:pt>
                <c:pt idx="30">
                  <c:v>0.15371638762049722</c:v>
                </c:pt>
                <c:pt idx="31">
                  <c:v>0.15326293759512938</c:v>
                </c:pt>
                <c:pt idx="32">
                  <c:v>0.1528697361745307</c:v>
                </c:pt>
                <c:pt idx="33">
                  <c:v>0.15252409944190767</c:v>
                </c:pt>
                <c:pt idx="34">
                  <c:v>0.15222602739726027</c:v>
                </c:pt>
                <c:pt idx="35">
                  <c:v>0.15196600710299341</c:v>
                </c:pt>
                <c:pt idx="36">
                  <c:v>0.15173769660071029</c:v>
                </c:pt>
                <c:pt idx="37">
                  <c:v>0.1515379249112126</c:v>
                </c:pt>
                <c:pt idx="38">
                  <c:v>0.15136669203450026</c:v>
                </c:pt>
                <c:pt idx="39">
                  <c:v>0.15121448503297819</c:v>
                </c:pt>
                <c:pt idx="40">
                  <c:v>0.15108447488584476</c:v>
                </c:pt>
                <c:pt idx="41">
                  <c:v>0.1509703196347032</c:v>
                </c:pt>
                <c:pt idx="42">
                  <c:v>0.15087201927955352</c:v>
                </c:pt>
                <c:pt idx="43">
                  <c:v>0.15078323186199899</c:v>
                </c:pt>
                <c:pt idx="44">
                  <c:v>0.15070712836123795</c:v>
                </c:pt>
                <c:pt idx="45">
                  <c:v>0.15064370877727043</c:v>
                </c:pt>
                <c:pt idx="46">
                  <c:v>0.15058346017250127</c:v>
                </c:pt>
                <c:pt idx="47">
                  <c:v>0.15053589548452562</c:v>
                </c:pt>
                <c:pt idx="48">
                  <c:v>0.15049150177574835</c:v>
                </c:pt>
                <c:pt idx="49">
                  <c:v>0.15045345002536784</c:v>
                </c:pt>
                <c:pt idx="50">
                  <c:v>0.1504185692541857</c:v>
                </c:pt>
                <c:pt idx="51">
                  <c:v>0.15039003044140031</c:v>
                </c:pt>
                <c:pt idx="52">
                  <c:v>0.15036466260781328</c:v>
                </c:pt>
                <c:pt idx="53">
                  <c:v>0.15034246575342466</c:v>
                </c:pt>
                <c:pt idx="54">
                  <c:v>0.15032343987823441</c:v>
                </c:pt>
                <c:pt idx="55">
                  <c:v>0.1503075849822425</c:v>
                </c:pt>
                <c:pt idx="56">
                  <c:v>0.15029490106544902</c:v>
                </c:pt>
                <c:pt idx="57">
                  <c:v>0.1502822171486555</c:v>
                </c:pt>
                <c:pt idx="58">
                  <c:v>0.15026953323186201</c:v>
                </c:pt>
                <c:pt idx="59">
                  <c:v>0.15026002029426688</c:v>
                </c:pt>
                <c:pt idx="60">
                  <c:v>0.15025050735667175</c:v>
                </c:pt>
                <c:pt idx="61">
                  <c:v>0.15024416539827498</c:v>
                </c:pt>
                <c:pt idx="62">
                  <c:v>0.15023782343987824</c:v>
                </c:pt>
                <c:pt idx="63">
                  <c:v>0.15023148148148149</c:v>
                </c:pt>
                <c:pt idx="64">
                  <c:v>0.15022831050228311</c:v>
                </c:pt>
                <c:pt idx="65">
                  <c:v>0.15022513952308472</c:v>
                </c:pt>
                <c:pt idx="66">
                  <c:v>0.15021879756468798</c:v>
                </c:pt>
                <c:pt idx="67">
                  <c:v>0.15021562658548959</c:v>
                </c:pt>
                <c:pt idx="68">
                  <c:v>0.15021562658548959</c:v>
                </c:pt>
                <c:pt idx="69">
                  <c:v>0.15021245560629123</c:v>
                </c:pt>
                <c:pt idx="70">
                  <c:v>0.15020928462709285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746-4628-9BB9-E382D6D77F20}"/>
            </c:ext>
          </c:extLst>
        </c:ser>
        <c:ser>
          <c:idx val="9"/>
          <c:order val="7"/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'50_35_65_SB500_Kx5000_AM_15 Qup'!$A$33:$A$103</c:f>
              <c:numCache>
                <c:formatCode>General</c:formatCode>
                <c:ptCount val="71"/>
                <c:pt idx="0">
                  <c:v>15</c:v>
                </c:pt>
                <c:pt idx="1">
                  <c:v>15.5</c:v>
                </c:pt>
                <c:pt idx="2">
                  <c:v>16</c:v>
                </c:pt>
                <c:pt idx="3">
                  <c:v>16.5</c:v>
                </c:pt>
                <c:pt idx="4">
                  <c:v>17</c:v>
                </c:pt>
                <c:pt idx="5">
                  <c:v>17.5</c:v>
                </c:pt>
                <c:pt idx="6">
                  <c:v>18</c:v>
                </c:pt>
                <c:pt idx="7">
                  <c:v>18.5</c:v>
                </c:pt>
                <c:pt idx="8">
                  <c:v>19</c:v>
                </c:pt>
                <c:pt idx="9">
                  <c:v>19.5</c:v>
                </c:pt>
                <c:pt idx="10">
                  <c:v>20</c:v>
                </c:pt>
                <c:pt idx="11">
                  <c:v>20.5</c:v>
                </c:pt>
                <c:pt idx="12">
                  <c:v>21</c:v>
                </c:pt>
                <c:pt idx="13">
                  <c:v>21.5</c:v>
                </c:pt>
                <c:pt idx="14">
                  <c:v>22</c:v>
                </c:pt>
                <c:pt idx="15">
                  <c:v>22.5</c:v>
                </c:pt>
                <c:pt idx="16">
                  <c:v>23</c:v>
                </c:pt>
                <c:pt idx="17">
                  <c:v>23.5</c:v>
                </c:pt>
                <c:pt idx="18">
                  <c:v>24</c:v>
                </c:pt>
                <c:pt idx="19">
                  <c:v>24.5</c:v>
                </c:pt>
                <c:pt idx="20">
                  <c:v>25</c:v>
                </c:pt>
                <c:pt idx="21">
                  <c:v>25.5</c:v>
                </c:pt>
                <c:pt idx="22">
                  <c:v>26</c:v>
                </c:pt>
                <c:pt idx="23">
                  <c:v>26.5</c:v>
                </c:pt>
                <c:pt idx="24">
                  <c:v>27</c:v>
                </c:pt>
                <c:pt idx="25">
                  <c:v>27.5</c:v>
                </c:pt>
                <c:pt idx="26">
                  <c:v>28</c:v>
                </c:pt>
                <c:pt idx="27">
                  <c:v>28.5</c:v>
                </c:pt>
                <c:pt idx="28">
                  <c:v>29</c:v>
                </c:pt>
                <c:pt idx="29">
                  <c:v>29.5</c:v>
                </c:pt>
                <c:pt idx="30">
                  <c:v>30</c:v>
                </c:pt>
                <c:pt idx="31">
                  <c:v>30.5</c:v>
                </c:pt>
                <c:pt idx="32">
                  <c:v>31</c:v>
                </c:pt>
                <c:pt idx="33">
                  <c:v>31.5</c:v>
                </c:pt>
                <c:pt idx="34">
                  <c:v>32</c:v>
                </c:pt>
                <c:pt idx="35">
                  <c:v>32.5</c:v>
                </c:pt>
                <c:pt idx="36">
                  <c:v>33</c:v>
                </c:pt>
                <c:pt idx="37">
                  <c:v>33.5</c:v>
                </c:pt>
                <c:pt idx="38">
                  <c:v>34</c:v>
                </c:pt>
                <c:pt idx="39">
                  <c:v>34.5</c:v>
                </c:pt>
                <c:pt idx="40">
                  <c:v>35</c:v>
                </c:pt>
                <c:pt idx="41">
                  <c:v>35.5</c:v>
                </c:pt>
                <c:pt idx="42">
                  <c:v>36</c:v>
                </c:pt>
                <c:pt idx="43">
                  <c:v>36.5</c:v>
                </c:pt>
                <c:pt idx="44">
                  <c:v>37</c:v>
                </c:pt>
                <c:pt idx="45">
                  <c:v>37.5</c:v>
                </c:pt>
                <c:pt idx="46">
                  <c:v>38</c:v>
                </c:pt>
                <c:pt idx="47">
                  <c:v>38.5</c:v>
                </c:pt>
                <c:pt idx="48">
                  <c:v>39</c:v>
                </c:pt>
                <c:pt idx="49">
                  <c:v>39.5</c:v>
                </c:pt>
                <c:pt idx="50">
                  <c:v>40</c:v>
                </c:pt>
                <c:pt idx="51">
                  <c:v>40.5</c:v>
                </c:pt>
                <c:pt idx="52">
                  <c:v>41</c:v>
                </c:pt>
                <c:pt idx="53">
                  <c:v>41.5</c:v>
                </c:pt>
                <c:pt idx="54">
                  <c:v>42</c:v>
                </c:pt>
                <c:pt idx="55">
                  <c:v>42.5</c:v>
                </c:pt>
                <c:pt idx="56">
                  <c:v>43</c:v>
                </c:pt>
                <c:pt idx="57">
                  <c:v>43.5</c:v>
                </c:pt>
                <c:pt idx="58">
                  <c:v>44</c:v>
                </c:pt>
                <c:pt idx="59">
                  <c:v>44.5</c:v>
                </c:pt>
                <c:pt idx="60">
                  <c:v>45</c:v>
                </c:pt>
                <c:pt idx="61">
                  <c:v>45.5</c:v>
                </c:pt>
                <c:pt idx="62">
                  <c:v>46</c:v>
                </c:pt>
                <c:pt idx="63">
                  <c:v>46.5</c:v>
                </c:pt>
                <c:pt idx="64">
                  <c:v>47</c:v>
                </c:pt>
                <c:pt idx="65">
                  <c:v>47.5</c:v>
                </c:pt>
                <c:pt idx="66">
                  <c:v>48</c:v>
                </c:pt>
                <c:pt idx="67">
                  <c:v>48.5</c:v>
                </c:pt>
                <c:pt idx="68">
                  <c:v>49</c:v>
                </c:pt>
                <c:pt idx="69">
                  <c:v>49.5</c:v>
                </c:pt>
                <c:pt idx="70">
                  <c:v>50</c:v>
                </c:pt>
              </c:numCache>
            </c:numRef>
          </c:xVal>
          <c:yVal>
            <c:numRef>
              <c:f>'50_35_65_SB500_Kx5000_AM_15 Qup'!$AI$33:$AI$103</c:f>
              <c:numCache>
                <c:formatCode>0.00E+00</c:formatCode>
                <c:ptCount val="71"/>
                <c:pt idx="0">
                  <c:v>0.11086694571283612</c:v>
                </c:pt>
                <c:pt idx="1">
                  <c:v>0.10649733637747337</c:v>
                </c:pt>
                <c:pt idx="2">
                  <c:v>0.10078006088280062</c:v>
                </c:pt>
                <c:pt idx="3">
                  <c:v>9.5462328767123295E-2</c:v>
                </c:pt>
                <c:pt idx="4">
                  <c:v>9.0969051243023846E-2</c:v>
                </c:pt>
                <c:pt idx="5">
                  <c:v>8.7255834601725007E-2</c:v>
                </c:pt>
                <c:pt idx="6">
                  <c:v>8.4170471841704717E-2</c:v>
                </c:pt>
                <c:pt idx="7">
                  <c:v>8.1586123795027901E-2</c:v>
                </c:pt>
                <c:pt idx="8">
                  <c:v>7.940131912734652E-2</c:v>
                </c:pt>
                <c:pt idx="9">
                  <c:v>7.7552638254693052E-2</c:v>
                </c:pt>
                <c:pt idx="10">
                  <c:v>7.5983003551496703E-2</c:v>
                </c:pt>
                <c:pt idx="11">
                  <c:v>7.2723236935565705E-2</c:v>
                </c:pt>
                <c:pt idx="12">
                  <c:v>6.9079781836631146E-2</c:v>
                </c:pt>
                <c:pt idx="13">
                  <c:v>6.5794647387113145E-2</c:v>
                </c:pt>
                <c:pt idx="14">
                  <c:v>6.3010527650938605E-2</c:v>
                </c:pt>
                <c:pt idx="15">
                  <c:v>6.0673515981735163E-2</c:v>
                </c:pt>
                <c:pt idx="16">
                  <c:v>5.8707508878741758E-2</c:v>
                </c:pt>
                <c:pt idx="17">
                  <c:v>5.704908675799087E-2</c:v>
                </c:pt>
                <c:pt idx="18">
                  <c:v>5.5634830035514969E-2</c:v>
                </c:pt>
                <c:pt idx="19">
                  <c:v>5.4433028919330287E-2</c:v>
                </c:pt>
                <c:pt idx="20">
                  <c:v>5.3399289700659561E-2</c:v>
                </c:pt>
                <c:pt idx="21">
                  <c:v>5.250824454591578E-2</c:v>
                </c:pt>
                <c:pt idx="22">
                  <c:v>5.1744038559107051E-2</c:v>
                </c:pt>
                <c:pt idx="23">
                  <c:v>5.1081303906646371E-2</c:v>
                </c:pt>
                <c:pt idx="24">
                  <c:v>5.0507356671740236E-2</c:v>
                </c:pt>
                <c:pt idx="25">
                  <c:v>5.0012683916793504E-2</c:v>
                </c:pt>
                <c:pt idx="26">
                  <c:v>4.9581430745814309E-2</c:v>
                </c:pt>
                <c:pt idx="27">
                  <c:v>4.9210426179604264E-2</c:v>
                </c:pt>
                <c:pt idx="28">
                  <c:v>4.888698630136986E-2</c:v>
                </c:pt>
                <c:pt idx="29">
                  <c:v>4.8607940131912733E-2</c:v>
                </c:pt>
                <c:pt idx="30">
                  <c:v>4.8363774733637746E-2</c:v>
                </c:pt>
                <c:pt idx="31">
                  <c:v>4.8154490106544899E-2</c:v>
                </c:pt>
                <c:pt idx="32">
                  <c:v>4.7970573313039069E-2</c:v>
                </c:pt>
                <c:pt idx="33">
                  <c:v>4.7812024353120243E-2</c:v>
                </c:pt>
                <c:pt idx="34">
                  <c:v>4.7672501268391676E-2</c:v>
                </c:pt>
                <c:pt idx="35">
                  <c:v>4.7548833079654997E-2</c:v>
                </c:pt>
                <c:pt idx="36">
                  <c:v>4.7444190766108577E-2</c:v>
                </c:pt>
                <c:pt idx="37">
                  <c:v>4.7352232369355658E-2</c:v>
                </c:pt>
                <c:pt idx="38">
                  <c:v>4.7272957889396248E-2</c:v>
                </c:pt>
                <c:pt idx="39">
                  <c:v>4.7203196347031962E-2</c:v>
                </c:pt>
                <c:pt idx="40">
                  <c:v>4.7142947742262811E-2</c:v>
                </c:pt>
                <c:pt idx="41">
                  <c:v>4.7089041095890412E-2</c:v>
                </c:pt>
                <c:pt idx="42">
                  <c:v>4.7041476407914763E-2</c:v>
                </c:pt>
                <c:pt idx="43">
                  <c:v>4.7003424657534244E-2</c:v>
                </c:pt>
                <c:pt idx="44">
                  <c:v>4.6968543886352104E-2</c:v>
                </c:pt>
                <c:pt idx="45">
                  <c:v>4.6936834094368343E-2</c:v>
                </c:pt>
                <c:pt idx="46">
                  <c:v>4.6911466260781326E-2</c:v>
                </c:pt>
                <c:pt idx="47">
                  <c:v>4.6886098427194316E-2</c:v>
                </c:pt>
                <c:pt idx="48">
                  <c:v>4.6867072552004056E-2</c:v>
                </c:pt>
                <c:pt idx="49">
                  <c:v>4.6848046676813797E-2</c:v>
                </c:pt>
                <c:pt idx="50">
                  <c:v>4.6835362760020295E-2</c:v>
                </c:pt>
                <c:pt idx="51">
                  <c:v>4.6819507864028415E-2</c:v>
                </c:pt>
                <c:pt idx="52">
                  <c:v>4.6809994926433285E-2</c:v>
                </c:pt>
                <c:pt idx="53">
                  <c:v>4.6797311009639776E-2</c:v>
                </c:pt>
                <c:pt idx="54">
                  <c:v>4.6790969051243025E-2</c:v>
                </c:pt>
                <c:pt idx="55">
                  <c:v>4.6781456113647896E-2</c:v>
                </c:pt>
                <c:pt idx="56">
                  <c:v>4.6775114155251145E-2</c:v>
                </c:pt>
                <c:pt idx="57">
                  <c:v>4.6768772196854387E-2</c:v>
                </c:pt>
                <c:pt idx="58">
                  <c:v>4.6765601217656015E-2</c:v>
                </c:pt>
                <c:pt idx="59">
                  <c:v>4.6759259259259257E-2</c:v>
                </c:pt>
                <c:pt idx="60">
                  <c:v>4.6756088280060885E-2</c:v>
                </c:pt>
                <c:pt idx="61">
                  <c:v>4.6752917300862507E-2</c:v>
                </c:pt>
                <c:pt idx="62">
                  <c:v>4.6749746321664128E-2</c:v>
                </c:pt>
                <c:pt idx="63">
                  <c:v>4.6746575342465756E-2</c:v>
                </c:pt>
                <c:pt idx="64">
                  <c:v>4.6746575342465756E-2</c:v>
                </c:pt>
                <c:pt idx="65">
                  <c:v>4.6743404363267377E-2</c:v>
                </c:pt>
                <c:pt idx="66">
                  <c:v>4.6740233384068998E-2</c:v>
                </c:pt>
                <c:pt idx="67">
                  <c:v>4.6740233384068998E-2</c:v>
                </c:pt>
                <c:pt idx="68">
                  <c:v>4.6740233384068998E-2</c:v>
                </c:pt>
                <c:pt idx="69">
                  <c:v>4.6737062404870626E-2</c:v>
                </c:pt>
                <c:pt idx="70">
                  <c:v>4.6737062404870626E-2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2746-4628-9BB9-E382D6D77F20}"/>
            </c:ext>
          </c:extLst>
        </c:ser>
        <c:ser>
          <c:idx val="4"/>
          <c:order val="8"/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'50_35_65_SB500_Kx5000_AM_15 Qup'!$A$33:$A$103</c:f>
              <c:numCache>
                <c:formatCode>General</c:formatCode>
                <c:ptCount val="71"/>
                <c:pt idx="0">
                  <c:v>15</c:v>
                </c:pt>
                <c:pt idx="1">
                  <c:v>15.5</c:v>
                </c:pt>
                <c:pt idx="2">
                  <c:v>16</c:v>
                </c:pt>
                <c:pt idx="3">
                  <c:v>16.5</c:v>
                </c:pt>
                <c:pt idx="4">
                  <c:v>17</c:v>
                </c:pt>
                <c:pt idx="5">
                  <c:v>17.5</c:v>
                </c:pt>
                <c:pt idx="6">
                  <c:v>18</c:v>
                </c:pt>
                <c:pt idx="7">
                  <c:v>18.5</c:v>
                </c:pt>
                <c:pt idx="8">
                  <c:v>19</c:v>
                </c:pt>
                <c:pt idx="9">
                  <c:v>19.5</c:v>
                </c:pt>
                <c:pt idx="10">
                  <c:v>20</c:v>
                </c:pt>
                <c:pt idx="11">
                  <c:v>20.5</c:v>
                </c:pt>
                <c:pt idx="12">
                  <c:v>21</c:v>
                </c:pt>
                <c:pt idx="13">
                  <c:v>21.5</c:v>
                </c:pt>
                <c:pt idx="14">
                  <c:v>22</c:v>
                </c:pt>
                <c:pt idx="15">
                  <c:v>22.5</c:v>
                </c:pt>
                <c:pt idx="16">
                  <c:v>23</c:v>
                </c:pt>
                <c:pt idx="17">
                  <c:v>23.5</c:v>
                </c:pt>
                <c:pt idx="18">
                  <c:v>24</c:v>
                </c:pt>
                <c:pt idx="19">
                  <c:v>24.5</c:v>
                </c:pt>
                <c:pt idx="20">
                  <c:v>25</c:v>
                </c:pt>
                <c:pt idx="21">
                  <c:v>25.5</c:v>
                </c:pt>
                <c:pt idx="22">
                  <c:v>26</c:v>
                </c:pt>
                <c:pt idx="23">
                  <c:v>26.5</c:v>
                </c:pt>
                <c:pt idx="24">
                  <c:v>27</c:v>
                </c:pt>
                <c:pt idx="25">
                  <c:v>27.5</c:v>
                </c:pt>
                <c:pt idx="26">
                  <c:v>28</c:v>
                </c:pt>
                <c:pt idx="27">
                  <c:v>28.5</c:v>
                </c:pt>
                <c:pt idx="28">
                  <c:v>29</c:v>
                </c:pt>
                <c:pt idx="29">
                  <c:v>29.5</c:v>
                </c:pt>
                <c:pt idx="30">
                  <c:v>30</c:v>
                </c:pt>
                <c:pt idx="31">
                  <c:v>30.5</c:v>
                </c:pt>
                <c:pt idx="32">
                  <c:v>31</c:v>
                </c:pt>
                <c:pt idx="33">
                  <c:v>31.5</c:v>
                </c:pt>
                <c:pt idx="34">
                  <c:v>32</c:v>
                </c:pt>
                <c:pt idx="35">
                  <c:v>32.5</c:v>
                </c:pt>
                <c:pt idx="36">
                  <c:v>33</c:v>
                </c:pt>
                <c:pt idx="37">
                  <c:v>33.5</c:v>
                </c:pt>
                <c:pt idx="38">
                  <c:v>34</c:v>
                </c:pt>
                <c:pt idx="39">
                  <c:v>34.5</c:v>
                </c:pt>
                <c:pt idx="40">
                  <c:v>35</c:v>
                </c:pt>
                <c:pt idx="41">
                  <c:v>35.5</c:v>
                </c:pt>
                <c:pt idx="42">
                  <c:v>36</c:v>
                </c:pt>
                <c:pt idx="43">
                  <c:v>36.5</c:v>
                </c:pt>
                <c:pt idx="44">
                  <c:v>37</c:v>
                </c:pt>
                <c:pt idx="45">
                  <c:v>37.5</c:v>
                </c:pt>
                <c:pt idx="46">
                  <c:v>38</c:v>
                </c:pt>
                <c:pt idx="47">
                  <c:v>38.5</c:v>
                </c:pt>
                <c:pt idx="48">
                  <c:v>39</c:v>
                </c:pt>
                <c:pt idx="49">
                  <c:v>39.5</c:v>
                </c:pt>
                <c:pt idx="50">
                  <c:v>40</c:v>
                </c:pt>
                <c:pt idx="51">
                  <c:v>40.5</c:v>
                </c:pt>
                <c:pt idx="52">
                  <c:v>41</c:v>
                </c:pt>
                <c:pt idx="53">
                  <c:v>41.5</c:v>
                </c:pt>
                <c:pt idx="54">
                  <c:v>42</c:v>
                </c:pt>
                <c:pt idx="55">
                  <c:v>42.5</c:v>
                </c:pt>
                <c:pt idx="56">
                  <c:v>43</c:v>
                </c:pt>
                <c:pt idx="57">
                  <c:v>43.5</c:v>
                </c:pt>
                <c:pt idx="58">
                  <c:v>44</c:v>
                </c:pt>
                <c:pt idx="59">
                  <c:v>44.5</c:v>
                </c:pt>
                <c:pt idx="60">
                  <c:v>45</c:v>
                </c:pt>
                <c:pt idx="61">
                  <c:v>45.5</c:v>
                </c:pt>
                <c:pt idx="62">
                  <c:v>46</c:v>
                </c:pt>
                <c:pt idx="63">
                  <c:v>46.5</c:v>
                </c:pt>
                <c:pt idx="64">
                  <c:v>47</c:v>
                </c:pt>
                <c:pt idx="65">
                  <c:v>47.5</c:v>
                </c:pt>
                <c:pt idx="66">
                  <c:v>48</c:v>
                </c:pt>
                <c:pt idx="67">
                  <c:v>48.5</c:v>
                </c:pt>
                <c:pt idx="68">
                  <c:v>49</c:v>
                </c:pt>
                <c:pt idx="69">
                  <c:v>49.5</c:v>
                </c:pt>
                <c:pt idx="70">
                  <c:v>50</c:v>
                </c:pt>
              </c:numCache>
            </c:numRef>
          </c:xVal>
          <c:yVal>
            <c:numRef>
              <c:f>'50_35_65_SB500_Kx5000_AM_LP15Qu'!$AC$33:$AC$103</c:f>
              <c:numCache>
                <c:formatCode>0.00E+00</c:formatCode>
                <c:ptCount val="71"/>
                <c:pt idx="0">
                  <c:v>0.292400431253171</c:v>
                </c:pt>
                <c:pt idx="1">
                  <c:v>0.26766869609335364</c:v>
                </c:pt>
                <c:pt idx="2">
                  <c:v>0.24444127346524608</c:v>
                </c:pt>
                <c:pt idx="3">
                  <c:v>0.22787924911212581</c:v>
                </c:pt>
                <c:pt idx="4">
                  <c:v>0.21575025367833586</c:v>
                </c:pt>
                <c:pt idx="5">
                  <c:v>0.20635147133434806</c:v>
                </c:pt>
                <c:pt idx="6">
                  <c:v>0.19868087265347539</c:v>
                </c:pt>
                <c:pt idx="7">
                  <c:v>0.19225329781836631</c:v>
                </c:pt>
                <c:pt idx="8">
                  <c:v>0.18675164890918317</c:v>
                </c:pt>
                <c:pt idx="9">
                  <c:v>0.18197298325722983</c:v>
                </c:pt>
                <c:pt idx="10">
                  <c:v>0.17783168442415018</c:v>
                </c:pt>
                <c:pt idx="11">
                  <c:v>0.17422945205479451</c:v>
                </c:pt>
                <c:pt idx="12">
                  <c:v>0.17108701166920345</c:v>
                </c:pt>
                <c:pt idx="13">
                  <c:v>0.16834411466260782</c:v>
                </c:pt>
                <c:pt idx="14">
                  <c:v>0.1659500253678336</c:v>
                </c:pt>
                <c:pt idx="15">
                  <c:v>0.16384766615930998</c:v>
                </c:pt>
                <c:pt idx="16">
                  <c:v>0.16201166920345003</c:v>
                </c:pt>
                <c:pt idx="17">
                  <c:v>0.16041349568746829</c:v>
                </c:pt>
                <c:pt idx="18">
                  <c:v>0.15901826484018264</c:v>
                </c:pt>
                <c:pt idx="19">
                  <c:v>0.15780060882800609</c:v>
                </c:pt>
                <c:pt idx="20">
                  <c:v>0.15673833079654997</c:v>
                </c:pt>
                <c:pt idx="21">
                  <c:v>0.15581557584982242</c:v>
                </c:pt>
                <c:pt idx="22">
                  <c:v>0.15500697615423642</c:v>
                </c:pt>
                <c:pt idx="23">
                  <c:v>0.15430618975139523</c:v>
                </c:pt>
                <c:pt idx="24">
                  <c:v>0.15369101978691019</c:v>
                </c:pt>
                <c:pt idx="25">
                  <c:v>0.15315512430238457</c:v>
                </c:pt>
                <c:pt idx="26">
                  <c:v>0.15268899036022324</c:v>
                </c:pt>
                <c:pt idx="27">
                  <c:v>0.15228310502283104</c:v>
                </c:pt>
                <c:pt idx="28">
                  <c:v>0.15192795535261289</c:v>
                </c:pt>
                <c:pt idx="29">
                  <c:v>0.15162037037037038</c:v>
                </c:pt>
                <c:pt idx="30">
                  <c:v>0.15135083713850836</c:v>
                </c:pt>
                <c:pt idx="31">
                  <c:v>0.1511161846778285</c:v>
                </c:pt>
                <c:pt idx="32">
                  <c:v>0.15091324200913242</c:v>
                </c:pt>
                <c:pt idx="33">
                  <c:v>0.15073249619482496</c:v>
                </c:pt>
                <c:pt idx="34">
                  <c:v>0.15057711821410452</c:v>
                </c:pt>
                <c:pt idx="35">
                  <c:v>0.15044393708777271</c:v>
                </c:pt>
                <c:pt idx="36">
                  <c:v>0.15032661085743276</c:v>
                </c:pt>
                <c:pt idx="37">
                  <c:v>0.15022196854388636</c:v>
                </c:pt>
                <c:pt idx="38">
                  <c:v>0.15013318112633181</c:v>
                </c:pt>
                <c:pt idx="39">
                  <c:v>0.15005390664637239</c:v>
                </c:pt>
                <c:pt idx="40">
                  <c:v>0.14998731608320651</c:v>
                </c:pt>
                <c:pt idx="41">
                  <c:v>0.14992706747843734</c:v>
                </c:pt>
                <c:pt idx="42">
                  <c:v>0.14987633181126331</c:v>
                </c:pt>
                <c:pt idx="43">
                  <c:v>0.14983193810248605</c:v>
                </c:pt>
                <c:pt idx="44">
                  <c:v>0.14979071537290714</c:v>
                </c:pt>
                <c:pt idx="45">
                  <c:v>0.14975583460172501</c:v>
                </c:pt>
                <c:pt idx="46">
                  <c:v>0.14972729578893962</c:v>
                </c:pt>
                <c:pt idx="47">
                  <c:v>0.14970192795535261</c:v>
                </c:pt>
                <c:pt idx="48">
                  <c:v>0.14967973110096397</c:v>
                </c:pt>
                <c:pt idx="49">
                  <c:v>0.14965753424657535</c:v>
                </c:pt>
                <c:pt idx="50">
                  <c:v>0.14964167935058345</c:v>
                </c:pt>
                <c:pt idx="51">
                  <c:v>0.14962582445459158</c:v>
                </c:pt>
                <c:pt idx="52">
                  <c:v>0.14961314053779806</c:v>
                </c:pt>
                <c:pt idx="53">
                  <c:v>0.14960362760020293</c:v>
                </c:pt>
                <c:pt idx="54">
                  <c:v>0.1495941146626078</c:v>
                </c:pt>
                <c:pt idx="55">
                  <c:v>0.14958460172501267</c:v>
                </c:pt>
                <c:pt idx="56">
                  <c:v>0.14957508878741754</c:v>
                </c:pt>
                <c:pt idx="57">
                  <c:v>0.1495687468290208</c:v>
                </c:pt>
                <c:pt idx="58">
                  <c:v>0.14956557584982241</c:v>
                </c:pt>
                <c:pt idx="59">
                  <c:v>0.14955923389142567</c:v>
                </c:pt>
                <c:pt idx="60">
                  <c:v>0.14955606291222728</c:v>
                </c:pt>
                <c:pt idx="61">
                  <c:v>0.14954972095383054</c:v>
                </c:pt>
                <c:pt idx="62">
                  <c:v>0.14954654997463215</c:v>
                </c:pt>
                <c:pt idx="63">
                  <c:v>0.1495433789954338</c:v>
                </c:pt>
                <c:pt idx="64">
                  <c:v>0.1495433789954338</c:v>
                </c:pt>
                <c:pt idx="65">
                  <c:v>0.14954020801623541</c:v>
                </c:pt>
                <c:pt idx="66">
                  <c:v>0.14953703703703702</c:v>
                </c:pt>
                <c:pt idx="67">
                  <c:v>0.14953703703703702</c:v>
                </c:pt>
                <c:pt idx="68">
                  <c:v>0.14953386605783867</c:v>
                </c:pt>
                <c:pt idx="69">
                  <c:v>0.14953386605783867</c:v>
                </c:pt>
                <c:pt idx="70">
                  <c:v>0.14953386605783867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2746-4628-9BB9-E382D6D77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741824"/>
        <c:axId val="73731456"/>
      </c:scatterChart>
      <c:valAx>
        <c:axId val="73719168"/>
        <c:scaling>
          <c:orientation val="minMax"/>
          <c:max val="45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r>
                  <a:rPr lang="en-US" sz="2000">
                    <a:solidFill>
                      <a:schemeClr val="bg1"/>
                    </a:solidFill>
                  </a:rPr>
                  <a:t>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73729536"/>
        <c:crosses val="autoZero"/>
        <c:crossBetween val="midCat"/>
      </c:valAx>
      <c:valAx>
        <c:axId val="73729536"/>
        <c:scaling>
          <c:orientation val="minMax"/>
          <c:max val="2.1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r>
                  <a:rPr lang="en-US" sz="2000">
                    <a:solidFill>
                      <a:schemeClr val="bg1"/>
                    </a:solidFill>
                  </a:rPr>
                  <a:t>Capture Efficiency</a:t>
                </a:r>
                <a:r>
                  <a:rPr lang="en-US" sz="2000" b="0" baseline="0">
                    <a:solidFill>
                      <a:schemeClr val="bg1"/>
                    </a:solidFill>
                  </a:rPr>
                  <a:t> (Dashed Lines)</a:t>
                </a:r>
                <a:endParaRPr lang="en-US" sz="2000">
                  <a:solidFill>
                    <a:schemeClr val="bg1"/>
                  </a:solidFill>
                </a:endParaRP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73719168"/>
        <c:crosses val="autoZero"/>
        <c:crossBetween val="midCat"/>
        <c:majorUnit val="0.25"/>
      </c:valAx>
      <c:valAx>
        <c:axId val="73731456"/>
        <c:scaling>
          <c:orientation val="minMax"/>
          <c:max val="0.3200000000000000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r>
                  <a:rPr lang="en-US" sz="2000" baseline="0">
                    <a:solidFill>
                      <a:schemeClr val="bg1"/>
                    </a:solidFill>
                  </a:rPr>
                  <a:t>Capture Rate</a:t>
                </a:r>
                <a:r>
                  <a:rPr lang="en-US" sz="2000" b="0" baseline="0">
                    <a:solidFill>
                      <a:schemeClr val="bg1"/>
                    </a:solidFill>
                  </a:rPr>
                  <a:t> (M</a:t>
                </a:r>
                <a:r>
                  <a:rPr lang="en-US" sz="2000" b="0" baseline="30000">
                    <a:solidFill>
                      <a:schemeClr val="bg1"/>
                    </a:solidFill>
                  </a:rPr>
                  <a:t>3</a:t>
                </a:r>
                <a:r>
                  <a:rPr lang="en-US" sz="2000" b="0" baseline="0">
                    <a:solidFill>
                      <a:schemeClr val="bg1"/>
                    </a:solidFill>
                  </a:rPr>
                  <a:t>/s)</a:t>
                </a:r>
                <a:endParaRPr lang="en-US" sz="2000">
                  <a:solidFill>
                    <a:schemeClr val="bg1"/>
                  </a:solidFill>
                </a:endParaRPr>
              </a:p>
            </c:rich>
          </c:tx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73741824"/>
        <c:crosses val="max"/>
        <c:crossBetween val="midCat"/>
        <c:majorUnit val="4.0000000000000008E-2"/>
      </c:valAx>
      <c:valAx>
        <c:axId val="73741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731456"/>
        <c:crosses val="autoZero"/>
        <c:crossBetween val="midCat"/>
      </c:valAx>
    </c:plotArea>
    <c:legend>
      <c:legendPos val="r"/>
      <c:legendEntry>
        <c:idx val="0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9406846019247592"/>
          <c:y val="0.11696529600466608"/>
          <c:w val="0.18402668416447945"/>
          <c:h val="0.20249110527850686"/>
        </c:manualLayout>
      </c:layout>
      <c:overlay val="0"/>
      <c:spPr>
        <a:noFill/>
        <a:ln>
          <a:solidFill>
            <a:schemeClr val="accent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4E6EE-C902-4FF0-AA4A-A0482F4328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0EAA17-9FF9-4C64-8806-7AE57DD2FD29}">
      <dgm:prSet custT="1"/>
      <dgm:spPr>
        <a:solidFill>
          <a:srgbClr val="FF0000"/>
        </a:solidFill>
      </dgm:spPr>
      <dgm:t>
        <a:bodyPr/>
        <a:lstStyle/>
        <a:p>
          <a:pPr algn="ctr" rtl="0"/>
          <a:r>
            <a:rPr lang="en-US" sz="1600" dirty="0"/>
            <a:t>Folsom Lake</a:t>
          </a:r>
        </a:p>
      </dgm:t>
    </dgm:pt>
    <dgm:pt modelId="{5E9C2909-9BD4-4493-8DD5-19961EDDCC66}" type="parTrans" cxnId="{E91A7580-FA19-4AA1-82A0-09365B3A78FC}">
      <dgm:prSet/>
      <dgm:spPr/>
      <dgm:t>
        <a:bodyPr/>
        <a:lstStyle/>
        <a:p>
          <a:endParaRPr lang="en-US"/>
        </a:p>
      </dgm:t>
    </dgm:pt>
    <dgm:pt modelId="{ADB89BA1-650D-4D42-A5B9-842EA9A23BFA}" type="sibTrans" cxnId="{E91A7580-FA19-4AA1-82A0-09365B3A78FC}">
      <dgm:prSet/>
      <dgm:spPr/>
      <dgm:t>
        <a:bodyPr/>
        <a:lstStyle/>
        <a:p>
          <a:endParaRPr lang="en-US"/>
        </a:p>
      </dgm:t>
    </dgm:pt>
    <dgm:pt modelId="{54BEC84C-4103-4520-AED8-6485CAB31C7B}" type="pres">
      <dgm:prSet presAssocID="{51C4E6EE-C902-4FF0-AA4A-A0482F4328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348598-271E-4095-A297-8D0919CBA032}" type="pres">
      <dgm:prSet presAssocID="{EE0EAA17-9FF9-4C64-8806-7AE57DD2FD29}" presName="parentText" presStyleLbl="node1" presStyleIdx="0" presStyleCnt="1" custScaleY="43968" custLinFactX="42105" custLinFactNeighborX="100000" custLinFactNeighborY="46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912C1A-2141-416C-B262-2664B3F8EEE9}" type="presOf" srcId="{EE0EAA17-9FF9-4C64-8806-7AE57DD2FD29}" destId="{94348598-271E-4095-A297-8D0919CBA032}" srcOrd="0" destOrd="0" presId="urn:microsoft.com/office/officeart/2005/8/layout/vList2"/>
    <dgm:cxn modelId="{26B9448F-D99A-4341-A83B-00EBFDC39F99}" type="presOf" srcId="{51C4E6EE-C902-4FF0-AA4A-A0482F4328F2}" destId="{54BEC84C-4103-4520-AED8-6485CAB31C7B}" srcOrd="0" destOrd="0" presId="urn:microsoft.com/office/officeart/2005/8/layout/vList2"/>
    <dgm:cxn modelId="{E91A7580-FA19-4AA1-82A0-09365B3A78FC}" srcId="{51C4E6EE-C902-4FF0-AA4A-A0482F4328F2}" destId="{EE0EAA17-9FF9-4C64-8806-7AE57DD2FD29}" srcOrd="0" destOrd="0" parTransId="{5E9C2909-9BD4-4493-8DD5-19961EDDCC66}" sibTransId="{ADB89BA1-650D-4D42-A5B9-842EA9A23BFA}"/>
    <dgm:cxn modelId="{5EA06530-772F-4691-A8FC-416D34D2BEE0}" type="presParOf" srcId="{54BEC84C-4103-4520-AED8-6485CAB31C7B}" destId="{94348598-271E-4095-A297-8D0919CBA0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1" tIns="46491" rIns="92981" bIns="46491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0813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1" tIns="46491" rIns="92981" bIns="46491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380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1" tIns="46491" rIns="92981" bIns="46491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0813" y="881380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1" tIns="46491" rIns="92981" bIns="46491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98FD796F-3639-4697-B355-1FF7865E3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62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1" tIns="46491" rIns="92981" bIns="46491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1" tIns="46491" rIns="92981" bIns="46491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8331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27625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1" tIns="46491" rIns="92981" bIns="46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5388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1" tIns="46491" rIns="92981" bIns="46491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5388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81" tIns="46491" rIns="92981" bIns="46491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18EE360D-2938-4CBF-A7A5-763B1ACE9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101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files.uci.edu/jfamigli/Advisory/UCCHM_Water_Advisory_1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ubs.usgs.gov/pp/1766/" TargetMode="External"/><Relationship Id="rId5" Type="http://schemas.openxmlformats.org/officeDocument/2006/relationships/hyperlink" Target="http://uci.edu/" TargetMode="External"/><Relationship Id="rId4" Type="http://schemas.openxmlformats.org/officeDocument/2006/relationships/hyperlink" Target="http://ucchm.org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360D-2938-4CBF-A7A5-763B1ACE9FD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780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506" indent="-29057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2317" indent="-232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7243" indent="-2324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2170" indent="-2324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392078B-9FD0-4EAB-88B5-0CF23D9DED31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83313" cy="34798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7477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a USGS Circular – Surface</a:t>
            </a:r>
            <a:r>
              <a:rPr lang="en-US" baseline="0" dirty="0"/>
              <a:t> – Groundwater a single resource</a:t>
            </a:r>
          </a:p>
          <a:p>
            <a:r>
              <a:rPr lang="en-US" baseline="0" dirty="0"/>
              <a:t>Recent work (</a:t>
            </a:r>
            <a:r>
              <a:rPr lang="en-US" baseline="0" dirty="0" err="1"/>
              <a:t>Konikow</a:t>
            </a:r>
            <a:r>
              <a:rPr lang="en-US" baseline="0" dirty="0"/>
              <a:t> and </a:t>
            </a:r>
            <a:r>
              <a:rPr lang="en-US" baseline="0" dirty="0" err="1"/>
              <a:t>Leake</a:t>
            </a:r>
            <a:r>
              <a:rPr lang="en-US" baseline="0" dirty="0"/>
              <a:t>) indicate that most of the water from wells is not from storage (15%), but rather capture (85%)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360D-2938-4CBF-A7A5-763B1ACE9FD7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185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360D-2938-4CBF-A7A5-763B1ACE9FD7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969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save some of this for conclusions.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360D-2938-4CBF-A7A5-763B1ACE9FD7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14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5325"/>
            <a:ext cx="6184900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Governor Brown</a:t>
            </a:r>
            <a:r>
              <a:rPr lang="en-US" baseline="0" dirty="0"/>
              <a:t> showing statewide precipitation by water year from 1970 through 2014.  Shows the extreme variability in precipitation which highlights the importance of sufficient storage.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9CB6B-6F63-4F5F-8153-1DB97676FF2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7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5325"/>
            <a:ext cx="6183313" cy="347980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Coefficients of Variation of Total Precipitation, 1951-2008 (Dettinger et al. 2011)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506" indent="-29057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2317" indent="-232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7243" indent="-2324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2170" indent="-2324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4EB320-261E-4974-93E5-9335B2224EB8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5325"/>
            <a:ext cx="6183313" cy="347980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CA accumulates 2/3 of its total precipitation in less time than any other state (&lt;125 days), indicating a far shorter wet season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506" indent="-29057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2317" indent="-232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7243" indent="-2324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2170" indent="-2324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8A1E25-2C28-4B35-80CA-B6F92E286800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83313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C686-35E9-4DE5-92C2-7A5F9C934E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5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5325"/>
            <a:ext cx="6183313" cy="34798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506" indent="-29057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2317" indent="-232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7243" indent="-2324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2170" indent="-2324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F846AF-0EF3-45AE-AF42-955C067FC07D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42595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83313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from CA water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C686-35E9-4DE5-92C2-7A5F9C934E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1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506" indent="-29057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2317" indent="-232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7243" indent="-2324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2170" indent="-2324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BDDA4F-5D61-479E-90BE-362D287099DC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83313" cy="34798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Figure from  Famgalletti.  http://newswatch.nationalgeographic.com/2014/02/04/epic-california-drought-and-groundwater-where-do-we-go-from-here/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From Sandra Postel:</a:t>
            </a:r>
          </a:p>
          <a:p>
            <a:pPr eaLnBrk="1" hangingPunct="1"/>
            <a:r>
              <a:rPr lang="en-US" altLang="en-US"/>
              <a:t>http://newswatch.nationalgeographic.com/2014/07/30/groundwater-depletion-in-colorado-river-basin-adds-big-risks-to-water-security/</a:t>
            </a:r>
          </a:p>
          <a:p>
            <a:pPr eaLnBrk="1" hangingPunct="1"/>
            <a:r>
              <a:rPr lang="en-US" altLang="en-US"/>
              <a:t>Imagine having a bank account for which you don’t know (1) how much money is in the account, (2) how much gets withdrawn, or (3) how much will get deposited, or when.</a:t>
            </a:r>
          </a:p>
          <a:p>
            <a:pPr eaLnBrk="1" hangingPunct="1"/>
            <a:r>
              <a:rPr lang="en-US" altLang="en-US"/>
              <a:t>Figure from </a:t>
            </a:r>
            <a:r>
              <a:rPr lang="en-US" altLang="en-US">
                <a:hlinkClick r:id="rId3" tooltip="UCCHM Water Advisory #1"/>
              </a:rPr>
              <a:t>UCCHM Water Advisory #1.</a:t>
            </a:r>
            <a:r>
              <a:rPr lang="en-US" altLang="en-US"/>
              <a:t> Cumulative groundwater losses (cubic km and million acre-ft) in California’s Central Valley since 1962. The red line shows data from USGS calibrated groundwater model simulations from 1962-2003. The green line shows satellite-based estimates of groundwater storage losses produced by the </a:t>
            </a:r>
            <a:r>
              <a:rPr lang="en-US" altLang="en-US">
                <a:hlinkClick r:id="rId4" tooltip="UC Center for Hydrologic Modeling"/>
              </a:rPr>
              <a:t>UCCHM</a:t>
            </a:r>
            <a:r>
              <a:rPr lang="en-US" altLang="en-US"/>
              <a:t> at </a:t>
            </a:r>
            <a:r>
              <a:rPr lang="en-US" altLang="en-US">
                <a:hlinkClick r:id="rId5" tooltip="UC Irvine"/>
              </a:rPr>
              <a:t>UC Irvine</a:t>
            </a:r>
            <a:r>
              <a:rPr lang="en-US" altLang="en-US"/>
              <a:t>. Background colors represent periods of drought (white), of variable to dry conditions (grey), of variable to wet conditions (light blue) and wet conditions (blue). Groundwater depletion mostly occurs during drought; and progressive droughts are lowering groundwater storage to unsustainable levels. After Figure B9 from </a:t>
            </a:r>
            <a:r>
              <a:rPr lang="en-US" altLang="en-US">
                <a:hlinkClick r:id="rId6" tooltip="Groundwater Availability of the Central Valley Aquifer, California"/>
              </a:rPr>
              <a:t>USGS Professional Paper 1766</a:t>
            </a:r>
            <a:r>
              <a:rPr lang="en-US" altLang="en-US"/>
              <a:t>. USGS data courtesy of Claudia Faunt. Satellite data courtesy of NASA and the National Center for Atmospheric Research.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506" indent="-29057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2317" indent="-232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7243" indent="-2324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2170" indent="-2324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392078B-9FD0-4EAB-88B5-0CF23D9DED31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83313" cy="34798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Adapted</a:t>
            </a:r>
            <a:r>
              <a:rPr lang="en-US" altLang="en-US" baseline="0" dirty="0"/>
              <a:t> from Harvey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356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085850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003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916" name="Rectangle 102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8917" name="Rectangle 10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8918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F33521-83E0-4897-8AF3-402E78E5DA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8919" name="Rectangle 1031"/>
          <p:cNvSpPr>
            <a:spLocks noChangeArrowheads="1"/>
          </p:cNvSpPr>
          <p:nvPr/>
        </p:nvSpPr>
        <p:spPr bwMode="auto">
          <a:xfrm>
            <a:off x="304801" y="2133600"/>
            <a:ext cx="8518525" cy="147638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BCD39-09AA-4B78-B73C-39244E65F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68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4343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4343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506BE-43E4-4167-BAAE-E030F5B8F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7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1"/>
            <a:ext cx="7772400" cy="5369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4305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4305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74345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4345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4345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4C4850DA-50F3-4B37-B94C-D4689FDF3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38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81892-07EA-402F-B458-6DA5B3E6E2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11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DB2DD-19B5-491B-ACAA-AF4C7A835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21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4305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305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08F98-C9D6-4798-A41B-C842C56090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12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0DAF7-629F-4639-B044-222A4784A9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66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ACE45-F1D6-43AA-9C8D-F20A6832F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00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B4F71-8FDE-4B0D-A2DC-18C4EBD72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72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F0CE8-4721-419E-AEA3-70942D3CD0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68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C0169-CA9D-4503-A3B2-857B89D34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54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1"/>
            <a:ext cx="7772400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4305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74345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4345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4345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7169D60F-3B5B-4E04-A0C3-2492C12F5E2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04801" y="1013222"/>
            <a:ext cx="8518525" cy="147638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Char char="•"/>
        <a:defRPr sz="3200">
          <a:solidFill>
            <a:srgbClr val="6699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BFCA"/>
        </a:buClr>
        <a:buChar char="–"/>
        <a:defRPr sz="2800">
          <a:solidFill>
            <a:srgbClr val="99CC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Char char="•"/>
        <a:defRPr sz="2400">
          <a:solidFill>
            <a:srgbClr val="FFFF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64" y="247650"/>
            <a:ext cx="8623300" cy="2324100"/>
          </a:xfrm>
        </p:spPr>
        <p:txBody>
          <a:bodyPr/>
          <a:lstStyle/>
          <a:p>
            <a:r>
              <a:rPr lang="en-US" sz="3600" dirty="0"/>
              <a:t>Agricultural Water Transfers in Northern California and Implications for Sustainable Management of Groundwater Storage </a:t>
            </a:r>
            <a:r>
              <a:rPr lang="en-US" sz="4000" dirty="0"/>
              <a:t> </a:t>
            </a:r>
            <a:r>
              <a:rPr lang="en-US" dirty="0"/>
              <a:t> </a:t>
            </a:r>
            <a:r>
              <a:rPr lang="en-US" altLang="en-US" dirty="0">
                <a:latin typeface="Courier New" pitchFamily="49" charset="0"/>
                <a:cs typeface="Times New Roman" pitchFamily="18" charset="0"/>
              </a:rPr>
              <a:t/>
            </a:r>
            <a:br>
              <a:rPr lang="en-US" altLang="en-US" dirty="0">
                <a:latin typeface="Courier New" pitchFamily="49" charset="0"/>
                <a:cs typeface="Times New Roman" pitchFamily="18" charset="0"/>
              </a:rPr>
            </a:br>
            <a:endParaRPr lang="en-US" altLang="en-US" dirty="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1258" y="2207594"/>
            <a:ext cx="8462106" cy="1314450"/>
          </a:xfrm>
        </p:spPr>
        <p:txBody>
          <a:bodyPr/>
          <a:lstStyle/>
          <a:p>
            <a:r>
              <a:rPr lang="en-US" altLang="en-US" dirty="0"/>
              <a:t>Steffen Mehl &amp; Eric </a:t>
            </a:r>
            <a:r>
              <a:rPr lang="en-US" altLang="en-US" dirty="0" err="1"/>
              <a:t>Houk</a:t>
            </a:r>
            <a:endParaRPr lang="en-US" altLang="en-US" baseline="30000" dirty="0"/>
          </a:p>
          <a:p>
            <a:r>
              <a:rPr lang="en-US" altLang="en-US" dirty="0"/>
              <a:t>Kyle </a:t>
            </a:r>
            <a:r>
              <a:rPr lang="en-US" altLang="en-US" dirty="0" err="1"/>
              <a:t>Morgado</a:t>
            </a:r>
            <a:r>
              <a:rPr lang="en-US" altLang="en-US" dirty="0"/>
              <a:t>,</a:t>
            </a:r>
            <a:r>
              <a:rPr lang="en-US" altLang="en-US" baseline="-25000" dirty="0"/>
              <a:t> </a:t>
            </a:r>
            <a:r>
              <a:rPr lang="en-US" altLang="en-US" dirty="0"/>
              <a:t>Kevin Anderson, and Jeff </a:t>
            </a:r>
            <a:r>
              <a:rPr lang="en-US" altLang="en-US" dirty="0" err="1"/>
              <a:t>Davids</a:t>
            </a:r>
            <a:endParaRPr lang="en-US" altLang="en-US" dirty="0"/>
          </a:p>
          <a:p>
            <a:r>
              <a:rPr lang="en-US" altLang="en-US" dirty="0"/>
              <a:t>CSU Chico</a:t>
            </a:r>
          </a:p>
          <a:p>
            <a:r>
              <a:rPr lang="en-US" altLang="en-US" sz="2800" dirty="0"/>
              <a:t>Funding </a:t>
            </a:r>
            <a:r>
              <a:rPr lang="en-US" altLang="en-US" sz="2800" dirty="0" smtClean="0"/>
              <a:t>by:</a:t>
            </a:r>
          </a:p>
          <a:p>
            <a:r>
              <a:rPr lang="en-US" altLang="en-US" sz="2800" dirty="0" smtClean="0"/>
              <a:t> </a:t>
            </a:r>
            <a:r>
              <a:rPr lang="en-US" altLang="en-US" sz="2800" dirty="0"/>
              <a:t>USBR, USDA, </a:t>
            </a:r>
            <a:r>
              <a:rPr lang="en-US" altLang="en-US" sz="2800" dirty="0" smtClean="0"/>
              <a:t>&amp; CSU Agricultural Research Institute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85751"/>
            <a:ext cx="7772400" cy="5369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kern="0" dirty="0"/>
              <a:t>Timing of Precipitation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86264" y="4527947"/>
            <a:ext cx="86313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Number of days to accumulate 67% of annual total precipitation; </a:t>
            </a:r>
          </a:p>
          <a:p>
            <a:r>
              <a:rPr lang="en-US" altLang="en-US" sz="1600" dirty="0" err="1"/>
              <a:t>Dettinger</a:t>
            </a:r>
            <a:r>
              <a:rPr lang="en-US" altLang="en-US" sz="1600" dirty="0"/>
              <a:t> et al. 2011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6" y="1112043"/>
            <a:ext cx="7572375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97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California’s Water Supply Issues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" y="1257300"/>
            <a:ext cx="8982075" cy="3086100"/>
          </a:xfrm>
        </p:spPr>
        <p:txBody>
          <a:bodyPr/>
          <a:lstStyle/>
          <a:p>
            <a:r>
              <a:rPr lang="en-US" altLang="en-US" dirty="0"/>
              <a:t>High variability = high uncertainty = low reliability</a:t>
            </a:r>
          </a:p>
          <a:p>
            <a:r>
              <a:rPr lang="en-US" altLang="en-US" dirty="0"/>
              <a:t>In times of drought we turn to groundwater</a:t>
            </a:r>
          </a:p>
          <a:p>
            <a:r>
              <a:rPr lang="en-US" altLang="en-US" dirty="0"/>
              <a:t>Groundwater pumping was unregulated</a:t>
            </a:r>
          </a:p>
          <a:p>
            <a:pPr lvl="1"/>
            <a:r>
              <a:rPr lang="en-US" altLang="en-US" dirty="0"/>
              <a:t>Unlike surface water which is highly regulated</a:t>
            </a:r>
          </a:p>
          <a:p>
            <a:pPr lvl="2"/>
            <a:r>
              <a:rPr lang="en-US" altLang="en-US" dirty="0"/>
              <a:t>Prior appropriations (senior water rights)</a:t>
            </a:r>
          </a:p>
          <a:p>
            <a:pPr lvl="1"/>
            <a:r>
              <a:rPr lang="en-US" altLang="en-US" dirty="0"/>
              <a:t>Pre-SGMA legal framework for managing groundwater:</a:t>
            </a:r>
          </a:p>
          <a:p>
            <a:pPr lvl="2"/>
            <a:r>
              <a:rPr lang="en-US" altLang="en-US" dirty="0"/>
              <a:t>Whoever has the biggest/deepest well wins!	</a:t>
            </a:r>
          </a:p>
        </p:txBody>
      </p:sp>
    </p:spTree>
    <p:extLst>
      <p:ext uri="{BB962C8B-B14F-4D97-AF65-F5344CB8AC3E}">
        <p14:creationId xmlns:p14="http://schemas.microsoft.com/office/powerpoint/2010/main" val="257342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3098"/>
            <a:ext cx="9220200" cy="740664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Water Transfers Considered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00150"/>
            <a:ext cx="8915400" cy="40005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Groundwater Substitution</a:t>
            </a:r>
          </a:p>
          <a:p>
            <a:pPr lvl="1"/>
            <a:r>
              <a:rPr lang="en-US" dirty="0"/>
              <a:t>Farmers sell (transfer) their surface water</a:t>
            </a:r>
          </a:p>
          <a:p>
            <a:pPr lvl="1"/>
            <a:r>
              <a:rPr lang="en-US" dirty="0"/>
              <a:t>Pump groundwater to offset loss of surface water</a:t>
            </a:r>
          </a:p>
          <a:p>
            <a:pPr lvl="1"/>
            <a:r>
              <a:rPr lang="en-US" dirty="0"/>
              <a:t>Controversial because pumping can affect other users</a:t>
            </a:r>
          </a:p>
          <a:p>
            <a:r>
              <a:rPr lang="en-US" dirty="0"/>
              <a:t>Land Fallowing with Surface Water Transfer</a:t>
            </a:r>
          </a:p>
          <a:p>
            <a:pPr lvl="1"/>
            <a:r>
              <a:rPr lang="en-US" dirty="0"/>
              <a:t>Rice acreage is fallowed </a:t>
            </a:r>
          </a:p>
          <a:p>
            <a:pPr lvl="1"/>
            <a:r>
              <a:rPr lang="en-US" dirty="0"/>
              <a:t>No additional groundwater is pumped</a:t>
            </a:r>
          </a:p>
          <a:p>
            <a:pPr lvl="1"/>
            <a:r>
              <a:rPr lang="en-US" dirty="0"/>
              <a:t>No application of surface water to land </a:t>
            </a:r>
          </a:p>
          <a:p>
            <a:pPr lvl="1"/>
            <a:r>
              <a:rPr lang="en-US" dirty="0"/>
              <a:t>Does lack of excess irrigation affect aquifer recharge?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4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586"/>
            <a:ext cx="9067800" cy="939546"/>
          </a:xfrm>
        </p:spPr>
        <p:txBody>
          <a:bodyPr>
            <a:normAutofit/>
          </a:bodyPr>
          <a:lstStyle/>
          <a:p>
            <a:r>
              <a:rPr lang="en-US" dirty="0"/>
              <a:t>Groundwater Substitution Scenarios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1" y="1847850"/>
            <a:ext cx="1501775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5511800" y="1316832"/>
            <a:ext cx="1036638" cy="6167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1316831"/>
            <a:ext cx="2349500" cy="308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26050" y="1939529"/>
            <a:ext cx="304800" cy="400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11800" y="2333626"/>
            <a:ext cx="1062038" cy="20704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8E4CE65E-C273-4E08-A1B6-D47DC62EB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26" y="1056132"/>
            <a:ext cx="4494213" cy="3700463"/>
          </a:xfrm>
        </p:spPr>
        <p:txBody>
          <a:bodyPr/>
          <a:lstStyle/>
          <a:p>
            <a:r>
              <a:rPr lang="en-US" altLang="en-US" dirty="0"/>
              <a:t>Pumping for transfers</a:t>
            </a:r>
          </a:p>
          <a:p>
            <a:pPr lvl="1"/>
            <a:r>
              <a:rPr lang="en-US" altLang="en-US" dirty="0"/>
              <a:t>75,000 acre-ft/</a:t>
            </a:r>
            <a:r>
              <a:rPr lang="en-US" altLang="en-US" dirty="0" err="1"/>
              <a:t>yr</a:t>
            </a:r>
            <a:r>
              <a:rPr lang="en-US" altLang="en-US" dirty="0"/>
              <a:t> up to</a:t>
            </a:r>
          </a:p>
          <a:p>
            <a:pPr lvl="1"/>
            <a:r>
              <a:rPr lang="en-US" altLang="en-US" dirty="0"/>
              <a:t>600,000 acre-ft/</a:t>
            </a:r>
            <a:r>
              <a:rPr lang="en-US" altLang="en-US" dirty="0" err="1"/>
              <a:t>yr</a:t>
            </a:r>
            <a:endParaRPr lang="en-US" altLang="en-US" dirty="0"/>
          </a:p>
          <a:p>
            <a:pPr lvl="1"/>
            <a:r>
              <a:rPr lang="en-US" altLang="en-US" dirty="0"/>
              <a:t>1 year of pumping,  9 years recovery</a:t>
            </a:r>
          </a:p>
        </p:txBody>
      </p:sp>
    </p:spTree>
    <p:extLst>
      <p:ext uri="{BB962C8B-B14F-4D97-AF65-F5344CB8AC3E}">
        <p14:creationId xmlns:p14="http://schemas.microsoft.com/office/powerpoint/2010/main" val="267246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50" y="1605428"/>
            <a:ext cx="234315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41" y="1593886"/>
            <a:ext cx="2484438" cy="338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1306115" y="1253952"/>
            <a:ext cx="2586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/>
              <a:t>75,000 AF scenario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4141264" y="1257300"/>
            <a:ext cx="2716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/>
              <a:t>600,000 AF scenario</a:t>
            </a:r>
          </a:p>
        </p:txBody>
      </p:sp>
      <p:pic>
        <p:nvPicPr>
          <p:cNvPr id="820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0" y="2968387"/>
            <a:ext cx="1054881" cy="13765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18"/>
          <p:cNvSpPr txBox="1"/>
          <p:nvPr/>
        </p:nvSpPr>
        <p:spPr>
          <a:xfrm>
            <a:off x="88969" y="2580427"/>
            <a:ext cx="1217147" cy="298486"/>
          </a:xfrm>
          <a:prstGeom prst="rect">
            <a:avLst/>
          </a:prstGeom>
          <a:solidFill>
            <a:schemeClr val="lt1"/>
          </a:solidFill>
          <a:ln w="2857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Drawdown in Feet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5064" y="285750"/>
            <a:ext cx="7772400" cy="601318"/>
          </a:xfrm>
        </p:spPr>
        <p:txBody>
          <a:bodyPr/>
          <a:lstStyle/>
          <a:p>
            <a:r>
              <a:rPr lang="en-US" sz="4000" dirty="0"/>
              <a:t>Aquifer Decline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616200" y="2847543"/>
            <a:ext cx="2527800" cy="87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en-US" sz="2800" kern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32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Fallowing of Rice Fields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3" t="12206" r="17216" b="28360"/>
          <a:stretch/>
        </p:blipFill>
        <p:spPr>
          <a:xfrm>
            <a:off x="3913990" y="2386838"/>
            <a:ext cx="5230011" cy="2728626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034580"/>
            <a:ext cx="89154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Char char="•"/>
              <a:defRPr sz="3200">
                <a:solidFill>
                  <a:srgbClr val="6699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BFCA"/>
              </a:buClr>
              <a:buChar char="–"/>
              <a:defRPr sz="2800">
                <a:solidFill>
                  <a:srgbClr val="99CC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Char char="•"/>
              <a:defRPr sz="2400">
                <a:solidFill>
                  <a:srgbClr val="FFFFC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Rice is flood irrigated with surface water</a:t>
            </a:r>
          </a:p>
          <a:p>
            <a:pPr lvl="1"/>
            <a:r>
              <a:rPr lang="en-US" sz="2400" kern="0" dirty="0"/>
              <a:t>~5 </a:t>
            </a:r>
            <a:r>
              <a:rPr lang="en-US" sz="2400" kern="0" dirty="0" err="1"/>
              <a:t>ft</a:t>
            </a:r>
            <a:r>
              <a:rPr lang="en-US" sz="2400" kern="0" dirty="0"/>
              <a:t> of water per acre of rice</a:t>
            </a:r>
          </a:p>
          <a:p>
            <a:r>
              <a:rPr lang="en-US" sz="2800" kern="0" dirty="0"/>
              <a:t>Rice field is fallowed and water is transferred</a:t>
            </a:r>
          </a:p>
          <a:p>
            <a:r>
              <a:rPr lang="en-US" sz="2800" kern="0" dirty="0"/>
              <a:t>Effect on recharge?</a:t>
            </a:r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04606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 Years of Rice Land Fallowing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4156"/>
            <a:ext cx="5114378" cy="297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37271319"/>
              </p:ext>
            </p:extLst>
          </p:nvPr>
        </p:nvGraphicFramePr>
        <p:xfrm>
          <a:off x="6629400" y="2114550"/>
          <a:ext cx="14478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6248400" y="2514601"/>
            <a:ext cx="381000" cy="2555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00400" y="2763123"/>
            <a:ext cx="312420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94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1"/>
            <a:ext cx="8639175" cy="536972"/>
          </a:xfrm>
        </p:spPr>
        <p:txBody>
          <a:bodyPr/>
          <a:lstStyle/>
          <a:p>
            <a:r>
              <a:rPr lang="en-US" altLang="en-US" sz="4000"/>
              <a:t>Groundwater Depletion &amp; Sustainability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362188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Measured from space by GRACE (Gravity Recovery and Climate Experiment)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Good news: this method works!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Bad news: indicates we are running out of groundwater!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4776" y="2693194"/>
            <a:ext cx="8763180" cy="2571750"/>
            <a:chOff x="104775" y="3343274"/>
            <a:chExt cx="9039225" cy="3676651"/>
          </a:xfrm>
        </p:grpSpPr>
        <p:pic>
          <p:nvPicPr>
            <p:cNvPr id="40965" name="Picture 2" descr="http://newswatch.nationalgeographic.com/files/2014/02/USGS-GRACE-G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" y="3343274"/>
              <a:ext cx="6134100" cy="367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6" name="TextBox 1"/>
            <p:cNvSpPr txBox="1">
              <a:spLocks noChangeArrowheads="1"/>
            </p:cNvSpPr>
            <p:nvPr/>
          </p:nvSpPr>
          <p:spPr bwMode="auto">
            <a:xfrm>
              <a:off x="6381749" y="3590925"/>
              <a:ext cx="2762251" cy="1600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6666FF"/>
                </a:buClr>
                <a:buChar char="•"/>
                <a:defRPr sz="3200">
                  <a:solidFill>
                    <a:srgbClr val="6699FF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CBFCA"/>
                </a:buClr>
                <a:buChar char="–"/>
                <a:defRPr sz="2800">
                  <a:solidFill>
                    <a:srgbClr val="99CCFF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FF"/>
                </a:buClr>
                <a:buChar char="•"/>
                <a:defRPr sz="2400">
                  <a:solidFill>
                    <a:srgbClr val="FFFFCC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Cumulative GW loss in California’s Central Valley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69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547" y="510038"/>
            <a:ext cx="7772400" cy="536972"/>
          </a:xfrm>
        </p:spPr>
        <p:txBody>
          <a:bodyPr/>
          <a:lstStyle/>
          <a:p>
            <a:r>
              <a:rPr lang="en-US" sz="3600" dirty="0"/>
              <a:t>2014 Sustainable Groundwater Management Act (SGMA)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083"/>
            <a:ext cx="9144000" cy="3499181"/>
          </a:xfrm>
        </p:spPr>
        <p:txBody>
          <a:bodyPr>
            <a:noAutofit/>
          </a:bodyPr>
          <a:lstStyle/>
          <a:p>
            <a:r>
              <a:rPr lang="en-US" sz="3000" dirty="0"/>
              <a:t>Motivations for passage of SGMA</a:t>
            </a:r>
          </a:p>
          <a:p>
            <a:pPr lvl="1"/>
            <a:r>
              <a:rPr lang="en-US" sz="2400" dirty="0"/>
              <a:t>Increasing agricultural, municipal, and environmental demands for water</a:t>
            </a:r>
          </a:p>
          <a:p>
            <a:pPr lvl="1"/>
            <a:r>
              <a:rPr lang="en-US" sz="2400" dirty="0"/>
              <a:t>Persistent overdraft and land subsidence</a:t>
            </a:r>
          </a:p>
          <a:p>
            <a:pPr lvl="1"/>
            <a:r>
              <a:rPr lang="en-US" sz="2400" dirty="0"/>
              <a:t>Rising concerns over the impending effects of climate change on California’s water supply</a:t>
            </a:r>
          </a:p>
          <a:p>
            <a:pPr lvl="1"/>
            <a:r>
              <a:rPr lang="en-US" sz="2400" dirty="0"/>
              <a:t>Increasing evidence of the interconnections between surface water and groundwater</a:t>
            </a:r>
          </a:p>
          <a:p>
            <a:pPr lvl="1"/>
            <a:r>
              <a:rPr lang="en-US" dirty="0"/>
              <a:t>Ongoing severe drought conditions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7749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5003" y="606751"/>
            <a:ext cx="8930244" cy="536972"/>
          </a:xfrm>
        </p:spPr>
        <p:txBody>
          <a:bodyPr/>
          <a:lstStyle/>
          <a:p>
            <a:r>
              <a:rPr lang="en-US" altLang="en-US" sz="4000" dirty="0"/>
              <a:t>Relative Merits of Groundwater vs. Surface Water </a:t>
            </a:r>
            <a:r>
              <a:rPr lang="en-US" altLang="en-US" sz="2400" dirty="0">
                <a:solidFill>
                  <a:schemeClr val="bg1"/>
                </a:solidFill>
              </a:rPr>
              <a:t>(adapted from Harvey)</a:t>
            </a:r>
            <a:endParaRPr lang="en-US" altLang="en-US" sz="4000" dirty="0"/>
          </a:p>
        </p:txBody>
      </p:sp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238126" y="1109662"/>
            <a:ext cx="8666163" cy="413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4363" y="1160860"/>
            <a:ext cx="0" cy="398978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31776" y="1600200"/>
            <a:ext cx="8680451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31776" y="2024063"/>
            <a:ext cx="868045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31776" y="2495550"/>
            <a:ext cx="868045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31776" y="2968229"/>
            <a:ext cx="868045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31776" y="3439716"/>
            <a:ext cx="868045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31776" y="3912394"/>
            <a:ext cx="868045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31776" y="4529138"/>
            <a:ext cx="868045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38125" y="1160860"/>
            <a:ext cx="0" cy="398978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8905876" y="1160860"/>
            <a:ext cx="0" cy="398978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31776" y="1165622"/>
            <a:ext cx="868045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231776" y="5145881"/>
            <a:ext cx="868045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30200" y="1139648"/>
            <a:ext cx="33198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rPr>
              <a:t>Surface Reservoirs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4516438" y="1139648"/>
            <a:ext cx="39353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rPr>
              <a:t>Subsurface Reservoirs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864576" y="1577766"/>
            <a:ext cx="22153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</a:rPr>
              <a:t>Disadvantages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5573313" y="1589641"/>
            <a:ext cx="17969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99CCFF"/>
                </a:solidFill>
                <a:effectLst/>
                <a:latin typeface="Times New Roman" pitchFamily="18" charset="0"/>
              </a:rPr>
              <a:t>Advantages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99CCFF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50899" name="Group 250898"/>
          <p:cNvGrpSpPr/>
          <p:nvPr/>
        </p:nvGrpSpPr>
        <p:grpSpPr>
          <a:xfrm>
            <a:off x="330200" y="2075260"/>
            <a:ext cx="8497546" cy="369332"/>
            <a:chOff x="330200" y="2767013"/>
            <a:chExt cx="8497546" cy="492443"/>
          </a:xfrm>
        </p:grpSpPr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4016375" y="2767013"/>
              <a:ext cx="10259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)</a:t>
              </a:r>
            </a:p>
          </p:txBody>
        </p:sp>
        <p:grpSp>
          <p:nvGrpSpPr>
            <p:cNvPr id="250892" name="Group 250891"/>
            <p:cNvGrpSpPr/>
            <p:nvPr/>
          </p:nvGrpSpPr>
          <p:grpSpPr>
            <a:xfrm>
              <a:off x="330200" y="2767013"/>
              <a:ext cx="8497546" cy="492443"/>
              <a:chOff x="330200" y="2767013"/>
              <a:chExt cx="8497546" cy="492443"/>
            </a:xfrm>
          </p:grpSpPr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330200" y="2767013"/>
                <a:ext cx="2928687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CCFF"/>
                    </a:solidFill>
                    <a:effectLst/>
                    <a:latin typeface="Times New Roman" pitchFamily="18" charset="0"/>
                  </a:rPr>
                  <a:t>Few new sites available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3306763" y="2767013"/>
                <a:ext cx="719749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CCFF"/>
                    </a:solidFill>
                    <a:effectLst/>
                    <a:latin typeface="Times New Roman" pitchFamily="18" charset="0"/>
                  </a:rPr>
                  <a:t>(USA</a:t>
                </a:r>
              </a:p>
            </p:txBody>
          </p:sp>
          <p:sp>
            <p:nvSpPr>
              <p:cNvPr id="24" name="Rectangle 25"/>
              <p:cNvSpPr>
                <a:spLocks noChangeArrowheads="1"/>
              </p:cNvSpPr>
              <p:nvPr/>
            </p:nvSpPr>
            <p:spPr bwMode="auto">
              <a:xfrm>
                <a:off x="4516438" y="2767013"/>
                <a:ext cx="4311308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99CCFF"/>
                    </a:solidFill>
                    <a:effectLst/>
                    <a:latin typeface="Times New Roman" pitchFamily="18" charset="0"/>
                  </a:rPr>
                  <a:t>Many large capacity sites available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50893" name="Group 250892"/>
          <p:cNvGrpSpPr/>
          <p:nvPr/>
        </p:nvGrpSpPr>
        <p:grpSpPr>
          <a:xfrm>
            <a:off x="377360" y="2994898"/>
            <a:ext cx="7935061" cy="369332"/>
            <a:chOff x="330200" y="3395663"/>
            <a:chExt cx="7935061" cy="492443"/>
          </a:xfrm>
        </p:grpSpPr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330200" y="3395663"/>
              <a:ext cx="293830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High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evaporative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losses</a:t>
              </a: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4516438" y="3395663"/>
              <a:ext cx="131286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Practically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5891213" y="3395663"/>
              <a:ext cx="23740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no evaporative loss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50894" name="Group 250893"/>
          <p:cNvGrpSpPr/>
          <p:nvPr/>
        </p:nvGrpSpPr>
        <p:grpSpPr>
          <a:xfrm>
            <a:off x="352201" y="2511784"/>
            <a:ext cx="7827099" cy="396160"/>
            <a:chOff x="352201" y="3349053"/>
            <a:chExt cx="7827099" cy="528215"/>
          </a:xfrm>
        </p:grpSpPr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352201" y="3384825"/>
              <a:ext cx="64921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Need</a:t>
              </a: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1042654" y="3382814"/>
              <a:ext cx="225625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large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areas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of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land</a:t>
              </a: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4516438" y="3349053"/>
              <a:ext cx="3662862" cy="49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Need very small areas of land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50895" name="Group 250894"/>
          <p:cNvGrpSpPr/>
          <p:nvPr/>
        </p:nvGrpSpPr>
        <p:grpSpPr>
          <a:xfrm>
            <a:off x="330200" y="3490913"/>
            <a:ext cx="7994371" cy="369332"/>
            <a:chOff x="330200" y="4654550"/>
            <a:chExt cx="7994371" cy="492443"/>
          </a:xfrm>
        </p:grpSpPr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330200" y="4654550"/>
              <a:ext cx="307135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May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fail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catastrophically</a:t>
              </a:r>
            </a:p>
          </p:txBody>
        </p:sp>
        <p:sp>
          <p:nvSpPr>
            <p:cNvPr id="250880" name="Rectangle 33"/>
            <p:cNvSpPr>
              <a:spLocks noChangeArrowheads="1"/>
            </p:cNvSpPr>
            <p:nvPr/>
          </p:nvSpPr>
          <p:spPr bwMode="auto">
            <a:xfrm>
              <a:off x="4516438" y="4654550"/>
              <a:ext cx="131286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Practically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0881" name="Rectangle 34"/>
            <p:cNvSpPr>
              <a:spLocks noChangeArrowheads="1"/>
            </p:cNvSpPr>
            <p:nvPr/>
          </p:nvSpPr>
          <p:spPr bwMode="auto">
            <a:xfrm>
              <a:off x="5891213" y="4654550"/>
              <a:ext cx="243335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no danger of failure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50896" name="Group 250895"/>
          <p:cNvGrpSpPr/>
          <p:nvPr/>
        </p:nvGrpSpPr>
        <p:grpSpPr>
          <a:xfrm>
            <a:off x="330200" y="3867404"/>
            <a:ext cx="8016646" cy="643176"/>
            <a:chOff x="330200" y="5156536"/>
            <a:chExt cx="8016646" cy="857568"/>
          </a:xfrm>
        </p:grpSpPr>
        <p:sp>
          <p:nvSpPr>
            <p:cNvPr id="250883" name="Rectangle 35"/>
            <p:cNvSpPr>
              <a:spLocks noChangeArrowheads="1"/>
            </p:cNvSpPr>
            <p:nvPr/>
          </p:nvSpPr>
          <p:spPr bwMode="auto">
            <a:xfrm>
              <a:off x="330200" y="5283200"/>
              <a:ext cx="76783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Easily</a:t>
              </a:r>
            </a:p>
          </p:txBody>
        </p:sp>
        <p:sp>
          <p:nvSpPr>
            <p:cNvPr id="250884" name="Rectangle 36"/>
            <p:cNvSpPr>
              <a:spLocks noChangeArrowheads="1"/>
            </p:cNvSpPr>
            <p:nvPr/>
          </p:nvSpPr>
          <p:spPr bwMode="auto">
            <a:xfrm>
              <a:off x="1166813" y="5283200"/>
              <a:ext cx="100668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polluted</a:t>
              </a:r>
            </a:p>
          </p:txBody>
        </p:sp>
        <p:sp>
          <p:nvSpPr>
            <p:cNvPr id="250885" name="Rectangle 37"/>
            <p:cNvSpPr>
              <a:spLocks noChangeArrowheads="1"/>
            </p:cNvSpPr>
            <p:nvPr/>
          </p:nvSpPr>
          <p:spPr bwMode="auto">
            <a:xfrm>
              <a:off x="4516438" y="5156536"/>
              <a:ext cx="3830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Usually high biological purity, 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0886" name="Rectangle 38"/>
            <p:cNvSpPr>
              <a:spLocks noChangeArrowheads="1"/>
            </p:cNvSpPr>
            <p:nvPr/>
          </p:nvSpPr>
          <p:spPr bwMode="auto">
            <a:xfrm>
              <a:off x="4516438" y="5521661"/>
              <a:ext cx="352500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although pollution can occur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50900" name="Group 250899"/>
          <p:cNvGrpSpPr/>
          <p:nvPr/>
        </p:nvGrpSpPr>
        <p:grpSpPr>
          <a:xfrm>
            <a:off x="330201" y="4507889"/>
            <a:ext cx="8289380" cy="645561"/>
            <a:chOff x="330200" y="6010525"/>
            <a:chExt cx="8289380" cy="860749"/>
          </a:xfrm>
        </p:grpSpPr>
        <p:sp>
          <p:nvSpPr>
            <p:cNvPr id="250890" name="Rectangle 42"/>
            <p:cNvSpPr>
              <a:spLocks noChangeArrowheads="1"/>
            </p:cNvSpPr>
            <p:nvPr/>
          </p:nvSpPr>
          <p:spPr bwMode="auto">
            <a:xfrm>
              <a:off x="8183563" y="6010525"/>
              <a:ext cx="43601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for 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50898" name="Group 250897"/>
            <p:cNvGrpSpPr/>
            <p:nvPr/>
          </p:nvGrpSpPr>
          <p:grpSpPr>
            <a:xfrm>
              <a:off x="330200" y="6010529"/>
              <a:ext cx="7813834" cy="860745"/>
              <a:chOff x="330200" y="6010529"/>
              <a:chExt cx="7813834" cy="860745"/>
            </a:xfrm>
          </p:grpSpPr>
          <p:sp>
            <p:nvSpPr>
              <p:cNvPr id="250887" name="Rectangle 39"/>
              <p:cNvSpPr>
                <a:spLocks noChangeArrowheads="1"/>
              </p:cNvSpPr>
              <p:nvPr/>
            </p:nvSpPr>
            <p:spPr bwMode="auto">
              <a:xfrm>
                <a:off x="330200" y="6105525"/>
                <a:ext cx="725583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CCFF"/>
                    </a:solidFill>
                    <a:effectLst/>
                    <a:latin typeface="Times New Roman" pitchFamily="18" charset="0"/>
                  </a:rPr>
                  <a:t>Water</a:t>
                </a:r>
              </a:p>
            </p:txBody>
          </p:sp>
          <p:sp>
            <p:nvSpPr>
              <p:cNvPr id="250888" name="Rectangle 40"/>
              <p:cNvSpPr>
                <a:spLocks noChangeArrowheads="1"/>
              </p:cNvSpPr>
              <p:nvPr/>
            </p:nvSpPr>
            <p:spPr bwMode="auto">
              <a:xfrm>
                <a:off x="1123950" y="6105525"/>
                <a:ext cx="2220160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CCFF"/>
                    </a:solidFill>
                    <a:effectLst/>
                    <a:latin typeface="Times New Roman" pitchFamily="18" charset="0"/>
                  </a:rPr>
                  <a:t>must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99CCFF"/>
                    </a:solidFill>
                    <a:effectLst/>
                    <a:latin typeface="Times New Roman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CCFF"/>
                    </a:solidFill>
                    <a:effectLst/>
                    <a:latin typeface="Times New Roman" pitchFamily="18" charset="0"/>
                  </a:rPr>
                  <a:t>be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99CCFF"/>
                    </a:solidFill>
                    <a:effectLst/>
                    <a:latin typeface="Times New Roman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CCFF"/>
                    </a:solidFill>
                    <a:effectLst/>
                    <a:latin typeface="Times New Roman" pitchFamily="18" charset="0"/>
                  </a:rPr>
                  <a:t>conveyed</a:t>
                </a:r>
              </a:p>
            </p:txBody>
          </p:sp>
          <p:sp>
            <p:nvSpPr>
              <p:cNvPr id="250889" name="Rectangle 41"/>
              <p:cNvSpPr>
                <a:spLocks noChangeArrowheads="1"/>
              </p:cNvSpPr>
              <p:nvPr/>
            </p:nvSpPr>
            <p:spPr bwMode="auto">
              <a:xfrm>
                <a:off x="4516438" y="6010529"/>
                <a:ext cx="3627596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99CCFF"/>
                    </a:solidFill>
                    <a:effectLst/>
                    <a:latin typeface="Times New Roman" pitchFamily="18" charset="0"/>
                  </a:rPr>
                  <a:t>Internal conveyance (no need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0891" name="Rectangle 43"/>
              <p:cNvSpPr>
                <a:spLocks noChangeArrowheads="1"/>
              </p:cNvSpPr>
              <p:nvPr/>
            </p:nvSpPr>
            <p:spPr bwMode="auto">
              <a:xfrm>
                <a:off x="4516438" y="6378832"/>
                <a:ext cx="870431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99CCFF"/>
                    </a:solidFill>
                    <a:effectLst/>
                    <a:latin typeface="Times New Roman" pitchFamily="18" charset="0"/>
                  </a:rPr>
                  <a:t>canals)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300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Outline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88" y="1216819"/>
            <a:ext cx="9002712" cy="3926681"/>
          </a:xfrm>
        </p:spPr>
        <p:txBody>
          <a:bodyPr/>
          <a:lstStyle/>
          <a:p>
            <a:r>
              <a:rPr lang="en-US" altLang="en-US" sz="2800" dirty="0"/>
              <a:t>Overview of CA water</a:t>
            </a:r>
          </a:p>
          <a:p>
            <a:r>
              <a:rPr lang="en-US" altLang="en-US" sz="2800" dirty="0"/>
              <a:t>Water transfers to balance CA’s water budget</a:t>
            </a:r>
          </a:p>
          <a:p>
            <a:pPr lvl="1"/>
            <a:r>
              <a:rPr lang="en-US" altLang="en-US" sz="2400" dirty="0"/>
              <a:t>Effects of water transfers on groundwater</a:t>
            </a:r>
          </a:p>
          <a:p>
            <a:r>
              <a:rPr lang="en-US" altLang="en-US" sz="2800" dirty="0"/>
              <a:t>Compare surface vs. groundwater storage</a:t>
            </a:r>
          </a:p>
          <a:p>
            <a:r>
              <a:rPr lang="en-US" altLang="en-US" sz="2800" dirty="0"/>
              <a:t>Concepts of capture and groundwater management</a:t>
            </a:r>
          </a:p>
          <a:p>
            <a:pPr lvl="1"/>
            <a:r>
              <a:rPr lang="en-US" altLang="en-US" sz="2400" dirty="0"/>
              <a:t>Lake Tahoe Analogy</a:t>
            </a:r>
          </a:p>
          <a:p>
            <a:endParaRPr lang="en-US" altLang="en-US" dirty="0"/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748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06751"/>
            <a:ext cx="7772400" cy="536972"/>
          </a:xfrm>
        </p:spPr>
        <p:txBody>
          <a:bodyPr/>
          <a:lstStyle/>
          <a:p>
            <a:r>
              <a:rPr lang="en-US" altLang="en-US" sz="4000" dirty="0"/>
              <a:t>Management of Groundwater vs. Surface Water</a:t>
            </a:r>
          </a:p>
        </p:txBody>
      </p:sp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158751" y="1025127"/>
            <a:ext cx="8666163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337050" y="1138454"/>
            <a:ext cx="0" cy="401836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31776" y="1577794"/>
            <a:ext cx="8680451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31776" y="2001656"/>
            <a:ext cx="868045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31776" y="2474335"/>
            <a:ext cx="868045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31776" y="2945822"/>
            <a:ext cx="868045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31776" y="3391116"/>
            <a:ext cx="868045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31776" y="4009050"/>
            <a:ext cx="868045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31776" y="4534116"/>
            <a:ext cx="868045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38125" y="1138454"/>
            <a:ext cx="0" cy="401836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8905876" y="1138454"/>
            <a:ext cx="0" cy="401836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31776" y="1143216"/>
            <a:ext cx="868045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231776" y="5152050"/>
            <a:ext cx="868045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30200" y="1140992"/>
            <a:ext cx="33198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rPr>
              <a:t>Surface Reservoirs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4429125" y="1129117"/>
            <a:ext cx="39353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rPr>
              <a:t>Subsurface Reservoirs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1007075" y="1579110"/>
            <a:ext cx="17969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99CCFF"/>
                </a:solidFill>
              </a:rPr>
              <a:t>Advantages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5236626" y="1579110"/>
            <a:ext cx="22153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</a:rPr>
              <a:t>Disadvantages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49868" name="Group 249867"/>
          <p:cNvGrpSpPr/>
          <p:nvPr/>
        </p:nvGrpSpPr>
        <p:grpSpPr>
          <a:xfrm>
            <a:off x="330201" y="2054044"/>
            <a:ext cx="7431569" cy="369332"/>
            <a:chOff x="330200" y="2667475"/>
            <a:chExt cx="7431569" cy="492443"/>
          </a:xfrm>
        </p:grpSpPr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330200" y="2667475"/>
              <a:ext cx="57169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Well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971550" y="2667475"/>
              <a:ext cx="23484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defined boundaries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4429125" y="2667475"/>
              <a:ext cx="333264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Boundaries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often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unknown</a:t>
              </a:r>
            </a:p>
          </p:txBody>
        </p:sp>
      </p:grpSp>
      <p:grpSp>
        <p:nvGrpSpPr>
          <p:cNvPr id="249869" name="Group 249868"/>
          <p:cNvGrpSpPr/>
          <p:nvPr/>
        </p:nvGrpSpPr>
        <p:grpSpPr>
          <a:xfrm>
            <a:off x="330201" y="2524342"/>
            <a:ext cx="8524817" cy="369332"/>
            <a:chOff x="330200" y="3294538"/>
            <a:chExt cx="8524817" cy="492443"/>
          </a:xfrm>
        </p:grpSpPr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330200" y="3294538"/>
              <a:ext cx="61555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High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1016000" y="3294538"/>
              <a:ext cx="264014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rates of flow possible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4429125" y="3294538"/>
              <a:ext cx="442589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Limited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rates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of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extraction/injection</a:t>
              </a:r>
            </a:p>
          </p:txBody>
        </p:sp>
      </p:grpSp>
      <p:grpSp>
        <p:nvGrpSpPr>
          <p:cNvPr id="249876" name="Group 249875"/>
          <p:cNvGrpSpPr/>
          <p:nvPr/>
        </p:nvGrpSpPr>
        <p:grpSpPr>
          <a:xfrm>
            <a:off x="330201" y="2995829"/>
            <a:ext cx="8419018" cy="369332"/>
            <a:chOff x="330200" y="3923188"/>
            <a:chExt cx="8419018" cy="492443"/>
          </a:xfrm>
        </p:grpSpPr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330200" y="3923188"/>
              <a:ext cx="350897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Only 1 measurement needed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4429125" y="3923188"/>
              <a:ext cx="432009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Need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many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measurements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in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space</a:t>
              </a:r>
            </a:p>
          </p:txBody>
        </p:sp>
      </p:grpSp>
      <p:grpSp>
        <p:nvGrpSpPr>
          <p:cNvPr id="249871" name="Group 249870"/>
          <p:cNvGrpSpPr/>
          <p:nvPr/>
        </p:nvGrpSpPr>
        <p:grpSpPr>
          <a:xfrm>
            <a:off x="330201" y="3406687"/>
            <a:ext cx="8400452" cy="643175"/>
            <a:chOff x="330200" y="4471001"/>
            <a:chExt cx="8400452" cy="857567"/>
          </a:xfrm>
        </p:grpSpPr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330200" y="4518500"/>
              <a:ext cx="119744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Responds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1592263" y="4518500"/>
              <a:ext cx="176650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as a level pool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4429125" y="4471001"/>
              <a:ext cx="117981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Response</a:t>
              </a:r>
            </a:p>
          </p:txBody>
        </p:sp>
        <p:sp>
          <p:nvSpPr>
            <p:cNvPr id="249856" name="Rectangle 33"/>
            <p:cNvSpPr>
              <a:spLocks noChangeArrowheads="1"/>
            </p:cNvSpPr>
            <p:nvPr/>
          </p:nvSpPr>
          <p:spPr bwMode="auto">
            <a:xfrm>
              <a:off x="5673725" y="4471001"/>
              <a:ext cx="305692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depends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on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location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and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9857" name="Rectangle 34"/>
            <p:cNvSpPr>
              <a:spLocks noChangeArrowheads="1"/>
            </p:cNvSpPr>
            <p:nvPr/>
          </p:nvSpPr>
          <p:spPr bwMode="auto">
            <a:xfrm>
              <a:off x="4429125" y="4836126"/>
              <a:ext cx="2031005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can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be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nonlinear</a:t>
              </a:r>
            </a:p>
          </p:txBody>
        </p:sp>
      </p:grpSp>
      <p:grpSp>
        <p:nvGrpSpPr>
          <p:cNvPr id="249872" name="Group 249871"/>
          <p:cNvGrpSpPr/>
          <p:nvPr/>
        </p:nvGrpSpPr>
        <p:grpSpPr>
          <a:xfrm>
            <a:off x="330201" y="4059058"/>
            <a:ext cx="8043141" cy="369332"/>
            <a:chOff x="330200" y="5340825"/>
            <a:chExt cx="8043141" cy="492443"/>
          </a:xfrm>
        </p:grpSpPr>
        <p:sp>
          <p:nvSpPr>
            <p:cNvPr id="249859" name="Rectangle 35"/>
            <p:cNvSpPr>
              <a:spLocks noChangeArrowheads="1"/>
            </p:cNvSpPr>
            <p:nvPr/>
          </p:nvSpPr>
          <p:spPr bwMode="auto">
            <a:xfrm>
              <a:off x="330200" y="5340825"/>
              <a:ext cx="384079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Response time is relatively fast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9860" name="Rectangle 36"/>
            <p:cNvSpPr>
              <a:spLocks noChangeArrowheads="1"/>
            </p:cNvSpPr>
            <p:nvPr/>
          </p:nvSpPr>
          <p:spPr bwMode="auto">
            <a:xfrm>
              <a:off x="4429125" y="5340825"/>
              <a:ext cx="331982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Response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time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is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relatively</a:t>
              </a:r>
            </a:p>
          </p:txBody>
        </p:sp>
        <p:sp>
          <p:nvSpPr>
            <p:cNvPr id="249861" name="Rectangle 37"/>
            <p:cNvSpPr>
              <a:spLocks noChangeArrowheads="1"/>
            </p:cNvSpPr>
            <p:nvPr/>
          </p:nvSpPr>
          <p:spPr bwMode="auto">
            <a:xfrm>
              <a:off x="7791450" y="5340825"/>
              <a:ext cx="58189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slow</a:t>
              </a:r>
            </a:p>
          </p:txBody>
        </p:sp>
      </p:grpSp>
      <p:grpSp>
        <p:nvGrpSpPr>
          <p:cNvPr id="249874" name="Group 249873"/>
          <p:cNvGrpSpPr/>
          <p:nvPr/>
        </p:nvGrpSpPr>
        <p:grpSpPr>
          <a:xfrm>
            <a:off x="330200" y="4514066"/>
            <a:ext cx="6648937" cy="643176"/>
            <a:chOff x="330200" y="5947502"/>
            <a:chExt cx="6648937" cy="857568"/>
          </a:xfrm>
        </p:grpSpPr>
        <p:sp>
          <p:nvSpPr>
            <p:cNvPr id="249862" name="Rectangle 38"/>
            <p:cNvSpPr>
              <a:spLocks noChangeArrowheads="1"/>
            </p:cNvSpPr>
            <p:nvPr/>
          </p:nvSpPr>
          <p:spPr bwMode="auto">
            <a:xfrm>
              <a:off x="330200" y="5947502"/>
              <a:ext cx="157036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Well defined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9863" name="Rectangle 39"/>
            <p:cNvSpPr>
              <a:spLocks noChangeArrowheads="1"/>
            </p:cNvSpPr>
            <p:nvPr/>
          </p:nvSpPr>
          <p:spPr bwMode="auto">
            <a:xfrm>
              <a:off x="1960563" y="5947502"/>
              <a:ext cx="152766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conveyance 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9864" name="Rectangle 40"/>
            <p:cNvSpPr>
              <a:spLocks noChangeArrowheads="1"/>
            </p:cNvSpPr>
            <p:nvPr/>
          </p:nvSpPr>
          <p:spPr bwMode="auto">
            <a:xfrm>
              <a:off x="330200" y="6312627"/>
              <a:ext cx="85440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system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9865" name="Rectangle 41"/>
            <p:cNvSpPr>
              <a:spLocks noChangeArrowheads="1"/>
            </p:cNvSpPr>
            <p:nvPr/>
          </p:nvSpPr>
          <p:spPr bwMode="auto">
            <a:xfrm>
              <a:off x="4429125" y="6042500"/>
              <a:ext cx="103233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Internal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9866" name="Rectangle 42"/>
            <p:cNvSpPr>
              <a:spLocks noChangeArrowheads="1"/>
            </p:cNvSpPr>
            <p:nvPr/>
          </p:nvSpPr>
          <p:spPr bwMode="auto">
            <a:xfrm>
              <a:off x="5451475" y="6042500"/>
              <a:ext cx="152766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conveyance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99CCFF"/>
                  </a:solidFill>
                  <a:effectLst/>
                  <a:latin typeface="Times New Roman" pitchFamily="18" charset="0"/>
                </a:rPr>
                <a:t> 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42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err="1"/>
              <a:t>Theis</a:t>
            </a:r>
            <a:r>
              <a:rPr lang="en-US" altLang="en-US" sz="4000" dirty="0"/>
              <a:t> Concept of Capture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88" y="1216819"/>
            <a:ext cx="9002712" cy="3926681"/>
          </a:xfrm>
        </p:spPr>
        <p:txBody>
          <a:bodyPr/>
          <a:lstStyle/>
          <a:p>
            <a:r>
              <a:rPr lang="en-US" altLang="en-US" dirty="0"/>
              <a:t>“All water discharged by wells is balanced by a loss somewhere.” – </a:t>
            </a:r>
            <a:r>
              <a:rPr lang="en-US" altLang="en-US" dirty="0" err="1"/>
              <a:t>Theis</a:t>
            </a:r>
            <a:r>
              <a:rPr lang="en-US" altLang="en-US" dirty="0"/>
              <a:t>, 1941</a:t>
            </a:r>
          </a:p>
          <a:p>
            <a:pPr lvl="1"/>
            <a:r>
              <a:rPr lang="en-US" altLang="en-US" dirty="0"/>
              <a:t>Storage, </a:t>
            </a:r>
            <a:r>
              <a:rPr lang="en-US" altLang="en-US" u="sng" dirty="0">
                <a:solidFill>
                  <a:schemeClr val="tx1"/>
                </a:solidFill>
              </a:rPr>
              <a:t>induced recharge, reduced discharge 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u="sng" dirty="0">
                <a:solidFill>
                  <a:schemeClr val="tx1"/>
                </a:solidFill>
              </a:rPr>
              <a:t>capture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593" y="432400"/>
            <a:ext cx="7772400" cy="536972"/>
          </a:xfrm>
        </p:spPr>
        <p:txBody>
          <a:bodyPr>
            <a:normAutofit fontScale="90000"/>
          </a:bodyPr>
          <a:lstStyle/>
          <a:p>
            <a:r>
              <a:rPr lang="en-US" dirty="0"/>
              <a:t>Stream/Aquifer Interactions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9A04D-1E7B-48AA-9712-07DD588BCBA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2" descr="C:\Users\mhall\Documents\_GW-SW_Assesment\_Communication&amp;Outreach\Graphic Illustration Contracting\Leipold Work Products\Consumnes_GWrecharge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8262" y="1424829"/>
            <a:ext cx="8443063" cy="3204321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308261" y="1429192"/>
            <a:ext cx="8435689" cy="3199958"/>
            <a:chOff x="0" y="2971800"/>
            <a:chExt cx="9144000" cy="3200400"/>
          </a:xfrm>
        </p:grpSpPr>
        <p:grpSp>
          <p:nvGrpSpPr>
            <p:cNvPr id="18" name="Group 37"/>
            <p:cNvGrpSpPr/>
            <p:nvPr/>
          </p:nvGrpSpPr>
          <p:grpSpPr>
            <a:xfrm>
              <a:off x="0" y="2971800"/>
              <a:ext cx="9144000" cy="3187700"/>
              <a:chOff x="0" y="2971800"/>
              <a:chExt cx="9144000" cy="3187700"/>
            </a:xfrm>
          </p:grpSpPr>
          <p:pic>
            <p:nvPicPr>
              <p:cNvPr id="21" name="Picture 2" descr="C:\Users\mhall\Documents\_GW-SW_Assesment\_Communication&amp;Outreach\Graphic Illustration Contracting\Leipold Work Products\Consumnes_GWrecharge3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flipH="1">
                <a:off x="0" y="2971800"/>
                <a:ext cx="1219200" cy="31877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Users\mhall\Documents\_GW-SW_Assesment\_Communication&amp;Outreach\Graphic Illustration Contracting\Leipold Work Products\Consumnes_GWrecharge3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flipH="1">
                <a:off x="8077200" y="2971800"/>
                <a:ext cx="1066800" cy="3187700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C:\Users\mhall\Documents\_GW-SW_Assesment\_Communication&amp;Outreach\Graphic Illustration Contracting\Leipold Work Products\Consumnes_GWrecharge3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0" y="4343400"/>
                <a:ext cx="685800" cy="228600"/>
              </a:xfrm>
              <a:prstGeom prst="rect">
                <a:avLst/>
              </a:prstGeom>
              <a:noFill/>
            </p:spPr>
          </p:pic>
          <p:pic>
            <p:nvPicPr>
              <p:cNvPr id="24" name="Picture 2" descr="C:\Users\mhall\Documents\_GW-SW_Assesment\_Communication&amp;Outreach\Graphic Illustration Contracting\Leipold Work Products\Consumnes_GWrecharge3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8153400" y="4267200"/>
                <a:ext cx="990600" cy="228600"/>
              </a:xfrm>
              <a:prstGeom prst="rect">
                <a:avLst/>
              </a:prstGeom>
              <a:noFill/>
            </p:spPr>
          </p:pic>
          <p:pic>
            <p:nvPicPr>
              <p:cNvPr id="25" name="Picture 2" descr="C:\Users\mhall\Documents\_GW-SW_Assesment\_Communication&amp;Outreach\Graphic Illustration Contracting\Leipold Work Products\Consumnes_GWrecharge3.jp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1219200" y="2971800"/>
                <a:ext cx="6858000" cy="3187700"/>
              </a:xfrm>
              <a:prstGeom prst="rect">
                <a:avLst/>
              </a:prstGeom>
              <a:noFill/>
            </p:spPr>
          </p:pic>
        </p:grpSp>
        <p:pic>
          <p:nvPicPr>
            <p:cNvPr id="19" name="Picture 2" descr="C:\Users\mhall\Documents\_GW-SW_Assesment\Presentations\General presentation items\PumpingWell.jpg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27740" y="3775473"/>
              <a:ext cx="430460" cy="2244327"/>
            </a:xfrm>
            <a:prstGeom prst="rect">
              <a:avLst/>
            </a:prstGeom>
            <a:noFill/>
          </p:spPr>
        </p:pic>
        <p:pic>
          <p:nvPicPr>
            <p:cNvPr id="20" name="Picture 2" descr="C:\Users\mhall\Documents\_GW-SW_Assesment\Presentations\General presentation items\PumpingWell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57040" y="3623073"/>
              <a:ext cx="430460" cy="2549127"/>
            </a:xfrm>
            <a:prstGeom prst="rect">
              <a:avLst/>
            </a:prstGeom>
            <a:noFill/>
          </p:spPr>
        </p:pic>
      </p:grpSp>
      <p:grpSp>
        <p:nvGrpSpPr>
          <p:cNvPr id="26" name="Group 25"/>
          <p:cNvGrpSpPr/>
          <p:nvPr/>
        </p:nvGrpSpPr>
        <p:grpSpPr>
          <a:xfrm>
            <a:off x="319741" y="1424829"/>
            <a:ext cx="8424208" cy="3204321"/>
            <a:chOff x="0" y="2971800"/>
            <a:chExt cx="9144000" cy="3200400"/>
          </a:xfrm>
        </p:grpSpPr>
        <p:grpSp>
          <p:nvGrpSpPr>
            <p:cNvPr id="27" name="Group 30"/>
            <p:cNvGrpSpPr/>
            <p:nvPr/>
          </p:nvGrpSpPr>
          <p:grpSpPr>
            <a:xfrm>
              <a:off x="0" y="2971800"/>
              <a:ext cx="9144000" cy="3200400"/>
              <a:chOff x="0" y="2971800"/>
              <a:chExt cx="9144000" cy="3200400"/>
            </a:xfrm>
          </p:grpSpPr>
          <p:pic>
            <p:nvPicPr>
              <p:cNvPr id="30" name="Picture 2" descr="C:\Users\mhall\Documents\_GW-SW_Assesment\_Communication&amp;Outreach\Graphic Illustration Contracting\Leipold Work Products\Consumnes_GWrecharge4.jpg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1219200" y="2984500"/>
                <a:ext cx="6858000" cy="3187700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C:\Users\mhall\Documents\_GW-SW_Assesment\_Communication&amp;Outreach\Graphic Illustration Contracting\Leipold Work Products\Consumnes_GWrecharge4.jpg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 flipH="1">
                <a:off x="0" y="2971800"/>
                <a:ext cx="1295400" cy="3187700"/>
              </a:xfrm>
              <a:prstGeom prst="rect">
                <a:avLst/>
              </a:prstGeom>
              <a:noFill/>
            </p:spPr>
          </p:pic>
          <p:pic>
            <p:nvPicPr>
              <p:cNvPr id="32" name="Picture 2" descr="C:\Users\mhall\Documents\_GW-SW_Assesment\_Communication&amp;Outreach\Graphic Illustration Contracting\Leipold Work Products\Consumnes_GWrecharge5.jpg"/>
              <p:cNvPicPr>
                <a:picLocks noChangeAspect="1" noChangeArrowheads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 bwMode="auto">
              <a:xfrm flipH="1">
                <a:off x="0" y="4953000"/>
                <a:ext cx="838200" cy="304800"/>
              </a:xfrm>
              <a:prstGeom prst="rect">
                <a:avLst/>
              </a:prstGeom>
              <a:noFill/>
            </p:spPr>
          </p:pic>
          <p:pic>
            <p:nvPicPr>
              <p:cNvPr id="33" name="Picture 2" descr="C:\Users\mhall\Documents\_GW-SW_Assesment\_Communication&amp;Outreach\Graphic Illustration Contracting\Leipold Work Products\Consumnes_GWrecharge4.jp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 flipH="1">
                <a:off x="8077200" y="2971800"/>
                <a:ext cx="1066800" cy="3187700"/>
              </a:xfrm>
              <a:prstGeom prst="rect">
                <a:avLst/>
              </a:prstGeom>
              <a:noFill/>
            </p:spPr>
          </p:pic>
          <p:pic>
            <p:nvPicPr>
              <p:cNvPr id="34" name="Picture 2" descr="C:\Users\mhall\Documents\_GW-SW_Assesment\_Communication&amp;Outreach\Graphic Illustration Contracting\Leipold Work Products\Consumnes_GWrecharge5.jpg"/>
              <p:cNvPicPr>
                <a:picLocks noChangeAspect="1" noChangeArrowheads="1"/>
              </p:cNvPicPr>
              <p:nvPr/>
            </p:nvPicPr>
            <p:blipFill>
              <a:blip r:embed="rId13" cstate="screen"/>
              <a:srcRect/>
              <a:stretch>
                <a:fillRect/>
              </a:stretch>
            </p:blipFill>
            <p:spPr bwMode="auto">
              <a:xfrm flipH="1">
                <a:off x="8153400" y="4800600"/>
                <a:ext cx="990600" cy="228600"/>
              </a:xfrm>
              <a:prstGeom prst="rect">
                <a:avLst/>
              </a:prstGeom>
              <a:noFill/>
            </p:spPr>
          </p:pic>
        </p:grpSp>
        <p:pic>
          <p:nvPicPr>
            <p:cNvPr id="28" name="Picture 2" descr="C:\Users\mhall\Documents\_GW-SW_Assesment\Presentations\General presentation items\PumpingWell.jpg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27740" y="3775473"/>
              <a:ext cx="430460" cy="2244327"/>
            </a:xfrm>
            <a:prstGeom prst="rect">
              <a:avLst/>
            </a:prstGeom>
            <a:noFill/>
          </p:spPr>
        </p:pic>
        <p:pic>
          <p:nvPicPr>
            <p:cNvPr id="29" name="Picture 2" descr="C:\Users\mhall\Documents\_GW-SW_Assesment\Presentations\General presentation items\PumpingWell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57040" y="3623073"/>
              <a:ext cx="430460" cy="2549127"/>
            </a:xfrm>
            <a:prstGeom prst="rect">
              <a:avLst/>
            </a:prstGeom>
            <a:noFill/>
          </p:spPr>
        </p:pic>
      </p:grpSp>
      <p:sp>
        <p:nvSpPr>
          <p:cNvPr id="35" name="TextBox 34"/>
          <p:cNvSpPr txBox="1"/>
          <p:nvPr/>
        </p:nvSpPr>
        <p:spPr>
          <a:xfrm>
            <a:off x="272884" y="4605184"/>
            <a:ext cx="2272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Source:  The Nature Conservancy</a:t>
            </a:r>
          </a:p>
        </p:txBody>
      </p:sp>
    </p:spTree>
    <p:extLst>
      <p:ext uri="{BB962C8B-B14F-4D97-AF65-F5344CB8AC3E}">
        <p14:creationId xmlns:p14="http://schemas.microsoft.com/office/powerpoint/2010/main" val="2110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Management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55144"/>
            <a:ext cx="8742218" cy="3929063"/>
          </a:xfrm>
        </p:spPr>
        <p:txBody>
          <a:bodyPr/>
          <a:lstStyle/>
          <a:p>
            <a:r>
              <a:rPr lang="en-US" dirty="0"/>
              <a:t>Adverse impacts Subsidence:</a:t>
            </a:r>
          </a:p>
          <a:p>
            <a:pPr lvl="1"/>
            <a:r>
              <a:rPr lang="en-US" dirty="0"/>
              <a:t>Extremely important</a:t>
            </a:r>
            <a:endParaRPr lang="en-US" u="sng" dirty="0"/>
          </a:p>
          <a:p>
            <a:pPr lvl="2"/>
            <a:r>
              <a:rPr lang="en-US" dirty="0"/>
              <a:t>By the time it is measured, it’s too late (if inelastic)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Capture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3158"/>
            <a:ext cx="9144000" cy="3920342"/>
          </a:xfrm>
        </p:spPr>
        <p:txBody>
          <a:bodyPr/>
          <a:lstStyle/>
          <a:p>
            <a:r>
              <a:rPr lang="en-US" sz="2800" dirty="0"/>
              <a:t>Apply concepts of capture to each discharge flow path</a:t>
            </a:r>
          </a:p>
          <a:p>
            <a:r>
              <a:rPr lang="en-US" sz="2800" dirty="0"/>
              <a:t>SCF = Sustainable Capture Fraction</a:t>
            </a:r>
            <a:endParaRPr lang="en-US" dirty="0"/>
          </a:p>
          <a:p>
            <a:pPr lvl="1"/>
            <a:r>
              <a:rPr lang="en-US" sz="2400" dirty="0"/>
              <a:t>Stakeholder driven process</a:t>
            </a:r>
            <a:endParaRPr lang="en-US" dirty="0"/>
          </a:p>
          <a:p>
            <a:pPr lvl="2"/>
            <a:r>
              <a:rPr lang="en-US" dirty="0"/>
              <a:t>Fraction of flow path that can be “sustainably” captured?</a:t>
            </a:r>
          </a:p>
          <a:p>
            <a:pPr lvl="2"/>
            <a:r>
              <a:rPr lang="en-US" dirty="0"/>
              <a:t>Ranges between 0 and 1</a:t>
            </a:r>
            <a:endParaRPr lang="en-US" sz="2000" dirty="0"/>
          </a:p>
          <a:p>
            <a:r>
              <a:rPr lang="en-US" sz="2800" dirty="0"/>
              <a:t>SCT = </a:t>
            </a:r>
            <a:r>
              <a:rPr lang="en-US" sz="2800" dirty="0">
                <a:latin typeface="Symbol" panose="05050102010706020507" pitchFamily="18" charset="2"/>
              </a:rPr>
              <a:t>S (</a:t>
            </a:r>
            <a:r>
              <a:rPr lang="en-US" sz="2800" dirty="0"/>
              <a:t>SCF*discharge)= rate of sustainable extraction</a:t>
            </a:r>
            <a:endParaRPr lang="en-US" dirty="0"/>
          </a:p>
          <a:p>
            <a:r>
              <a:rPr lang="en-US" sz="2800" dirty="0"/>
              <a:t>Capture Efficiency: Ratio of the actual amount of discharge captured over the SCT</a:t>
            </a:r>
          </a:p>
        </p:txBody>
      </p:sp>
    </p:spTree>
    <p:extLst>
      <p:ext uri="{BB962C8B-B14F-4D97-AF65-F5344CB8AC3E}">
        <p14:creationId xmlns:p14="http://schemas.microsoft.com/office/powerpoint/2010/main" val="144337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5" y="47501"/>
            <a:ext cx="7772400" cy="536972"/>
          </a:xfrm>
        </p:spPr>
        <p:txBody>
          <a:bodyPr/>
          <a:lstStyle/>
          <a:p>
            <a:pPr algn="l"/>
            <a:r>
              <a:rPr lang="en-US" dirty="0"/>
              <a:t>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Jeff\Desktop\CWEMF_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6" y="495081"/>
            <a:ext cx="8770738" cy="367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971800" y="1352331"/>
            <a:ext cx="3962400" cy="742950"/>
          </a:xfrm>
          <a:prstGeom prst="line">
            <a:avLst/>
          </a:prstGeom>
          <a:ln w="317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6"/>
          <p:cNvSpPr txBox="1"/>
          <p:nvPr/>
        </p:nvSpPr>
        <p:spPr>
          <a:xfrm>
            <a:off x="833029" y="590150"/>
            <a:ext cx="77234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>
                    <a:lumMod val="10000"/>
                  </a:schemeClr>
                </a:solidFill>
              </a:rPr>
              <a:t>0.14 m</a:t>
            </a:r>
            <a:r>
              <a:rPr lang="en-US" sz="1600" baseline="30000" dirty="0">
                <a:solidFill>
                  <a:schemeClr val="tx1">
                    <a:lumMod val="10000"/>
                  </a:schemeClr>
                </a:solidFill>
              </a:rPr>
              <a:t>3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</a:rPr>
              <a:t>/s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066800" y="1123731"/>
            <a:ext cx="304800" cy="457200"/>
          </a:xfrm>
          <a:prstGeom prst="downArrow">
            <a:avLst/>
          </a:prstGeom>
          <a:solidFill>
            <a:srgbClr val="3366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6"/>
          <p:cNvSpPr txBox="1"/>
          <p:nvPr/>
        </p:nvSpPr>
        <p:spPr>
          <a:xfrm>
            <a:off x="3810000" y="42090"/>
            <a:ext cx="77234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>
                    <a:lumMod val="10000"/>
                  </a:schemeClr>
                </a:solidFill>
              </a:rPr>
              <a:t>0.14 m</a:t>
            </a:r>
            <a:r>
              <a:rPr lang="en-US" sz="1600" baseline="30000" dirty="0">
                <a:solidFill>
                  <a:schemeClr val="tx1">
                    <a:lumMod val="10000"/>
                  </a:schemeClr>
                </a:solidFill>
              </a:rPr>
              <a:t>3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</a:rPr>
              <a:t>/s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043771" y="551921"/>
            <a:ext cx="304800" cy="457200"/>
          </a:xfrm>
          <a:prstGeom prst="downArrow">
            <a:avLst/>
          </a:prstGeom>
          <a:solidFill>
            <a:srgbClr val="3366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6"/>
          <p:cNvSpPr txBox="1"/>
          <p:nvPr/>
        </p:nvSpPr>
        <p:spPr>
          <a:xfrm>
            <a:off x="6319429" y="1368148"/>
            <a:ext cx="772342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??</a:t>
            </a:r>
          </a:p>
          <a:p>
            <a:pPr algn="ctr"/>
            <a:r>
              <a:rPr lang="en-US" sz="1600" dirty="0"/>
              <a:t> m</a:t>
            </a:r>
            <a:r>
              <a:rPr lang="en-US" sz="1600" baseline="30000" dirty="0"/>
              <a:t>3</a:t>
            </a:r>
            <a:r>
              <a:rPr lang="en-US" sz="1600" dirty="0"/>
              <a:t>/s</a:t>
            </a:r>
          </a:p>
        </p:txBody>
      </p:sp>
      <p:sp>
        <p:nvSpPr>
          <p:cNvPr id="14" name="Down Arrow 13"/>
          <p:cNvSpPr/>
          <p:nvPr/>
        </p:nvSpPr>
        <p:spPr>
          <a:xfrm rot="10800000">
            <a:off x="6553200" y="910947"/>
            <a:ext cx="304800" cy="457200"/>
          </a:xfrm>
          <a:prstGeom prst="downArrow">
            <a:avLst/>
          </a:prstGeom>
          <a:solidFill>
            <a:srgbClr val="3366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6"/>
          <p:cNvSpPr txBox="1"/>
          <p:nvPr/>
        </p:nvSpPr>
        <p:spPr>
          <a:xfrm>
            <a:off x="2213679" y="629823"/>
            <a:ext cx="77234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>
                    <a:lumMod val="10000"/>
                  </a:schemeClr>
                </a:solidFill>
              </a:rPr>
              <a:t>0.28 m</a:t>
            </a:r>
            <a:r>
              <a:rPr lang="en-US" sz="1600" baseline="30000" dirty="0">
                <a:solidFill>
                  <a:schemeClr val="tx1">
                    <a:lumMod val="10000"/>
                  </a:schemeClr>
                </a:solidFill>
              </a:rPr>
              <a:t>3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</a:rPr>
              <a:t>/s</a:t>
            </a:r>
          </a:p>
        </p:txBody>
      </p:sp>
      <p:sp>
        <p:nvSpPr>
          <p:cNvPr id="16" name="Down Arrow 15"/>
          <p:cNvSpPr/>
          <p:nvPr/>
        </p:nvSpPr>
        <p:spPr>
          <a:xfrm rot="16801264">
            <a:off x="2535243" y="915939"/>
            <a:ext cx="228600" cy="609600"/>
          </a:xfrm>
          <a:prstGeom prst="downArrow">
            <a:avLst/>
          </a:prstGeom>
          <a:solidFill>
            <a:srgbClr val="3366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6"/>
          <p:cNvSpPr txBox="1"/>
          <p:nvPr/>
        </p:nvSpPr>
        <p:spPr>
          <a:xfrm>
            <a:off x="6610333" y="2333516"/>
            <a:ext cx="772342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?? </a:t>
            </a:r>
          </a:p>
          <a:p>
            <a:pPr algn="ctr"/>
            <a:r>
              <a:rPr lang="en-US" sz="1600" dirty="0"/>
              <a:t>m</a:t>
            </a:r>
            <a:r>
              <a:rPr lang="en-US" sz="1600" baseline="30000" dirty="0"/>
              <a:t>3</a:t>
            </a:r>
            <a:r>
              <a:rPr lang="en-US" sz="1600" dirty="0"/>
              <a:t>/s</a:t>
            </a:r>
          </a:p>
        </p:txBody>
      </p:sp>
      <p:sp>
        <p:nvSpPr>
          <p:cNvPr id="18" name="Down Arrow 17"/>
          <p:cNvSpPr/>
          <p:nvPr/>
        </p:nvSpPr>
        <p:spPr>
          <a:xfrm rot="16801264">
            <a:off x="7208874" y="1884993"/>
            <a:ext cx="228600" cy="609600"/>
          </a:xfrm>
          <a:prstGeom prst="downArrow">
            <a:avLst/>
          </a:prstGeom>
          <a:solidFill>
            <a:srgbClr val="3366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6"/>
          <p:cNvSpPr txBox="1"/>
          <p:nvPr/>
        </p:nvSpPr>
        <p:spPr>
          <a:xfrm>
            <a:off x="3505200" y="1009887"/>
            <a:ext cx="77234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>
                    <a:lumMod val="10000"/>
                  </a:schemeClr>
                </a:solidFill>
              </a:rPr>
              <a:t>0.2035 m</a:t>
            </a:r>
            <a:r>
              <a:rPr lang="en-US" sz="1600" baseline="30000" dirty="0">
                <a:solidFill>
                  <a:schemeClr val="tx1">
                    <a:lumMod val="10000"/>
                  </a:schemeClr>
                </a:solidFill>
              </a:rPr>
              <a:t>3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</a:rPr>
              <a:t>/s</a:t>
            </a:r>
          </a:p>
        </p:txBody>
      </p:sp>
      <p:sp>
        <p:nvSpPr>
          <p:cNvPr id="20" name="Down Arrow 19"/>
          <p:cNvSpPr/>
          <p:nvPr/>
        </p:nvSpPr>
        <p:spPr>
          <a:xfrm rot="10800000">
            <a:off x="3738971" y="1523780"/>
            <a:ext cx="304800" cy="457200"/>
          </a:xfrm>
          <a:prstGeom prst="downArrow">
            <a:avLst/>
          </a:prstGeom>
          <a:solidFill>
            <a:srgbClr val="3366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6"/>
          <p:cNvSpPr txBox="1"/>
          <p:nvPr/>
        </p:nvSpPr>
        <p:spPr>
          <a:xfrm>
            <a:off x="4931985" y="535338"/>
            <a:ext cx="77234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>
                    <a:lumMod val="10000"/>
                  </a:schemeClr>
                </a:solidFill>
              </a:rPr>
              <a:t>0.2035 m</a:t>
            </a:r>
            <a:r>
              <a:rPr lang="en-US" sz="1600" baseline="30000" dirty="0">
                <a:solidFill>
                  <a:schemeClr val="tx1">
                    <a:lumMod val="10000"/>
                  </a:schemeClr>
                </a:solidFill>
              </a:rPr>
              <a:t>3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</a:rPr>
              <a:t>/s</a:t>
            </a:r>
          </a:p>
        </p:txBody>
      </p:sp>
      <p:sp>
        <p:nvSpPr>
          <p:cNvPr id="22" name="Down Arrow 21"/>
          <p:cNvSpPr/>
          <p:nvPr/>
        </p:nvSpPr>
        <p:spPr>
          <a:xfrm rot="10800000">
            <a:off x="5165756" y="1038767"/>
            <a:ext cx="304800" cy="457200"/>
          </a:xfrm>
          <a:prstGeom prst="downArrow">
            <a:avLst/>
          </a:prstGeom>
          <a:solidFill>
            <a:srgbClr val="3366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6"/>
          <p:cNvSpPr txBox="1"/>
          <p:nvPr/>
        </p:nvSpPr>
        <p:spPr>
          <a:xfrm>
            <a:off x="6310704" y="1373075"/>
            <a:ext cx="152917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>
                    <a:lumMod val="10000"/>
                  </a:schemeClr>
                </a:solidFill>
              </a:rPr>
              <a:t>Phreatophytes 0.26 m</a:t>
            </a:r>
            <a:r>
              <a:rPr lang="en-US" sz="1600" baseline="30000" dirty="0">
                <a:solidFill>
                  <a:schemeClr val="tx1">
                    <a:lumMod val="10000"/>
                  </a:schemeClr>
                </a:solidFill>
              </a:rPr>
              <a:t>3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</a:rPr>
              <a:t>/s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6604815" y="2341681"/>
            <a:ext cx="154306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>
                    <a:lumMod val="10000"/>
                  </a:schemeClr>
                </a:solidFill>
              </a:rPr>
              <a:t>Stream outflow 0.30 m</a:t>
            </a:r>
            <a:r>
              <a:rPr lang="en-US" sz="1600" baseline="30000" dirty="0">
                <a:solidFill>
                  <a:schemeClr val="tx1">
                    <a:lumMod val="10000"/>
                  </a:schemeClr>
                </a:solidFill>
              </a:rPr>
              <a:t>3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</a:rPr>
              <a:t>/s</a:t>
            </a:r>
          </a:p>
        </p:txBody>
      </p:sp>
      <p:sp>
        <p:nvSpPr>
          <p:cNvPr id="26" name="Content Placeholder 6"/>
          <p:cNvSpPr txBox="1">
            <a:spLocks/>
          </p:cNvSpPr>
          <p:nvPr/>
        </p:nvSpPr>
        <p:spPr bwMode="auto">
          <a:xfrm>
            <a:off x="160601" y="3645726"/>
            <a:ext cx="6765724" cy="16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Given the discharge, stakeholders decide: </a:t>
            </a:r>
          </a:p>
          <a:p>
            <a:pPr lvl="1"/>
            <a:r>
              <a:rPr lang="en-US" dirty="0"/>
              <a:t>Need to keep at least 0.15 m</a:t>
            </a:r>
            <a:r>
              <a:rPr lang="en-US" baseline="30000" dirty="0"/>
              <a:t>3</a:t>
            </a:r>
            <a:r>
              <a:rPr lang="en-US" dirty="0"/>
              <a:t>/s in the stream</a:t>
            </a:r>
          </a:p>
          <a:p>
            <a:pPr lvl="1"/>
            <a:r>
              <a:rPr lang="en-US" dirty="0"/>
              <a:t>Okay to deplete phreatophytes</a:t>
            </a:r>
          </a:p>
        </p:txBody>
      </p:sp>
      <p:sp>
        <p:nvSpPr>
          <p:cNvPr id="27" name="Right Brace 26"/>
          <p:cNvSpPr/>
          <p:nvPr/>
        </p:nvSpPr>
        <p:spPr>
          <a:xfrm>
            <a:off x="6472051" y="3714750"/>
            <a:ext cx="525525" cy="13144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6"/>
          <p:cNvSpPr txBox="1">
            <a:spLocks/>
          </p:cNvSpPr>
          <p:nvPr/>
        </p:nvSpPr>
        <p:spPr bwMode="auto">
          <a:xfrm>
            <a:off x="6948051" y="3657601"/>
            <a:ext cx="2179185" cy="16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Proposed GW pumping</a:t>
            </a:r>
          </a:p>
          <a:p>
            <a:pPr marL="0" indent="0">
              <a:buNone/>
            </a:pPr>
            <a:r>
              <a:rPr lang="en-US" sz="2800" dirty="0"/>
              <a:t>= 0.407 m</a:t>
            </a:r>
            <a:r>
              <a:rPr lang="en-US" sz="2800" baseline="30000" dirty="0"/>
              <a:t>3</a:t>
            </a:r>
            <a:r>
              <a:rPr lang="en-US" sz="2800" dirty="0"/>
              <a:t>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5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285751"/>
            <a:ext cx="8930244" cy="536972"/>
          </a:xfrm>
        </p:spPr>
        <p:txBody>
          <a:bodyPr/>
          <a:lstStyle/>
          <a:p>
            <a:r>
              <a:rPr lang="en-US" dirty="0"/>
              <a:t>Management After Overdraft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3158"/>
            <a:ext cx="9144000" cy="3920342"/>
          </a:xfrm>
        </p:spPr>
        <p:txBody>
          <a:bodyPr/>
          <a:lstStyle/>
          <a:p>
            <a:r>
              <a:rPr lang="en-US" dirty="0"/>
              <a:t>Consider 15 years of over pumping </a:t>
            </a:r>
          </a:p>
          <a:p>
            <a:r>
              <a:rPr lang="en-US" dirty="0"/>
              <a:t>How should pumping be changed for sustainability?</a:t>
            </a:r>
          </a:p>
          <a:p>
            <a:pPr lvl="1"/>
            <a:r>
              <a:rPr lang="en-US" dirty="0"/>
              <a:t>Adaptive management based on:</a:t>
            </a:r>
          </a:p>
          <a:p>
            <a:pPr lvl="2"/>
            <a:r>
              <a:rPr lang="en-US" dirty="0"/>
              <a:t>Water budget over draft</a:t>
            </a:r>
          </a:p>
          <a:p>
            <a:pPr lvl="2"/>
            <a:r>
              <a:rPr lang="en-US" dirty="0"/>
              <a:t>Capture</a:t>
            </a:r>
          </a:p>
        </p:txBody>
      </p:sp>
    </p:spTree>
    <p:extLst>
      <p:ext uri="{BB962C8B-B14F-4D97-AF65-F5344CB8AC3E}">
        <p14:creationId xmlns:p14="http://schemas.microsoft.com/office/powerpoint/2010/main" val="253477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020481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3339037" y="760020"/>
            <a:ext cx="0" cy="1888177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6"/>
          <p:cNvSpPr txBox="1"/>
          <p:nvPr/>
        </p:nvSpPr>
        <p:spPr>
          <a:xfrm>
            <a:off x="1531917" y="1999051"/>
            <a:ext cx="1698171" cy="1015663"/>
          </a:xfrm>
          <a:prstGeom prst="rect">
            <a:avLst/>
          </a:prstGeom>
          <a:solidFill>
            <a:srgbClr val="3366FF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Threshold exceeded</a:t>
            </a:r>
          </a:p>
          <a:p>
            <a:pPr algn="ctr"/>
            <a:r>
              <a:rPr lang="en-US" sz="2000" dirty="0"/>
              <a:t> by 0.14 m</a:t>
            </a:r>
            <a:r>
              <a:rPr lang="en-US" sz="2000" baseline="30000" dirty="0"/>
              <a:t>3</a:t>
            </a:r>
            <a:r>
              <a:rPr lang="en-US" sz="2000" dirty="0"/>
              <a:t>/s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3691247" y="2294254"/>
            <a:ext cx="2840183" cy="707886"/>
          </a:xfrm>
          <a:prstGeom prst="rect">
            <a:avLst/>
          </a:prstGeom>
          <a:solidFill>
            <a:srgbClr val="3366FF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Halt Pumping</a:t>
            </a:r>
          </a:p>
          <a:p>
            <a:pPr algn="ctr"/>
            <a:r>
              <a:rPr lang="en-US" sz="2000" dirty="0"/>
              <a:t>&gt;1.5 year residual effect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029828" y="2652561"/>
            <a:ext cx="70104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"/>
          <p:cNvSpPr txBox="1"/>
          <p:nvPr/>
        </p:nvSpPr>
        <p:spPr>
          <a:xfrm>
            <a:off x="3843647" y="772963"/>
            <a:ext cx="1994446" cy="707886"/>
          </a:xfrm>
          <a:prstGeom prst="rect">
            <a:avLst/>
          </a:prstGeom>
          <a:solidFill>
            <a:srgbClr val="3366FF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Pumping reduced by 0.14 m</a:t>
            </a:r>
            <a:r>
              <a:rPr lang="en-US" sz="2000" baseline="30000" dirty="0"/>
              <a:t>3</a:t>
            </a:r>
            <a:r>
              <a:rPr lang="en-US" sz="2000" dirty="0"/>
              <a:t>/s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310901" y="2652561"/>
            <a:ext cx="35221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6FF66"/>
            </a:solidFill>
            <a:prstDash val="solid"/>
            <a:round/>
            <a:headEnd type="stealth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6"/>
          <p:cNvSpPr txBox="1"/>
          <p:nvPr/>
        </p:nvSpPr>
        <p:spPr>
          <a:xfrm>
            <a:off x="3749102" y="2702975"/>
            <a:ext cx="2207805" cy="707886"/>
          </a:xfrm>
          <a:prstGeom prst="rect">
            <a:avLst/>
          </a:prstGeom>
          <a:solidFill>
            <a:srgbClr val="3366FF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Pumping reduced considering capture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7084973" y="2041255"/>
            <a:ext cx="1496321" cy="707886"/>
          </a:xfrm>
          <a:prstGeom prst="rect">
            <a:avLst/>
          </a:prstGeom>
          <a:solidFill>
            <a:srgbClr val="3366FF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Threshold exceeded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036495" y="1956265"/>
            <a:ext cx="0" cy="7385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"/>
          <p:cNvSpPr txBox="1"/>
          <p:nvPr/>
        </p:nvSpPr>
        <p:spPr>
          <a:xfrm>
            <a:off x="3875714" y="562802"/>
            <a:ext cx="2275799" cy="1015663"/>
          </a:xfrm>
          <a:prstGeom prst="rect">
            <a:avLst/>
          </a:prstGeom>
          <a:solidFill>
            <a:srgbClr val="3366FF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Adapt after 5 years</a:t>
            </a:r>
          </a:p>
          <a:p>
            <a:pPr algn="ctr"/>
            <a:r>
              <a:rPr lang="en-US" sz="2000" dirty="0"/>
              <a:t>Reduce pumping by 0.067 m</a:t>
            </a:r>
            <a:r>
              <a:rPr lang="en-US" sz="2000" baseline="30000" dirty="0"/>
              <a:t>3</a:t>
            </a:r>
            <a:r>
              <a:rPr lang="en-US" sz="2000" dirty="0"/>
              <a:t>/s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109265" y="1777042"/>
            <a:ext cx="0" cy="82377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79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 animBg="0"/>
        </p:bldSub>
      </p:bldGraphic>
      <p:bldP spid="13" grpId="0" animBg="1"/>
      <p:bldP spid="15" grpId="0" animBg="1"/>
      <p:bldP spid="17" grpId="0" animBg="1"/>
      <p:bldP spid="20" grpId="0" animBg="1"/>
      <p:bldP spid="21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33" y="581179"/>
            <a:ext cx="7772400" cy="536972"/>
          </a:xfrm>
        </p:spPr>
        <p:txBody>
          <a:bodyPr/>
          <a:lstStyle/>
          <a:p>
            <a:r>
              <a:rPr lang="en-US" sz="4000" dirty="0"/>
              <a:t>Sustainable Groundwater Storage</a:t>
            </a:r>
            <a:br>
              <a:rPr lang="en-US" sz="4000" dirty="0"/>
            </a:br>
            <a:r>
              <a:rPr lang="en-US" sz="4000" dirty="0"/>
              <a:t>vs. Surface Storage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53550"/>
            <a:ext cx="9045527" cy="3961814"/>
          </a:xfrm>
        </p:spPr>
        <p:txBody>
          <a:bodyPr/>
          <a:lstStyle/>
          <a:p>
            <a:r>
              <a:rPr lang="en-US" sz="2800" dirty="0"/>
              <a:t>Storage depleted less than 1% of total groundwater storage</a:t>
            </a:r>
          </a:p>
          <a:p>
            <a:pPr lvl="1"/>
            <a:r>
              <a:rPr lang="en-US" sz="2400" dirty="0"/>
              <a:t>Unlike reservoirs</a:t>
            </a:r>
          </a:p>
          <a:p>
            <a:r>
              <a:rPr lang="en-US" sz="2800" dirty="0"/>
              <a:t>Lake Tahoe</a:t>
            </a:r>
          </a:p>
          <a:p>
            <a:pPr lvl="1"/>
            <a:r>
              <a:rPr lang="en-US" sz="2400" dirty="0"/>
              <a:t>Only upper few </a:t>
            </a:r>
            <a:br>
              <a:rPr lang="en-US" sz="2400" dirty="0"/>
            </a:br>
            <a:r>
              <a:rPr lang="en-US" sz="2400" dirty="0"/>
              <a:t>feet can be </a:t>
            </a:r>
            <a:br>
              <a:rPr lang="en-US" sz="2400" dirty="0"/>
            </a:br>
            <a:r>
              <a:rPr lang="en-US" sz="2400" dirty="0"/>
              <a:t>sustainably </a:t>
            </a:r>
            <a:br>
              <a:rPr lang="en-US" sz="2400" dirty="0"/>
            </a:br>
            <a:r>
              <a:rPr lang="en-US" sz="2400" dirty="0"/>
              <a:t>exercised</a:t>
            </a:r>
          </a:p>
          <a:p>
            <a:pPr lvl="1"/>
            <a:r>
              <a:rPr lang="en-US" dirty="0"/>
              <a:t>Advantage that changes in lake levels are easily observed and impacts to outlet flows are immediate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11" y="1554905"/>
            <a:ext cx="5683347" cy="2636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2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Management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55144"/>
            <a:ext cx="8742218" cy="3929063"/>
          </a:xfrm>
        </p:spPr>
        <p:txBody>
          <a:bodyPr/>
          <a:lstStyle/>
          <a:p>
            <a:r>
              <a:rPr lang="en-US" sz="2800" dirty="0"/>
              <a:t>Need metrics that are:</a:t>
            </a:r>
          </a:p>
          <a:p>
            <a:pPr lvl="1"/>
            <a:r>
              <a:rPr lang="en-US" sz="2400" u="sng" dirty="0"/>
              <a:t>Flexible</a:t>
            </a:r>
          </a:p>
          <a:p>
            <a:pPr lvl="2"/>
            <a:r>
              <a:rPr lang="en-US" dirty="0"/>
              <a:t>SW/GW interactions are complex, integrated systems</a:t>
            </a:r>
          </a:p>
          <a:p>
            <a:pPr lvl="2"/>
            <a:r>
              <a:rPr lang="en-US" dirty="0"/>
              <a:t>Spatial/temporal variability in SW/GW interactions</a:t>
            </a:r>
            <a:endParaRPr lang="en-US" sz="2000" dirty="0"/>
          </a:p>
          <a:p>
            <a:pPr lvl="1"/>
            <a:r>
              <a:rPr lang="en-US" sz="2400" u="sng" dirty="0"/>
              <a:t>Meaningful</a:t>
            </a:r>
          </a:p>
          <a:p>
            <a:pPr lvl="2"/>
            <a:r>
              <a:rPr lang="en-US" dirty="0"/>
              <a:t>Represent effects on SW/GW in a hydraulically correct way</a:t>
            </a:r>
          </a:p>
          <a:p>
            <a:pPr lvl="2"/>
            <a:r>
              <a:rPr lang="en-US" dirty="0"/>
              <a:t>Can be incorporated into a management framework</a:t>
            </a:r>
          </a:p>
          <a:p>
            <a:pPr lvl="1"/>
            <a:r>
              <a:rPr lang="en-US" sz="2400" u="sng" dirty="0"/>
              <a:t>Easily Understood</a:t>
            </a:r>
          </a:p>
          <a:p>
            <a:pPr lvl="2"/>
            <a:r>
              <a:rPr lang="en-US" dirty="0"/>
              <a:t>Many stakeholder with varied technical knowledge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 has a lot of water, right?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1227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5" y="182884"/>
            <a:ext cx="8989255" cy="921197"/>
          </a:xfrm>
        </p:spPr>
        <p:txBody>
          <a:bodyPr/>
          <a:lstStyle/>
          <a:p>
            <a:r>
              <a:rPr lang="en-US" dirty="0"/>
              <a:t>Conclusions</a:t>
            </a:r>
            <a:br>
              <a:rPr lang="en-US" dirty="0"/>
            </a:br>
            <a:r>
              <a:rPr lang="en-US" sz="3600" dirty="0"/>
              <a:t>Storage, Capture, and Sustainable 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5144"/>
            <a:ext cx="9144000" cy="3929063"/>
          </a:xfrm>
        </p:spPr>
        <p:txBody>
          <a:bodyPr/>
          <a:lstStyle/>
          <a:p>
            <a:r>
              <a:rPr lang="en-US" dirty="0"/>
              <a:t>Managing groundwater storage requires a different framework than surface water storage</a:t>
            </a:r>
          </a:p>
          <a:p>
            <a:pPr lvl="2"/>
            <a:r>
              <a:rPr lang="en-US" dirty="0"/>
              <a:t>Need to manage effects of capture on streams</a:t>
            </a:r>
          </a:p>
          <a:p>
            <a:r>
              <a:rPr lang="en-US" dirty="0"/>
              <a:t>Sustainable yield in stream/aquifer systems</a:t>
            </a:r>
          </a:p>
          <a:p>
            <a:pPr lvl="1"/>
            <a:r>
              <a:rPr lang="en-US" dirty="0"/>
              <a:t>Sustainable groundwater storage often is a small % of total groundwater storage</a:t>
            </a:r>
          </a:p>
          <a:p>
            <a:pPr lvl="1"/>
            <a:r>
              <a:rPr lang="en-US" dirty="0"/>
              <a:t>Stream/spring flows are the “canaries in the coalmine”</a:t>
            </a:r>
          </a:p>
        </p:txBody>
      </p:sp>
    </p:spTree>
    <p:extLst>
      <p:ext uri="{BB962C8B-B14F-4D97-AF65-F5344CB8AC3E}">
        <p14:creationId xmlns:p14="http://schemas.microsoft.com/office/powerpoint/2010/main" val="211818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9A04D-1E7B-48AA-9712-07DD588BCBA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883"/>
            <a:ext cx="9144000" cy="3851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52" y="4549872"/>
            <a:ext cx="3243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Source: Justin Sullivan/Getty Images</a:t>
            </a:r>
          </a:p>
        </p:txBody>
      </p:sp>
    </p:spTree>
    <p:extLst>
      <p:ext uri="{BB962C8B-B14F-4D97-AF65-F5344CB8AC3E}">
        <p14:creationId xmlns:p14="http://schemas.microsoft.com/office/powerpoint/2010/main" val="156518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90500" y="928688"/>
            <a:ext cx="8667750" cy="342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rgbClr val="6666FF"/>
              </a:buClr>
              <a:buChar char="•"/>
              <a:defRPr sz="3200">
                <a:solidFill>
                  <a:srgbClr val="6699FF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CBFCA"/>
              </a:buClr>
              <a:buChar char="–"/>
              <a:defRPr sz="2800">
                <a:solidFill>
                  <a:srgbClr val="99CCFF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FF"/>
              </a:buClr>
              <a:buChar char="•"/>
              <a:defRPr sz="2400">
                <a:solidFill>
                  <a:srgbClr val="FFFFCC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1" y="182166"/>
            <a:ext cx="4875213" cy="496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48326" y="875110"/>
            <a:ext cx="3495675" cy="3700463"/>
          </a:xfrm>
        </p:spPr>
        <p:txBody>
          <a:bodyPr/>
          <a:lstStyle/>
          <a:p>
            <a:r>
              <a:rPr lang="en-US" altLang="en-US" dirty="0"/>
              <a:t>Precipitation</a:t>
            </a:r>
          </a:p>
          <a:p>
            <a:pPr lvl="1"/>
            <a:r>
              <a:rPr lang="en-US" altLang="en-US" dirty="0"/>
              <a:t>North vs. South</a:t>
            </a:r>
          </a:p>
          <a:p>
            <a:r>
              <a:rPr lang="en-US" altLang="en-US" dirty="0"/>
              <a:t>Stream flows</a:t>
            </a:r>
          </a:p>
          <a:p>
            <a:pPr lvl="1"/>
            <a:r>
              <a:rPr lang="en-US" altLang="en-US" dirty="0"/>
              <a:t>North vs. South</a:t>
            </a:r>
          </a:p>
        </p:txBody>
      </p:sp>
    </p:spTree>
    <p:extLst>
      <p:ext uri="{BB962C8B-B14F-4D97-AF65-F5344CB8AC3E}">
        <p14:creationId xmlns:p14="http://schemas.microsoft.com/office/powerpoint/2010/main" val="22949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13" y="1268083"/>
            <a:ext cx="8971472" cy="370073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California’s climate is characterized by extremes</a:t>
            </a:r>
          </a:p>
          <a:p>
            <a:r>
              <a:rPr lang="en-US" sz="3200" dirty="0"/>
              <a:t>Mismatch between supply and demand (spatially and temporally)</a:t>
            </a:r>
          </a:p>
          <a:p>
            <a:pPr lvl="1"/>
            <a:r>
              <a:rPr lang="en-US" sz="2800" dirty="0"/>
              <a:t>2/3 of demand in the south</a:t>
            </a:r>
          </a:p>
          <a:p>
            <a:pPr lvl="1"/>
            <a:r>
              <a:rPr lang="en-US" sz="2800" dirty="0"/>
              <a:t>2/3 of supply in the north</a:t>
            </a:r>
          </a:p>
          <a:p>
            <a:pPr lvl="1"/>
            <a:r>
              <a:rPr lang="en-US" sz="2800" dirty="0"/>
              <a:t>Peak precipitation from November to April</a:t>
            </a:r>
          </a:p>
          <a:p>
            <a:pPr lvl="1"/>
            <a:r>
              <a:rPr lang="en-US" sz="2800" dirty="0"/>
              <a:t>Peak demand from May to October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3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Drought Management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4" y="3403997"/>
            <a:ext cx="41417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6" y="1265635"/>
            <a:ext cx="4022725" cy="14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265635"/>
            <a:ext cx="4070350" cy="317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64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58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14300"/>
            <a:ext cx="4887913" cy="4997054"/>
          </a:xfrm>
        </p:spPr>
      </p:pic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6934200" y="1028700"/>
            <a:ext cx="160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66FF"/>
              </a:buClr>
              <a:buChar char="•"/>
              <a:defRPr sz="3200">
                <a:solidFill>
                  <a:srgbClr val="6699FF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CBFCA"/>
              </a:buClr>
              <a:buChar char="–"/>
              <a:defRPr sz="2800">
                <a:solidFill>
                  <a:srgbClr val="99CCFF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FF"/>
              </a:buClr>
              <a:buChar char="•"/>
              <a:defRPr sz="2400">
                <a:solidFill>
                  <a:srgbClr val="FFFFCC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charset="0"/>
                <a:cs typeface="Arial" charset="0"/>
              </a:rPr>
              <a:t>Lake Oroville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charset="0"/>
                <a:cs typeface="Arial" charset="0"/>
              </a:rPr>
              <a:t>July 20, 2011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2514600"/>
            <a:ext cx="5562600" cy="2628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10400" y="3429000"/>
            <a:ext cx="190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66FF"/>
              </a:buClr>
              <a:buChar char="•"/>
              <a:defRPr sz="3200">
                <a:solidFill>
                  <a:srgbClr val="6699FF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CBFCA"/>
              </a:buClr>
              <a:buChar char="–"/>
              <a:defRPr sz="2800">
                <a:solidFill>
                  <a:srgbClr val="99CCFF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FF"/>
              </a:buClr>
              <a:buChar char="•"/>
              <a:defRPr sz="2400">
                <a:solidFill>
                  <a:srgbClr val="FFFFCC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charset="0"/>
                <a:cs typeface="Arial" charset="0"/>
              </a:rPr>
              <a:t>August 20, 2014</a:t>
            </a:r>
          </a:p>
        </p:txBody>
      </p:sp>
    </p:spTree>
    <p:extLst>
      <p:ext uri="{BB962C8B-B14F-4D97-AF65-F5344CB8AC3E}">
        <p14:creationId xmlns:p14="http://schemas.microsoft.com/office/powerpoint/2010/main" val="100174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85751"/>
            <a:ext cx="7772400" cy="5369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FF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kern="0" dirty="0"/>
              <a:t>Variability in Precipitation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8" b="1321"/>
          <a:stretch>
            <a:fillRect/>
          </a:stretch>
        </p:blipFill>
        <p:spPr bwMode="auto">
          <a:xfrm>
            <a:off x="652464" y="1207294"/>
            <a:ext cx="6618287" cy="322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476250" y="4460599"/>
            <a:ext cx="75098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Coefficients of variation of Total Precipitation, 1951-2008; </a:t>
            </a:r>
          </a:p>
          <a:p>
            <a:r>
              <a:rPr lang="en-US" altLang="en-US" sz="1800" dirty="0" err="1"/>
              <a:t>Dettinger</a:t>
            </a:r>
            <a:r>
              <a:rPr lang="en-US" altLang="en-US" sz="1800" dirty="0"/>
              <a:t> et al. 2011</a:t>
            </a:r>
          </a:p>
        </p:txBody>
      </p:sp>
    </p:spTree>
    <p:extLst>
      <p:ext uri="{BB962C8B-B14F-4D97-AF65-F5344CB8AC3E}">
        <p14:creationId xmlns:p14="http://schemas.microsoft.com/office/powerpoint/2010/main" val="374327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LGR">
  <a:themeElements>
    <a:clrScheme name="">
      <a:dk1>
        <a:srgbClr val="FFFFCC"/>
      </a:dk1>
      <a:lt1>
        <a:srgbClr val="FFFFFF"/>
      </a:lt1>
      <a:dk2>
        <a:srgbClr val="FFCC66"/>
      </a:dk2>
      <a:lt2>
        <a:srgbClr val="5F5F5F"/>
      </a:lt2>
      <a:accent1>
        <a:srgbClr val="FF9933"/>
      </a:accent1>
      <a:accent2>
        <a:srgbClr val="CC0066"/>
      </a:accent2>
      <a:accent3>
        <a:srgbClr val="FFFFFF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LG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GR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R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2321E03D2354E9190B577D56D54E7" ma:contentTypeVersion="2" ma:contentTypeDescription="Create a new document." ma:contentTypeScope="" ma:versionID="80c03c2860955ac14cd637859af16ff0">
  <xsd:schema xmlns:xsd="http://www.w3.org/2001/XMLSchema" xmlns:xs="http://www.w3.org/2001/XMLSchema" xmlns:p="http://schemas.microsoft.com/office/2006/metadata/properties" xmlns:ns1="http://schemas.microsoft.com/sharepoint/v3" xmlns:ns2="30355ef0-b855-4ebb-a92a-a6c79f7573fd" targetNamespace="http://schemas.microsoft.com/office/2006/metadata/properties" ma:root="true" ma:fieldsID="93666a9fa8e6f26f07a97bcd12991a47" ns1:_="" ns2:_="">
    <xsd:import namespace="http://schemas.microsoft.com/sharepoint/v3"/>
    <xsd:import namespace="30355ef0-b855-4ebb-a92a-a6c79f7573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ef0-b855-4ebb-a92a-a6c79f7573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9E72760-38A0-4F86-A45D-8F3F10749643}"/>
</file>

<file path=customXml/itemProps2.xml><?xml version="1.0" encoding="utf-8"?>
<ds:datastoreItem xmlns:ds="http://schemas.openxmlformats.org/officeDocument/2006/customXml" ds:itemID="{8274170B-8A8F-4C6F-AE27-685C29EBBD1E}"/>
</file>

<file path=customXml/itemProps3.xml><?xml version="1.0" encoding="utf-8"?>
<ds:datastoreItem xmlns:ds="http://schemas.openxmlformats.org/officeDocument/2006/customXml" ds:itemID="{795C3A35-C4DC-4A29-8C1C-EA5DDF2BDAB1}"/>
</file>

<file path=customXml/itemProps4.xml><?xml version="1.0" encoding="utf-8"?>
<ds:datastoreItem xmlns:ds="http://schemas.openxmlformats.org/officeDocument/2006/customXml" ds:itemID="{6FC6ED20-B676-4A1D-AACA-39861C3357CB}"/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19612</TotalTime>
  <Words>1319</Words>
  <Application>Microsoft Office PowerPoint</Application>
  <PresentationFormat>On-screen Show (16:9)</PresentationFormat>
  <Paragraphs>245</Paragraphs>
  <Slides>30</Slides>
  <Notes>13</Notes>
  <HiddenSlides>14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LGR</vt:lpstr>
      <vt:lpstr>Agricultural Water Transfers in Northern California and Implications for Sustainable Management of Groundwater Storage    </vt:lpstr>
      <vt:lpstr>Outline</vt:lpstr>
      <vt:lpstr>CA has a lot of water, right?</vt:lpstr>
      <vt:lpstr>California Water</vt:lpstr>
      <vt:lpstr>PowerPoint Presentation</vt:lpstr>
      <vt:lpstr>California Water</vt:lpstr>
      <vt:lpstr>Drought Management</vt:lpstr>
      <vt:lpstr>PowerPoint Presentation</vt:lpstr>
      <vt:lpstr>PowerPoint Presentation</vt:lpstr>
      <vt:lpstr>PowerPoint Presentation</vt:lpstr>
      <vt:lpstr>California’s Water Supply Issues</vt:lpstr>
      <vt:lpstr>Types of Water Transfers Considered </vt:lpstr>
      <vt:lpstr>Groundwater Substitution Scenarios</vt:lpstr>
      <vt:lpstr>Aquifer Decline</vt:lpstr>
      <vt:lpstr>Land Fallowing of Rice Fields</vt:lpstr>
      <vt:lpstr>10 Years of Rice Land Fallowing </vt:lpstr>
      <vt:lpstr>Groundwater Depletion &amp; Sustainability</vt:lpstr>
      <vt:lpstr>2014 Sustainable Groundwater Management Act (SGMA)</vt:lpstr>
      <vt:lpstr>Relative Merits of Groundwater vs. Surface Water (adapted from Harvey)</vt:lpstr>
      <vt:lpstr>Management of Groundwater vs. Surface Water</vt:lpstr>
      <vt:lpstr>Theis Concept of Capture</vt:lpstr>
      <vt:lpstr>Stream/Aquifer Interactions </vt:lpstr>
      <vt:lpstr>Sustainable Management Metrics</vt:lpstr>
      <vt:lpstr>Sustainable Capture Concepts</vt:lpstr>
      <vt:lpstr>Example</vt:lpstr>
      <vt:lpstr>Management After Overdraft</vt:lpstr>
      <vt:lpstr>PowerPoint Presentation</vt:lpstr>
      <vt:lpstr>Sustainable Groundwater Storage vs. Surface Storage </vt:lpstr>
      <vt:lpstr>Sustainable Management Metrics</vt:lpstr>
      <vt:lpstr>Conclusions Storage, Capture, and Sustainable Yield</vt:lpstr>
    </vt:vector>
  </TitlesOfParts>
  <Company>USGS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LOCAL GRID REFINEMENT METHODS FOR INVERSE GROUNDWATER MODELING</dc:title>
  <dc:creator>Steffen Mehl</dc:creator>
  <cp:lastModifiedBy>steff</cp:lastModifiedBy>
  <cp:revision>367</cp:revision>
  <dcterms:created xsi:type="dcterms:W3CDTF">2001-03-29T06:57:39Z</dcterms:created>
  <dcterms:modified xsi:type="dcterms:W3CDTF">2019-04-25T15:04:26Z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0x010100AAE2321E03D2354E9190B577D56D54E7</vt:lpwstr>
  </property>
</Properties>
</file>