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99" r:id="rId2"/>
    <p:sldId id="291" r:id="rId3"/>
    <p:sldId id="293" r:id="rId4"/>
    <p:sldId id="292" r:id="rId5"/>
    <p:sldId id="294" r:id="rId6"/>
    <p:sldId id="262" r:id="rId7"/>
    <p:sldId id="257" r:id="rId8"/>
    <p:sldId id="258" r:id="rId9"/>
    <p:sldId id="289" r:id="rId10"/>
    <p:sldId id="260" r:id="rId11"/>
    <p:sldId id="263" r:id="rId12"/>
    <p:sldId id="264" r:id="rId13"/>
    <p:sldId id="265" r:id="rId14"/>
    <p:sldId id="267" r:id="rId15"/>
    <p:sldId id="266" r:id="rId16"/>
    <p:sldId id="268" r:id="rId17"/>
    <p:sldId id="295" r:id="rId18"/>
    <p:sldId id="300" r:id="rId19"/>
    <p:sldId id="301" r:id="rId20"/>
    <p:sldId id="296" r:id="rId21"/>
    <p:sldId id="297" r:id="rId22"/>
    <p:sldId id="269" r:id="rId23"/>
    <p:sldId id="270" r:id="rId24"/>
    <p:sldId id="271" r:id="rId25"/>
    <p:sldId id="311" r:id="rId26"/>
    <p:sldId id="272" r:id="rId27"/>
    <p:sldId id="273" r:id="rId28"/>
    <p:sldId id="302" r:id="rId29"/>
    <p:sldId id="304" r:id="rId30"/>
    <p:sldId id="278" r:id="rId31"/>
    <p:sldId id="305" r:id="rId32"/>
    <p:sldId id="306" r:id="rId33"/>
    <p:sldId id="280" r:id="rId34"/>
    <p:sldId id="312" r:id="rId35"/>
    <p:sldId id="285" r:id="rId36"/>
    <p:sldId id="286" r:id="rId37"/>
    <p:sldId id="287" r:id="rId38"/>
    <p:sldId id="288" r:id="rId39"/>
    <p:sldId id="308" r:id="rId40"/>
    <p:sldId id="281" r:id="rId41"/>
    <p:sldId id="282" r:id="rId42"/>
    <p:sldId id="314" r:id="rId43"/>
    <p:sldId id="309" r:id="rId44"/>
    <p:sldId id="313" r:id="rId45"/>
    <p:sldId id="310" r:id="rId46"/>
    <p:sldId id="307" r:id="rId47"/>
    <p:sldId id="284" r:id="rId48"/>
    <p:sldId id="317" r:id="rId49"/>
    <p:sldId id="315" r:id="rId50"/>
    <p:sldId id="316" r:id="rId51"/>
  </p:sldIdLst>
  <p:sldSz cx="12192000" cy="6858000"/>
  <p:notesSz cx="7010400" cy="92964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6866" autoAdjust="0"/>
  </p:normalViewPr>
  <p:slideViewPr>
    <p:cSldViewPr snapToGrid="0">
      <p:cViewPr varScale="1">
        <p:scale>
          <a:sx n="116" d="100"/>
          <a:sy n="116" d="100"/>
        </p:scale>
        <p:origin x="108" y="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83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customXml" Target="../customXml/item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1B604-EA50-4B19-A113-4670B36D3D3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E7BF4-D527-4184-925B-61190091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6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7BF4-D527-4184-925B-611900914B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7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7BF4-D527-4184-925B-611900914B7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1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7BF4-D527-4184-925B-611900914B7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61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7BF4-D527-4184-925B-611900914B7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84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7BF4-D527-4184-925B-611900914B7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6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9ED0-8FEC-4B6E-B0C4-92B0C17AB96B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1E13-9BCE-4853-9A47-DB3740C3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8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9ED0-8FEC-4B6E-B0C4-92B0C17AB96B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1E13-9BCE-4853-9A47-DB3740C3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7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9ED0-8FEC-4B6E-B0C4-92B0C17AB96B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1E13-9BCE-4853-9A47-DB3740C3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74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1962" cy="54348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367" y="287867"/>
            <a:ext cx="3667125" cy="465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5866" y="2437212"/>
            <a:ext cx="3429529" cy="1078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65866" y="3770935"/>
            <a:ext cx="3429532" cy="20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4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1367" y="287867"/>
            <a:ext cx="3667125" cy="465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877" y="6426506"/>
            <a:ext cx="2531013" cy="152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6771" y="5995146"/>
            <a:ext cx="1857267" cy="584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42" y="6391712"/>
            <a:ext cx="1614002" cy="2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0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9ED0-8FEC-4B6E-B0C4-92B0C17AB96B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1E13-9BCE-4853-9A47-DB3740C3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2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9ED0-8FEC-4B6E-B0C4-92B0C17AB96B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1E13-9BCE-4853-9A47-DB3740C3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0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9ED0-8FEC-4B6E-B0C4-92B0C17AB96B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1E13-9BCE-4853-9A47-DB3740C3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5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9ED0-8FEC-4B6E-B0C4-92B0C17AB96B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1E13-9BCE-4853-9A47-DB3740C3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0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9ED0-8FEC-4B6E-B0C4-92B0C17AB96B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1E13-9BCE-4853-9A47-DB3740C3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1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9ED0-8FEC-4B6E-B0C4-92B0C17AB96B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1E13-9BCE-4853-9A47-DB3740C3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4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9ED0-8FEC-4B6E-B0C4-92B0C17AB96B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1E13-9BCE-4853-9A47-DB3740C3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9ED0-8FEC-4B6E-B0C4-92B0C17AB96B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1E13-9BCE-4853-9A47-DB3740C3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0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E9ED0-8FEC-4B6E-B0C4-92B0C17AB96B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61E13-9BCE-4853-9A47-DB3740C3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1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462" y="4346018"/>
            <a:ext cx="10031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Building and Fostering a Culture of Success through the Program for Academic and Career Excellence </a:t>
            </a:r>
            <a:br>
              <a:rPr lang="en-US" sz="32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sz="32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(PACE)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6925" y="573897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California State University, Stanislaus</a:t>
            </a:r>
          </a:p>
          <a:p>
            <a:r>
              <a:rPr lang="en-US" dirty="0"/>
              <a:t>James T. Strong, Suzanne Espinoza</a:t>
            </a:r>
            <a:r>
              <a:rPr lang="en-US" dirty="0" smtClean="0"/>
              <a:t>,</a:t>
            </a:r>
          </a:p>
          <a:p>
            <a:r>
              <a:rPr lang="en-US" dirty="0" smtClean="0"/>
              <a:t>J</a:t>
            </a:r>
            <a:r>
              <a:rPr lang="en-US" dirty="0"/>
              <a:t>. Martyn Gunn, Shawna Young, Stuart Sims</a:t>
            </a:r>
          </a:p>
        </p:txBody>
      </p:sp>
    </p:spTree>
    <p:extLst>
      <p:ext uri="{BB962C8B-B14F-4D97-AF65-F5344CB8AC3E}">
        <p14:creationId xmlns:p14="http://schemas.microsoft.com/office/powerpoint/2010/main" val="706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8528" y="63251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Project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19307" y="210972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 First </a:t>
            </a:r>
            <a:r>
              <a:rPr lang="en-US" b="1" dirty="0"/>
              <a:t>Year Experience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Increase engagement</a:t>
            </a:r>
          </a:p>
          <a:p>
            <a:r>
              <a:rPr lang="en-US" dirty="0" smtClean="0"/>
              <a:t>Increase second-year retention rate</a:t>
            </a:r>
          </a:p>
          <a:p>
            <a:r>
              <a:rPr lang="en-US" dirty="0" smtClean="0"/>
              <a:t>Decrease second-year retention rate gaps</a:t>
            </a:r>
          </a:p>
          <a:p>
            <a:r>
              <a:rPr lang="en-US" dirty="0" smtClean="0"/>
              <a:t>Increase </a:t>
            </a:r>
            <a:r>
              <a:rPr lang="en-US" dirty="0"/>
              <a:t>the WPST first-attempt pass </a:t>
            </a:r>
            <a:r>
              <a:rPr lang="en-US" dirty="0" smtClean="0"/>
              <a:t>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02857" y="697058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Project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20087" y="215985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2. Check </a:t>
            </a:r>
            <a:r>
              <a:rPr lang="en-US" b="1" dirty="0"/>
              <a:t>In, Check Up, Check Out</a:t>
            </a:r>
            <a:endParaRPr lang="en-US" dirty="0"/>
          </a:p>
          <a:p>
            <a:pPr lvl="0"/>
            <a:r>
              <a:rPr lang="en-US" dirty="0" smtClean="0"/>
              <a:t>Increase engagement</a:t>
            </a:r>
          </a:p>
          <a:p>
            <a:pPr lvl="0"/>
            <a:r>
              <a:rPr lang="en-US" dirty="0" smtClean="0"/>
              <a:t>Increase second-year retention rate</a:t>
            </a:r>
            <a:endParaRPr lang="en-US" dirty="0" smtClean="0">
              <a:solidFill>
                <a:srgbClr val="C00000"/>
              </a:solidFill>
            </a:endParaRPr>
          </a:p>
          <a:p>
            <a:pPr lvl="0"/>
            <a:r>
              <a:rPr lang="en-US" dirty="0" smtClean="0"/>
              <a:t>Decrease gap in second-year retention rates</a:t>
            </a:r>
            <a:endParaRPr lang="en-US" dirty="0"/>
          </a:p>
          <a:p>
            <a:pPr lvl="0"/>
            <a:r>
              <a:rPr lang="en-US" dirty="0" smtClean="0"/>
              <a:t>Increase 4-year and 6-year graduation rates</a:t>
            </a:r>
          </a:p>
          <a:p>
            <a:pPr lvl="0"/>
            <a:r>
              <a:rPr lang="en-US" dirty="0" smtClean="0"/>
              <a:t>Decrease gaps in 4-year and 6-year graduation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85368" y="115528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Participants: Numbers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5757" y="2761471"/>
            <a:ext cx="10515600" cy="4351338"/>
          </a:xfrm>
        </p:spPr>
        <p:txBody>
          <a:bodyPr/>
          <a:lstStyle/>
          <a:p>
            <a:r>
              <a:rPr lang="en-US" dirty="0"/>
              <a:t>Freshmen cohorts </a:t>
            </a:r>
            <a:r>
              <a:rPr lang="en-US" dirty="0" smtClean="0"/>
              <a:t>averaging 136 </a:t>
            </a:r>
            <a:r>
              <a:rPr lang="en-US" dirty="0"/>
              <a:t>students each year </a:t>
            </a:r>
            <a:r>
              <a:rPr lang="en-US" dirty="0" smtClean="0"/>
              <a:t>(714 students in total) </a:t>
            </a:r>
            <a:r>
              <a:rPr lang="en-US" dirty="0"/>
              <a:t>were directly served by the grant-funded project.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5498" y="811741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Participants: Selection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2727" y="2209990"/>
            <a:ext cx="10515600" cy="4351338"/>
          </a:xfrm>
        </p:spPr>
        <p:txBody>
          <a:bodyPr/>
          <a:lstStyle/>
          <a:p>
            <a:r>
              <a:rPr lang="en-US" dirty="0"/>
              <a:t>Students </a:t>
            </a:r>
            <a:r>
              <a:rPr lang="en-US" dirty="0" smtClean="0"/>
              <a:t>were </a:t>
            </a:r>
            <a:r>
              <a:rPr lang="en-US" dirty="0"/>
              <a:t>identified through outreach efforts made at regional high schools. </a:t>
            </a:r>
            <a:endParaRPr lang="en-US" dirty="0" smtClean="0"/>
          </a:p>
          <a:p>
            <a:r>
              <a:rPr lang="en-US" dirty="0" smtClean="0"/>
              <a:t>Through </a:t>
            </a:r>
            <a:r>
              <a:rPr lang="en-US" dirty="0"/>
              <a:t>collaboration with high school counselors, PACE program personnel </a:t>
            </a:r>
            <a:r>
              <a:rPr lang="en-US" dirty="0" smtClean="0"/>
              <a:t>delivered </a:t>
            </a:r>
            <a:r>
              <a:rPr lang="en-US" dirty="0"/>
              <a:t>information sessions to high school seniors who </a:t>
            </a:r>
            <a:r>
              <a:rPr lang="en-US" dirty="0" smtClean="0"/>
              <a:t>had </a:t>
            </a:r>
            <a:r>
              <a:rPr lang="en-US" dirty="0"/>
              <a:t>been accepted to Stan State. </a:t>
            </a:r>
            <a:endParaRPr lang="en-US" dirty="0" smtClean="0"/>
          </a:p>
          <a:p>
            <a:r>
              <a:rPr lang="en-US" dirty="0" smtClean="0"/>
              <a:t>During </a:t>
            </a:r>
            <a:r>
              <a:rPr lang="en-US" dirty="0"/>
              <a:t>these sessions, an overview of PACE program services </a:t>
            </a:r>
            <a:r>
              <a:rPr lang="en-US" dirty="0" smtClean="0"/>
              <a:t>were </a:t>
            </a:r>
            <a:r>
              <a:rPr lang="en-US" dirty="0"/>
              <a:t>provided, and program applications </a:t>
            </a:r>
            <a:r>
              <a:rPr lang="en-US" dirty="0" smtClean="0"/>
              <a:t>were </a:t>
            </a:r>
            <a:r>
              <a:rPr lang="en-US" dirty="0"/>
              <a:t>distributed and collected.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2078" y="48682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Participants: Demographics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019307" y="1625087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u="sng" dirty="0" smtClean="0"/>
              <a:t>PACE</a:t>
            </a:r>
          </a:p>
          <a:p>
            <a:r>
              <a:rPr lang="en-US" dirty="0" smtClean="0"/>
              <a:t>Gender: 32% Male, 68% Female</a:t>
            </a:r>
            <a:endParaRPr lang="en-US" dirty="0"/>
          </a:p>
          <a:p>
            <a:r>
              <a:rPr lang="en-US" dirty="0" smtClean="0"/>
              <a:t>First-gen: 98%</a:t>
            </a:r>
            <a:endParaRPr lang="en-US" dirty="0"/>
          </a:p>
          <a:p>
            <a:r>
              <a:rPr lang="en-US" dirty="0" smtClean="0"/>
              <a:t>Pell-eligible: 76%</a:t>
            </a:r>
          </a:p>
          <a:p>
            <a:r>
              <a:rPr lang="en-US" dirty="0" smtClean="0"/>
              <a:t>Ethnicity: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Hispanic/Latino = 76.62%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Asian = 14.11%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White = 2.26%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Pacific Islander = .70%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Black = .48%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American Indian = .11%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258453" y="1675220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u="sng" dirty="0" smtClean="0"/>
              <a:t>University</a:t>
            </a:r>
          </a:p>
          <a:p>
            <a:r>
              <a:rPr lang="en-US" dirty="0" smtClean="0"/>
              <a:t>Gender: 35% Male, 65% Female</a:t>
            </a:r>
            <a:endParaRPr lang="en-US" dirty="0"/>
          </a:p>
          <a:p>
            <a:r>
              <a:rPr lang="en-US" dirty="0" smtClean="0"/>
              <a:t>First-gen: 79%</a:t>
            </a:r>
            <a:endParaRPr lang="en-US" dirty="0"/>
          </a:p>
          <a:p>
            <a:r>
              <a:rPr lang="en-US" dirty="0" smtClean="0"/>
              <a:t>Pell-eligible: 63%</a:t>
            </a:r>
          </a:p>
          <a:p>
            <a:r>
              <a:rPr lang="en-US" dirty="0" smtClean="0"/>
              <a:t>Ethnicity: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US" dirty="0" smtClean="0"/>
              <a:t>Hispanic/Latino = 53.06%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US" dirty="0" smtClean="0"/>
              <a:t>Asian = 10.43%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US" dirty="0" smtClean="0"/>
              <a:t>White = 22.03%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US" dirty="0"/>
              <a:t>Pacific </a:t>
            </a:r>
            <a:r>
              <a:rPr lang="en-US" dirty="0" smtClean="0"/>
              <a:t>Islander = .73%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US" dirty="0" smtClean="0"/>
              <a:t>Black = 2.54%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US" dirty="0"/>
              <a:t>American </a:t>
            </a:r>
            <a:r>
              <a:rPr lang="en-US" dirty="0" smtClean="0"/>
              <a:t>Indian = .29%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52467" y="477128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Program: Design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58436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Welcome Events</a:t>
            </a:r>
          </a:p>
          <a:p>
            <a:r>
              <a:rPr lang="en-US" dirty="0" smtClean="0"/>
              <a:t>FYE </a:t>
            </a:r>
            <a:r>
              <a:rPr lang="en-US" dirty="0"/>
              <a:t>English Stretch Class Learning </a:t>
            </a:r>
            <a:r>
              <a:rPr lang="en-US" dirty="0" smtClean="0"/>
              <a:t>Community</a:t>
            </a:r>
          </a:p>
          <a:p>
            <a:r>
              <a:rPr lang="en-US" dirty="0" smtClean="0"/>
              <a:t>Intrusive Advising</a:t>
            </a:r>
          </a:p>
          <a:p>
            <a:r>
              <a:rPr lang="en-US" dirty="0" smtClean="0"/>
              <a:t>Space &amp; </a:t>
            </a:r>
            <a:r>
              <a:rPr lang="en-US" dirty="0" smtClean="0"/>
              <a:t>Amenities</a:t>
            </a:r>
          </a:p>
          <a:p>
            <a:r>
              <a:rPr lang="en-US" dirty="0" smtClean="0"/>
              <a:t>Peer Mentors</a:t>
            </a:r>
            <a:endParaRPr lang="en-US" dirty="0" smtClean="0"/>
          </a:p>
          <a:p>
            <a:r>
              <a:rPr lang="en-US" dirty="0" smtClean="0"/>
              <a:t>Workshops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Service Learning</a:t>
            </a:r>
          </a:p>
          <a:p>
            <a:r>
              <a:rPr lang="en-US" dirty="0" smtClean="0"/>
              <a:t>Career Services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9437" y="588242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Program: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76400" y="2226702"/>
            <a:ext cx="10515600" cy="4351338"/>
          </a:xfrm>
        </p:spPr>
        <p:txBody>
          <a:bodyPr/>
          <a:lstStyle/>
          <a:p>
            <a:r>
              <a:rPr lang="en-US" dirty="0" smtClean="0"/>
              <a:t>Space</a:t>
            </a:r>
          </a:p>
          <a:p>
            <a:r>
              <a:rPr lang="en-US" dirty="0" smtClean="0"/>
              <a:t>Personnel</a:t>
            </a:r>
          </a:p>
          <a:p>
            <a:r>
              <a:rPr lang="en-US" dirty="0" smtClean="0"/>
              <a:t>Equipment and Supplies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08831" y="816432"/>
            <a:ext cx="6043613" cy="1325562"/>
          </a:xfrm>
        </p:spPr>
        <p:txBody>
          <a:bodyPr/>
          <a:lstStyle/>
          <a:p>
            <a:pPr algn="ctr"/>
            <a:r>
              <a:rPr lang="en-US" b="1" dirty="0" smtClean="0"/>
              <a:t>Space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modest beginning.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1,920 square feet.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30" y="2667897"/>
            <a:ext cx="6982290" cy="287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1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6"/>
          <a:stretch/>
        </p:blipFill>
        <p:spPr>
          <a:xfrm>
            <a:off x="6422315" y="849853"/>
            <a:ext cx="5437133" cy="4518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9" r="6136" b="17499"/>
          <a:stretch/>
        </p:blipFill>
        <p:spPr>
          <a:xfrm>
            <a:off x="675043" y="3711389"/>
            <a:ext cx="5014300" cy="2216076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/>
          <a:stretch/>
        </p:blipFill>
        <p:spPr>
          <a:xfrm>
            <a:off x="559398" y="849854"/>
            <a:ext cx="5245590" cy="27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10" y="3554282"/>
            <a:ext cx="3872417" cy="2410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53" y="330620"/>
            <a:ext cx="4180628" cy="3135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0" y="1071880"/>
            <a:ext cx="6928373" cy="461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Our Region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3352800" cy="3024188"/>
          </a:xfrm>
        </p:spPr>
        <p:txBody>
          <a:bodyPr/>
          <a:lstStyle/>
          <a:p>
            <a:r>
              <a:rPr lang="en-US" dirty="0" smtClean="0"/>
              <a:t>Turlock, CA – Central Valley</a:t>
            </a:r>
          </a:p>
          <a:p>
            <a:r>
              <a:rPr lang="en-US" dirty="0" smtClean="0"/>
              <a:t>66.5% of Stan State’s students come from Stanislaus and Merced Counties 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33" y="1431233"/>
            <a:ext cx="3600450" cy="4867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727" y="2733355"/>
            <a:ext cx="3335655" cy="3134847"/>
          </a:xfrm>
          <a:prstGeom prst="rect">
            <a:avLst/>
          </a:prstGeom>
        </p:spPr>
      </p:pic>
      <p:pic>
        <p:nvPicPr>
          <p:cNvPr id="1028" name="Picture 4" descr="Image result for map of stanislaus and merced count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96" y="1431233"/>
            <a:ext cx="2579674" cy="20745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8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2077" y="829601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Program: Personnel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76400" y="2243414"/>
            <a:ext cx="10515600" cy="4351338"/>
          </a:xfrm>
        </p:spPr>
        <p:txBody>
          <a:bodyPr/>
          <a:lstStyle/>
          <a:p>
            <a:r>
              <a:rPr lang="en-US" dirty="0" smtClean="0"/>
              <a:t>Director</a:t>
            </a:r>
          </a:p>
          <a:p>
            <a:r>
              <a:rPr lang="en-US" dirty="0" smtClean="0"/>
              <a:t>3 Academic </a:t>
            </a:r>
            <a:r>
              <a:rPr lang="en-US" dirty="0"/>
              <a:t>A</a:t>
            </a:r>
            <a:r>
              <a:rPr lang="en-US" dirty="0" smtClean="0"/>
              <a:t>dvisors (ratio of 1:238)</a:t>
            </a:r>
          </a:p>
          <a:p>
            <a:r>
              <a:rPr lang="en-US" dirty="0" smtClean="0"/>
              <a:t>10 Peer </a:t>
            </a:r>
            <a:r>
              <a:rPr lang="en-US" dirty="0"/>
              <a:t>M</a:t>
            </a:r>
            <a:r>
              <a:rPr lang="en-US" dirty="0" smtClean="0"/>
              <a:t>entors</a:t>
            </a:r>
          </a:p>
          <a:p>
            <a:r>
              <a:rPr lang="en-US" dirty="0" smtClean="0"/>
              <a:t>Administrative Analyst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6406" y="80319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Program: Equipment and Supplies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03896" y="2506662"/>
            <a:ext cx="10515600" cy="4351338"/>
          </a:xfrm>
        </p:spPr>
        <p:txBody>
          <a:bodyPr/>
          <a:lstStyle/>
          <a:p>
            <a:r>
              <a:rPr lang="en-US" dirty="0" smtClean="0"/>
              <a:t>Computer lab with 8 desktop computers and printers</a:t>
            </a:r>
          </a:p>
          <a:p>
            <a:r>
              <a:rPr lang="en-US" dirty="0" smtClean="0"/>
              <a:t>55 laptops available for check-out</a:t>
            </a:r>
          </a:p>
          <a:p>
            <a:r>
              <a:rPr lang="en-US" dirty="0" smtClean="0"/>
              <a:t>Presentation equipment and space (automated screen and projector)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5756" y="81212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Transitioning and Scaling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36017" y="2159856"/>
            <a:ext cx="10515600" cy="4351338"/>
          </a:xfrm>
        </p:spPr>
        <p:txBody>
          <a:bodyPr/>
          <a:lstStyle/>
          <a:p>
            <a:r>
              <a:rPr lang="en-US" dirty="0" smtClean="0"/>
              <a:t>PACE Workgroup</a:t>
            </a:r>
          </a:p>
          <a:p>
            <a:pPr lvl="1"/>
            <a:r>
              <a:rPr lang="en-US" dirty="0" smtClean="0"/>
              <a:t>Established in December of the last year of the grant project</a:t>
            </a:r>
          </a:p>
          <a:p>
            <a:pPr lvl="1"/>
            <a:r>
              <a:rPr lang="en-US" dirty="0" smtClean="0"/>
              <a:t>Co-chairs: Provost &amp; VP for Academic Affairs; VP for Enrollment &amp; Student Affairs</a:t>
            </a:r>
          </a:p>
          <a:p>
            <a:pPr lvl="1"/>
            <a:r>
              <a:rPr lang="en-US" dirty="0" smtClean="0"/>
              <a:t>Other members: faculty, students, other administrator representatives</a:t>
            </a:r>
          </a:p>
          <a:p>
            <a:pPr lvl="1"/>
            <a:r>
              <a:rPr lang="en-US" dirty="0" smtClean="0"/>
              <a:t>Charge from Provost:</a:t>
            </a:r>
          </a:p>
          <a:p>
            <a:pPr lvl="2">
              <a:buFont typeface="Courier New"/>
              <a:buChar char="o"/>
            </a:pPr>
            <a:r>
              <a:rPr lang="en-US" dirty="0" smtClean="0"/>
              <a:t>Recommend a transition plan to the President regarding the PACE program</a:t>
            </a:r>
          </a:p>
          <a:p>
            <a:pPr lvl="2">
              <a:buFont typeface="Courier New"/>
              <a:buChar char="o"/>
            </a:pPr>
            <a:r>
              <a:rPr lang="en-US" dirty="0"/>
              <a:t>I</a:t>
            </a:r>
            <a:r>
              <a:rPr lang="en-US" dirty="0" smtClean="0"/>
              <a:t>dentify, institutionalize, and scale best practices, and recommend other funding sources to replace the grant when it ends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2727" y="325958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Data Examined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86667" y="165851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2700" dirty="0" smtClean="0"/>
              <a:t>PACE 2011 Cohort study, including descriptive analyses, logistic regression and multiple regression analyses</a:t>
            </a:r>
          </a:p>
          <a:p>
            <a:r>
              <a:rPr lang="en-US" sz="2700" dirty="0" smtClean="0"/>
              <a:t>2011-2015 comparison </a:t>
            </a:r>
            <a:r>
              <a:rPr lang="en-US" sz="2700" dirty="0"/>
              <a:t>study of PACE students and students in other support </a:t>
            </a:r>
            <a:r>
              <a:rPr lang="en-US" sz="2700" dirty="0" smtClean="0"/>
              <a:t>programs</a:t>
            </a:r>
            <a:r>
              <a:rPr lang="en-US" sz="2700" dirty="0"/>
              <a:t> </a:t>
            </a:r>
            <a:r>
              <a:rPr lang="en-US" sz="2700" dirty="0" smtClean="0"/>
              <a:t>from 2011-2015, using binomial comparisons</a:t>
            </a:r>
          </a:p>
          <a:p>
            <a:r>
              <a:rPr lang="en-US" sz="2700" dirty="0" smtClean="0"/>
              <a:t>Comparison of PACE students 4-year graduation rate and other groups</a:t>
            </a:r>
          </a:p>
          <a:p>
            <a:r>
              <a:rPr lang="en-US" sz="2700" dirty="0" smtClean="0"/>
              <a:t>Three forums </a:t>
            </a:r>
            <a:r>
              <a:rPr lang="en-US" sz="2700" dirty="0"/>
              <a:t>and </a:t>
            </a:r>
            <a:r>
              <a:rPr lang="en-US" sz="2700" dirty="0" smtClean="0"/>
              <a:t>one focus group, generating qualitative data</a:t>
            </a:r>
          </a:p>
          <a:p>
            <a:r>
              <a:rPr lang="en-US" sz="2700" dirty="0" smtClean="0"/>
              <a:t>Limitations</a:t>
            </a:r>
          </a:p>
          <a:p>
            <a:pPr lvl="1">
              <a:buFont typeface="Courier New"/>
              <a:buChar char="o"/>
            </a:pPr>
            <a:r>
              <a:rPr lang="en-US" sz="1800" dirty="0" smtClean="0"/>
              <a:t>Self-selected program participants</a:t>
            </a:r>
          </a:p>
          <a:p>
            <a:pPr lvl="1">
              <a:buFont typeface="Courier New"/>
              <a:buChar char="o"/>
            </a:pPr>
            <a:r>
              <a:rPr lang="en-US" sz="1800" dirty="0" smtClean="0"/>
              <a:t>Correlational in nature</a:t>
            </a:r>
          </a:p>
          <a:p>
            <a:pPr lvl="1">
              <a:buFont typeface="Courier New"/>
              <a:buChar char="o"/>
            </a:pPr>
            <a:r>
              <a:rPr lang="en-US" sz="1800" dirty="0" smtClean="0"/>
              <a:t>Post hoc analyses; no control for confounding variables</a:t>
            </a:r>
            <a:endParaRPr lang="en-US" sz="1800" dirty="0"/>
          </a:p>
          <a:p>
            <a:pPr lvl="1">
              <a:buFont typeface="Courier New"/>
              <a:buChar char="o"/>
            </a:pPr>
            <a:r>
              <a:rPr lang="en-US" sz="1800" dirty="0" smtClean="0"/>
              <a:t>Not designed to imply cause and effect</a:t>
            </a:r>
          </a:p>
        </p:txBody>
      </p:sp>
    </p:spTree>
    <p:extLst>
      <p:ext uri="{BB962C8B-B14F-4D97-AF65-F5344CB8AC3E}">
        <p14:creationId xmlns:p14="http://schemas.microsoft.com/office/powerpoint/2010/main" val="8975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8788" y="52024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2011 Cohort Study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19566" y="1909183"/>
            <a:ext cx="10515600" cy="4351338"/>
          </a:xfrm>
        </p:spPr>
        <p:txBody>
          <a:bodyPr/>
          <a:lstStyle/>
          <a:p>
            <a:r>
              <a:rPr lang="en-US" dirty="0" smtClean="0"/>
              <a:t>Sample: 1,251 first time freshmen who enrolled at Stan State Fall 2011</a:t>
            </a:r>
          </a:p>
          <a:p>
            <a:r>
              <a:rPr lang="en-US" dirty="0" smtClean="0"/>
              <a:t>122 of the 1,251 enrolled in PACE</a:t>
            </a:r>
          </a:p>
          <a:p>
            <a:r>
              <a:rPr lang="en-US" dirty="0" smtClean="0"/>
              <a:t>68% female; 32% male (compared to University: 64% female; 36% male)</a:t>
            </a:r>
          </a:p>
          <a:p>
            <a:r>
              <a:rPr lang="en-US" dirty="0" smtClean="0"/>
              <a:t>98.4% first-generation college students (compared to University: 77%) (Federal TRIO definition)</a:t>
            </a:r>
          </a:p>
          <a:p>
            <a:r>
              <a:rPr lang="en-US" dirty="0" smtClean="0"/>
              <a:t>77% Pell-eligible (compared to University: 59%)</a:t>
            </a:r>
          </a:p>
          <a:p>
            <a:pPr marL="0" indent="0" algn="ctr">
              <a:buNone/>
            </a:pPr>
            <a:r>
              <a:rPr lang="en-US" sz="1200" dirty="0" smtClean="0"/>
              <a:t>Conducted by Brandon Price (2014)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8788" y="52024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19566" y="190918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7200" b="1" dirty="0" smtClean="0"/>
              <a:t>FINDINGS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9047" y="51986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Descriptive Analyses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85888" y="1725356"/>
            <a:ext cx="10515600" cy="4351338"/>
          </a:xfrm>
        </p:spPr>
        <p:txBody>
          <a:bodyPr/>
          <a:lstStyle/>
          <a:p>
            <a:pPr lvl="0"/>
            <a:r>
              <a:rPr lang="en-US" b="1" dirty="0"/>
              <a:t>First Term Enrollment:</a:t>
            </a:r>
            <a:r>
              <a:rPr lang="en-US" dirty="0"/>
              <a:t> Students in the PACE cohort (n=122) were census enrolled in an average of 13.08 units in their first term, while peers who were not participating in PACE (n=1,129) were census enrolled in an average of 13.00 units in their first term.</a:t>
            </a:r>
          </a:p>
          <a:p>
            <a:pPr lvl="0"/>
            <a:r>
              <a:rPr lang="en-US" b="1" dirty="0"/>
              <a:t>Persistence to </a:t>
            </a:r>
            <a:r>
              <a:rPr lang="en-US" b="1" dirty="0" smtClean="0"/>
              <a:t>Second </a:t>
            </a:r>
            <a:r>
              <a:rPr lang="en-US" b="1" dirty="0"/>
              <a:t>Year:</a:t>
            </a:r>
            <a:r>
              <a:rPr lang="en-US" dirty="0"/>
              <a:t> 93% (113/122) of the students in the PACE cohort persisted to the second year, compared to 79% (893/1129) of the students in the non-PACE cohort. Additionally, 92% (81/88) of the Hispanic students in the PACE cohort persisted to the second year, compared to 78% (394/502) of the Hispanic students in the non-PACE cohort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52467" y="82182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Logistic Regression Analyses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2597" y="209301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Results of the logistic regressions examining the effect of PACE participation on student persistence included the following:</a:t>
            </a:r>
          </a:p>
          <a:p>
            <a:pPr lvl="0"/>
            <a:r>
              <a:rPr lang="en-US" b="1" dirty="0"/>
              <a:t>Persistence to Second Year:</a:t>
            </a:r>
            <a:r>
              <a:rPr lang="en-US" dirty="0"/>
              <a:t> Participation in PACE was positively correlated with persistence to the second year (β=1.014, SE=.423, p=.017, </a:t>
            </a:r>
            <a:r>
              <a:rPr lang="en-US" dirty="0" err="1"/>
              <a:t>Exp</a:t>
            </a:r>
            <a:r>
              <a:rPr lang="en-US" dirty="0"/>
              <a:t> (β)=2.757).</a:t>
            </a:r>
          </a:p>
          <a:p>
            <a:pPr lvl="0"/>
            <a:r>
              <a:rPr lang="en-US" b="1" dirty="0"/>
              <a:t>Persistence to Fourth Year:</a:t>
            </a:r>
            <a:r>
              <a:rPr lang="en-US" dirty="0"/>
              <a:t> Participation in PACE was positively correlated with persistence to the fourth year (β=.823, SE=.297, p=.006, </a:t>
            </a:r>
            <a:r>
              <a:rPr lang="en-US" dirty="0" err="1"/>
              <a:t>Exp</a:t>
            </a:r>
            <a:r>
              <a:rPr lang="en-US" dirty="0"/>
              <a:t> (β)=2.277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439785" y="3441247"/>
            <a:ext cx="6858000" cy="79835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320114"/>
              </p:ext>
            </p:extLst>
          </p:nvPr>
        </p:nvGraphicFramePr>
        <p:xfrm>
          <a:off x="604160" y="1156156"/>
          <a:ext cx="10531926" cy="4570182"/>
        </p:xfrm>
        <a:graphic>
          <a:graphicData uri="http://schemas.openxmlformats.org/drawingml/2006/table">
            <a:tbl>
              <a:tblPr/>
              <a:tblGrid>
                <a:gridCol w="2650485"/>
                <a:gridCol w="1544261"/>
                <a:gridCol w="2447979"/>
                <a:gridCol w="1908272"/>
                <a:gridCol w="1980929"/>
              </a:tblGrid>
              <a:tr h="253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Covariates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S.E.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(B)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Ethnicity code (White)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.419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.381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.270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Black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.396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.489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.293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.533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.436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Gender(Female)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.133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.236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EOP Participant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-.261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.345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.770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PACE Participant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.423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CSUS Athlete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.440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High School GPA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.809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ELM Score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.013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EPT Score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.040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Pell Recipient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Units Enrolled First Term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First Generation Student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-8.187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780404"/>
              </p:ext>
            </p:extLst>
          </p:nvPr>
        </p:nvGraphicFramePr>
        <p:xfrm>
          <a:off x="604157" y="852601"/>
          <a:ext cx="10531930" cy="314325"/>
        </p:xfrm>
        <a:graphic>
          <a:graphicData uri="http://schemas.openxmlformats.org/drawingml/2006/table">
            <a:tbl>
              <a:tblPr/>
              <a:tblGrid>
                <a:gridCol w="1053193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 of Logistic Regression Model Predicting Student Persistence to Second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9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913993" y="3183617"/>
            <a:ext cx="6838950" cy="8324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98891"/>
              </p:ext>
            </p:extLst>
          </p:nvPr>
        </p:nvGraphicFramePr>
        <p:xfrm>
          <a:off x="751111" y="1040550"/>
          <a:ext cx="10687052" cy="4847079"/>
        </p:xfrm>
        <a:graphic>
          <a:graphicData uri="http://schemas.openxmlformats.org/drawingml/2006/table">
            <a:tbl>
              <a:tblPr/>
              <a:tblGrid>
                <a:gridCol w="3874690"/>
                <a:gridCol w="1808188"/>
                <a:gridCol w="1620785"/>
                <a:gridCol w="1560005"/>
                <a:gridCol w="1823384"/>
              </a:tblGrid>
              <a:tr h="25757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 of Logistic Regression Model Predicting Student Persistence to Fourth </a:t>
                      </a:r>
                      <a:r>
                        <a:rPr lang="en-US" sz="2000" b="1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Covariates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S.E.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Sig.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(B)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Ethnicity code (White)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Asian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506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323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1.658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Black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314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412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445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1.369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Hispanic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.580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251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021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1.787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006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343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985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1.006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Gender (Female)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079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681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924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EOPS Participant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097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303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748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907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PACE Participant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823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297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006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2.277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CSUS Athlete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094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431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828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1.098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High School GPA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611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011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1.843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ELM Score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005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009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547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1.005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EPT Score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012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013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357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1.012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Pell Recipient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063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.760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1.065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Units Enrolled First Term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057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022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1.139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First Generation Student 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249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249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317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1.283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-.150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365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861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Constant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-2.966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3.735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427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052</a:t>
                      </a:r>
                    </a:p>
                  </a:txBody>
                  <a:tcPr marL="8061" marR="8061" marT="8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1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7093" y="448683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Our Population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Stanislaus and Merced Region 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2505075"/>
            <a:ext cx="5157788" cy="34027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72.4% of K-12 students in the region are eligible for free/reduced meals </a:t>
            </a:r>
            <a:r>
              <a:rPr lang="en-US" sz="1200" dirty="0" smtClean="0"/>
              <a:t>(CA Dept. of Ed, 2015)</a:t>
            </a:r>
          </a:p>
          <a:p>
            <a:r>
              <a:rPr lang="en-US" dirty="0" smtClean="0"/>
              <a:t>22.9% of people in the region fall </a:t>
            </a:r>
            <a:r>
              <a:rPr lang="en-US" u="sng" dirty="0" smtClean="0"/>
              <a:t>below</a:t>
            </a:r>
            <a:r>
              <a:rPr lang="en-US" dirty="0" smtClean="0"/>
              <a:t> poverty level              </a:t>
            </a:r>
            <a:r>
              <a:rPr lang="en-US" sz="1200" dirty="0" smtClean="0"/>
              <a:t>(</a:t>
            </a:r>
            <a:r>
              <a:rPr lang="en-US" sz="1200" dirty="0" smtClean="0">
                <a:ea typeface="Calibri" panose="020F0502020204030204" pitchFamily="34" charset="0"/>
              </a:rPr>
              <a:t>U.S</a:t>
            </a:r>
            <a:r>
              <a:rPr lang="en-US" sz="1200" dirty="0">
                <a:ea typeface="Calibri" panose="020F0502020204030204" pitchFamily="34" charset="0"/>
              </a:rPr>
              <a:t>. Census </a:t>
            </a:r>
            <a:r>
              <a:rPr lang="en-US" sz="1200" dirty="0" smtClean="0">
                <a:ea typeface="Calibri" panose="020F0502020204030204" pitchFamily="34" charset="0"/>
              </a:rPr>
              <a:t>Bureau, 2013)</a:t>
            </a:r>
            <a:endParaRPr lang="en-US" sz="1200" dirty="0" smtClean="0"/>
          </a:p>
          <a:p>
            <a:r>
              <a:rPr lang="en-US" dirty="0" smtClean="0"/>
              <a:t>90.2% people age 25+ have education completion below the bachelor’s degree </a:t>
            </a:r>
            <a:r>
              <a:rPr lang="en-US" sz="1200" dirty="0" smtClean="0"/>
              <a:t>(U.S</a:t>
            </a:r>
            <a:r>
              <a:rPr lang="en-US" sz="1200" dirty="0"/>
              <a:t>. Census Bureau, </a:t>
            </a:r>
            <a:r>
              <a:rPr lang="en-US" sz="1200" dirty="0" smtClean="0"/>
              <a:t>2014)</a:t>
            </a:r>
            <a:endParaRPr lang="en-US" sz="1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7008813" y="1681163"/>
            <a:ext cx="5183187" cy="823912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California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7008813" y="2441465"/>
            <a:ext cx="5183187" cy="3684588"/>
          </a:xfrm>
        </p:spPr>
        <p:txBody>
          <a:bodyPr>
            <a:normAutofit/>
          </a:bodyPr>
          <a:lstStyle/>
          <a:p>
            <a:r>
              <a:rPr lang="en-US" dirty="0" smtClean="0"/>
              <a:t>59.2% students in CA are eligible for free/reduced meals                </a:t>
            </a:r>
            <a:r>
              <a:rPr lang="en-US" sz="1200" dirty="0" smtClean="0"/>
              <a:t>(US Dept. of Ed, 2014)</a:t>
            </a:r>
            <a:endParaRPr lang="en-US" sz="1100" dirty="0"/>
          </a:p>
          <a:p>
            <a:r>
              <a:rPr lang="en-US" dirty="0" smtClean="0"/>
              <a:t>15.9% people in CA fall </a:t>
            </a:r>
            <a:r>
              <a:rPr lang="en-US" u="sng" dirty="0" smtClean="0"/>
              <a:t>below</a:t>
            </a:r>
            <a:r>
              <a:rPr lang="en-US" dirty="0" smtClean="0"/>
              <a:t> poverty level </a:t>
            </a:r>
            <a:r>
              <a:rPr lang="en-US" sz="1200" dirty="0">
                <a:solidFill>
                  <a:prstClr val="black"/>
                </a:solidFill>
              </a:rPr>
              <a:t>(</a:t>
            </a:r>
            <a:r>
              <a:rPr lang="en-US" sz="1200" dirty="0">
                <a:solidFill>
                  <a:prstClr val="black"/>
                </a:solidFill>
                <a:ea typeface="Calibri" panose="020F0502020204030204" pitchFamily="34" charset="0"/>
              </a:rPr>
              <a:t>U.S. Census Bureau, 2013)</a:t>
            </a:r>
            <a:endParaRPr lang="en-US" dirty="0" smtClean="0"/>
          </a:p>
          <a:p>
            <a:pPr lvl="0"/>
            <a:r>
              <a:rPr lang="en-US" dirty="0" smtClean="0"/>
              <a:t>80.4% people age 25+ have education completion below the bachelor’s </a:t>
            </a:r>
            <a:r>
              <a:rPr lang="en-US" sz="1200" dirty="0">
                <a:solidFill>
                  <a:prstClr val="black"/>
                </a:solidFill>
              </a:rPr>
              <a:t>(U.S. Census Bureau, 2014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8788" y="55328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Multiple Regression Analyses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68917" y="18590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Results of the multiple regression analyses examining the effect of participation in PACE on cumulative units earned and cumulative GPA included the following:</a:t>
            </a:r>
          </a:p>
          <a:p>
            <a:pPr lvl="0"/>
            <a:r>
              <a:rPr lang="en-US" b="1" dirty="0"/>
              <a:t>Cumulative Units Earned:</a:t>
            </a:r>
            <a:r>
              <a:rPr lang="en-US" dirty="0"/>
              <a:t> PACE was </a:t>
            </a:r>
            <a:r>
              <a:rPr lang="en-US" u="sng" dirty="0"/>
              <a:t>not</a:t>
            </a:r>
            <a:r>
              <a:rPr lang="en-US" dirty="0"/>
              <a:t> a statistically significant factor in the regression model predicting cumulative units earned (β=1.121, SE=1.719, p=.515).</a:t>
            </a:r>
          </a:p>
          <a:p>
            <a:pPr lvl="0"/>
            <a:r>
              <a:rPr lang="en-US" b="1" dirty="0"/>
              <a:t>Cumulative GPA: </a:t>
            </a:r>
            <a:r>
              <a:rPr lang="en-US" dirty="0"/>
              <a:t>PACE was a statistically significant factor in the regression model predicting cumulative GPA (β=.113, SE=.057, p=.049).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3121025" y="4090988"/>
            <a:ext cx="6864350" cy="2544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666282"/>
              </p:ext>
            </p:extLst>
          </p:nvPr>
        </p:nvGraphicFramePr>
        <p:xfrm>
          <a:off x="155122" y="922563"/>
          <a:ext cx="11870872" cy="4997254"/>
        </p:xfrm>
        <a:graphic>
          <a:graphicData uri="http://schemas.openxmlformats.org/drawingml/2006/table">
            <a:tbl>
              <a:tblPr/>
              <a:tblGrid>
                <a:gridCol w="5451743"/>
                <a:gridCol w="1048772"/>
                <a:gridCol w="1301894"/>
                <a:gridCol w="1446565"/>
                <a:gridCol w="1175334"/>
                <a:gridCol w="1446564"/>
              </a:tblGrid>
              <a:tr h="297282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/>
                        </a:rPr>
                        <a:t>Results of Regression Model Predicting Cumulative Units Earned by Students Who Persisted to Fourth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Std. Error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3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(Constant)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26.887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30.040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73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PACE (Fall 2011)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1.121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3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High School GPA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10.210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1.860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5.491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.000</a:t>
                      </a:r>
                      <a:endParaRPr lang="en-US" sz="17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3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EPT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1.490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3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ELM</a:t>
                      </a:r>
                      <a:r>
                        <a:rPr lang="en-US" sz="20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2.886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7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3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Pell Recipient (2011-2012)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-.022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471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First Generation Student Federal TRIO Definition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2.062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-.016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3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Gender Code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1.433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.000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3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Age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-.620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1.370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-.022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Ethnicity code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-.058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7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3152775" y="3975100"/>
            <a:ext cx="6800850" cy="25876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678704"/>
              </p:ext>
            </p:extLst>
          </p:nvPr>
        </p:nvGraphicFramePr>
        <p:xfrm>
          <a:off x="179617" y="987879"/>
          <a:ext cx="11176902" cy="4517219"/>
        </p:xfrm>
        <a:graphic>
          <a:graphicData uri="http://schemas.openxmlformats.org/drawingml/2006/table">
            <a:tbl>
              <a:tblPr/>
              <a:tblGrid>
                <a:gridCol w="5682882"/>
                <a:gridCol w="1098804"/>
                <a:gridCol w="1098804"/>
                <a:gridCol w="1098804"/>
                <a:gridCol w="1098804"/>
                <a:gridCol w="1098804"/>
              </a:tblGrid>
              <a:tr h="30498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 of Regression Model Predicting Cumulative GPA for Students Who Persisted to Fourth </a:t>
                      </a:r>
                      <a:r>
                        <a:rPr lang="en-US" sz="2000" b="1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20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Std. Error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7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(Constant)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22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PACE (Fall 2011)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School GPA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2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EPT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ELM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2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Pell Recipient (2011-2012)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Generation Student Federal TRIO Definition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7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 Code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-.150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4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Ethnicity code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9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52987" y="85409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2011-2015 Comparison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2468" y="215985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PACE students were compared to </a:t>
            </a:r>
            <a:r>
              <a:rPr lang="en-US" dirty="0"/>
              <a:t>five other student groups (PACE Eligible, Non-PACE, SSS, EOP, and CVMSA) on the following student success indicators over the 5-year </a:t>
            </a:r>
            <a:r>
              <a:rPr lang="en-US" dirty="0" smtClean="0"/>
              <a:t>period:</a:t>
            </a:r>
          </a:p>
          <a:p>
            <a:pPr marL="0" indent="0">
              <a:buNone/>
            </a:pPr>
            <a:endParaRPr lang="en-US" sz="1600" dirty="0"/>
          </a:p>
          <a:p>
            <a:pPr lvl="1"/>
            <a:r>
              <a:rPr lang="en-US" dirty="0" smtClean="0"/>
              <a:t>GPA</a:t>
            </a:r>
          </a:p>
          <a:p>
            <a:pPr lvl="1"/>
            <a:r>
              <a:rPr lang="en-US" dirty="0" smtClean="0"/>
              <a:t>Units Earned</a:t>
            </a:r>
          </a:p>
          <a:p>
            <a:pPr lvl="1"/>
            <a:r>
              <a:rPr lang="en-US" dirty="0" smtClean="0"/>
              <a:t>Retention</a:t>
            </a:r>
          </a:p>
          <a:p>
            <a:pPr lvl="1"/>
            <a:r>
              <a:rPr lang="en-US" dirty="0" smtClean="0"/>
              <a:t>WPST Performance </a:t>
            </a:r>
            <a:endParaRPr lang="en-US" dirty="0"/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sz="1200" dirty="0" smtClean="0"/>
              <a:t>Conducted by John Tillman (2015)</a:t>
            </a:r>
          </a:p>
        </p:txBody>
      </p:sp>
    </p:spTree>
    <p:extLst>
      <p:ext uri="{BB962C8B-B14F-4D97-AF65-F5344CB8AC3E}">
        <p14:creationId xmlns:p14="http://schemas.microsoft.com/office/powerpoint/2010/main" val="308543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52987" y="854095"/>
            <a:ext cx="10515600" cy="1325563"/>
          </a:xfrm>
        </p:spPr>
        <p:txBody>
          <a:bodyPr/>
          <a:lstStyle/>
          <a:p>
            <a:pPr algn="ctr"/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2468" y="2159855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 algn="ctr">
              <a:buNone/>
            </a:pPr>
            <a:r>
              <a:rPr lang="en-US" sz="7200" b="1" dirty="0"/>
              <a:t>FINDINGS</a:t>
            </a:r>
          </a:p>
          <a:p>
            <a:pPr marL="457200" lvl="1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85368" y="57969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GPA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9047" y="2042875"/>
            <a:ext cx="10515600" cy="4351338"/>
          </a:xfrm>
        </p:spPr>
        <p:txBody>
          <a:bodyPr/>
          <a:lstStyle/>
          <a:p>
            <a:r>
              <a:rPr lang="en-US" dirty="0" smtClean="0"/>
              <a:t>Out </a:t>
            </a:r>
            <a:r>
              <a:rPr lang="en-US" dirty="0"/>
              <a:t>of 19 observations of cohort average Term GPA scores, 14 of the 19 were higher for the PACE Students in comparison to PACE Eligible Students.</a:t>
            </a:r>
          </a:p>
          <a:p>
            <a:pPr lvl="0"/>
            <a:r>
              <a:rPr lang="en-US" dirty="0"/>
              <a:t>Out of 19 observations of cohort average Term GPA scores, 16 of the 19 were higher for the PACE Students in comparison to EOP Students.</a:t>
            </a:r>
          </a:p>
          <a:p>
            <a:pPr lvl="0"/>
            <a:r>
              <a:rPr lang="en-US" dirty="0"/>
              <a:t>In comparison to Non-PACE, SSS, and CVMSA Students, PACE Students did not score higher in average Term GPA.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5498" y="721552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Units Earned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02337" y="2243414"/>
            <a:ext cx="10515600" cy="4351338"/>
          </a:xfrm>
        </p:spPr>
        <p:txBody>
          <a:bodyPr/>
          <a:lstStyle/>
          <a:p>
            <a:r>
              <a:rPr lang="en-US" dirty="0" smtClean="0"/>
              <a:t>Out </a:t>
            </a:r>
            <a:r>
              <a:rPr lang="en-US" dirty="0"/>
              <a:t>of 20 observations of cohort units earned, 14 of the 20 observations were greater for PACE Students in comparison to EOP Students.</a:t>
            </a:r>
          </a:p>
          <a:p>
            <a:pPr lvl="0"/>
            <a:r>
              <a:rPr lang="en-US" dirty="0"/>
              <a:t>In comparison to PACE Eligible, Non-PACE, SSS, and CVMSA Students, PACE Students did not earn a greater number of units.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1688" y="589008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Retention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6407" y="189247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Out </a:t>
            </a:r>
            <a:r>
              <a:rPr lang="en-US" dirty="0"/>
              <a:t>of 10 observations of cohort retention </a:t>
            </a:r>
            <a:r>
              <a:rPr lang="en-US" dirty="0" smtClean="0"/>
              <a:t>percentages: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lvl="1">
              <a:buFont typeface="Courier New"/>
              <a:buChar char="o"/>
            </a:pPr>
            <a:r>
              <a:rPr lang="en-US" dirty="0" smtClean="0"/>
              <a:t>9 </a:t>
            </a:r>
            <a:r>
              <a:rPr lang="en-US" dirty="0"/>
              <a:t>of the 10 observations were greater for PACE Students in comparison to PACE Eligible Students.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10 </a:t>
            </a:r>
            <a:r>
              <a:rPr lang="en-US" dirty="0"/>
              <a:t>of the 10 </a:t>
            </a:r>
            <a:r>
              <a:rPr lang="en-US" dirty="0" smtClean="0"/>
              <a:t>were </a:t>
            </a:r>
            <a:r>
              <a:rPr lang="en-US" dirty="0"/>
              <a:t>greater for PACE Students in comparison to Non-PACE Students.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9 </a:t>
            </a:r>
            <a:r>
              <a:rPr lang="en-US" dirty="0"/>
              <a:t>of the </a:t>
            </a:r>
            <a:r>
              <a:rPr lang="en-US" dirty="0" smtClean="0"/>
              <a:t>10 were </a:t>
            </a:r>
            <a:r>
              <a:rPr lang="en-US" dirty="0"/>
              <a:t>greater for PACE Students in comparison to EOP </a:t>
            </a:r>
            <a:r>
              <a:rPr lang="en-US" dirty="0" smtClean="0"/>
              <a:t>Students.</a:t>
            </a:r>
          </a:p>
          <a:p>
            <a:pPr lvl="1">
              <a:buFont typeface="Courier New"/>
              <a:buChar char="o"/>
            </a:pPr>
            <a:r>
              <a:rPr lang="en-US" dirty="0"/>
              <a:t>C</a:t>
            </a:r>
            <a:r>
              <a:rPr lang="en-US" dirty="0" smtClean="0"/>
              <a:t>ompared to </a:t>
            </a:r>
            <a:r>
              <a:rPr lang="en-US" dirty="0"/>
              <a:t>SSS and CVMSA Students, PACE Students did not retain at greater rates.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2727" y="546271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WPST Performance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53247" y="2009452"/>
            <a:ext cx="10515600" cy="4351338"/>
          </a:xfrm>
        </p:spPr>
        <p:txBody>
          <a:bodyPr/>
          <a:lstStyle/>
          <a:p>
            <a:r>
              <a:rPr lang="en-US" dirty="0" smtClean="0"/>
              <a:t>PACE </a:t>
            </a:r>
            <a:r>
              <a:rPr lang="en-US" dirty="0"/>
              <a:t>Students demonstrated greater overall WPST pass rates compared to EOP, but not any of the other four student groups.</a:t>
            </a:r>
          </a:p>
          <a:p>
            <a:pPr lvl="0"/>
            <a:r>
              <a:rPr lang="en-US" dirty="0"/>
              <a:t>PACE Students did demonstrate better pass rates on first-attempts than all other student groups except CVMSA.</a:t>
            </a:r>
          </a:p>
          <a:p>
            <a:pPr lvl="0"/>
            <a:r>
              <a:rPr lang="en-US" dirty="0"/>
              <a:t>PACE Students have the lowest rate of students who have not taken the WPST by their last </a:t>
            </a:r>
            <a:r>
              <a:rPr lang="en-US" dirty="0" smtClean="0"/>
              <a:t>year, </a:t>
            </a:r>
            <a:r>
              <a:rPr lang="en-US" dirty="0"/>
              <a:t>compared to all the other students groups except CVMSA.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02857" y="84707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4-Year Graduation Rates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76189" y="2059587"/>
            <a:ext cx="10515600" cy="4351338"/>
          </a:xfrm>
        </p:spPr>
        <p:txBody>
          <a:bodyPr/>
          <a:lstStyle/>
          <a:p>
            <a:r>
              <a:rPr lang="en-US" dirty="0" smtClean="0"/>
              <a:t>PACE students: 13%</a:t>
            </a:r>
          </a:p>
          <a:p>
            <a:r>
              <a:rPr lang="en-US" dirty="0"/>
              <a:t>PACE </a:t>
            </a:r>
            <a:r>
              <a:rPr lang="en-US" dirty="0" smtClean="0"/>
              <a:t>Eligible: 13%</a:t>
            </a:r>
          </a:p>
          <a:p>
            <a:r>
              <a:rPr lang="en-US" dirty="0" smtClean="0"/>
              <a:t>Non-PACE: 11%</a:t>
            </a:r>
          </a:p>
          <a:p>
            <a:r>
              <a:rPr lang="en-US" dirty="0" smtClean="0"/>
              <a:t>SSS: 10%</a:t>
            </a:r>
          </a:p>
          <a:p>
            <a:r>
              <a:rPr lang="en-US" dirty="0" smtClean="0"/>
              <a:t>EOP: 3%</a:t>
            </a:r>
          </a:p>
          <a:p>
            <a:r>
              <a:rPr lang="en-US" dirty="0" smtClean="0"/>
              <a:t>CVMSA: 18%</a:t>
            </a:r>
          </a:p>
          <a:p>
            <a:r>
              <a:rPr lang="en-US" dirty="0" smtClean="0"/>
              <a:t>University: 12%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6768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Our Students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Total Headcount = 9,282 (Fall 2015)</a:t>
            </a:r>
          </a:p>
          <a:p>
            <a:r>
              <a:rPr lang="en-US" dirty="0" smtClean="0"/>
              <a:t>Undergraduate = 8,099 (87.3%); Graduate = 1,183 (12.7%)</a:t>
            </a:r>
          </a:p>
          <a:p>
            <a:r>
              <a:rPr lang="en-US" dirty="0" smtClean="0"/>
              <a:t>First Time Freshmen = 1,270; First-Time Transfers = 922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First Time Freshmen Characteristics (Fall 2015)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76% first-generation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61.8% Pell-eligible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55.4% first-generation </a:t>
            </a:r>
            <a:r>
              <a:rPr lang="en-US" u="sng" dirty="0" smtClean="0"/>
              <a:t>and</a:t>
            </a:r>
            <a:r>
              <a:rPr lang="en-US" dirty="0" smtClean="0"/>
              <a:t> Pell-eligible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44.8% require developmental education courses in English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50.7% require developmental education courses in math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2727" y="77908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Forum and Focus Group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0606" y="2343683"/>
            <a:ext cx="10515600" cy="4351338"/>
          </a:xfrm>
        </p:spPr>
        <p:txBody>
          <a:bodyPr/>
          <a:lstStyle/>
          <a:p>
            <a:r>
              <a:rPr lang="en-US" dirty="0" smtClean="0"/>
              <a:t>Three forums and one focus group</a:t>
            </a:r>
          </a:p>
          <a:p>
            <a:r>
              <a:rPr lang="en-US" dirty="0" smtClean="0"/>
              <a:t>Overarching emergent theme that unifies the recorded narrative of PACE: the culture of </a:t>
            </a:r>
            <a:r>
              <a:rPr lang="en-US" i="1" dirty="0" err="1" smtClean="0"/>
              <a:t>familia</a:t>
            </a:r>
            <a:r>
              <a:rPr lang="en-US" i="1" dirty="0" smtClean="0"/>
              <a:t> </a:t>
            </a:r>
            <a:r>
              <a:rPr lang="en-US" dirty="0" smtClean="0"/>
              <a:t>within the program</a:t>
            </a:r>
          </a:p>
          <a:p>
            <a:r>
              <a:rPr lang="en-US" i="1" dirty="0" err="1" smtClean="0"/>
              <a:t>Familia</a:t>
            </a:r>
            <a:r>
              <a:rPr lang="en-US" dirty="0" smtClean="0"/>
              <a:t> was cultivated by all services </a:t>
            </a:r>
            <a:r>
              <a:rPr lang="en-US" dirty="0"/>
              <a:t>provided by </a:t>
            </a:r>
            <a:r>
              <a:rPr lang="en-US" dirty="0" smtClean="0"/>
              <a:t>PACE in combination, delivered </a:t>
            </a:r>
            <a:r>
              <a:rPr lang="en-US" dirty="0"/>
              <a:t>in a way that was unique to other support programs on campus.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343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9178" y="470878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Take-Home Points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9437" y="1808913"/>
            <a:ext cx="10515600" cy="4351338"/>
          </a:xfrm>
        </p:spPr>
        <p:txBody>
          <a:bodyPr/>
          <a:lstStyle/>
          <a:p>
            <a:r>
              <a:rPr lang="en-US" dirty="0" smtClean="0"/>
              <a:t>PACE impacted student engagement, retention, and quality of the college experience in a very positive way.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Impacts retention and GPA, and cultivates a critical sense of </a:t>
            </a:r>
            <a:r>
              <a:rPr lang="en-US" i="1" dirty="0" err="1" smtClean="0"/>
              <a:t>familia</a:t>
            </a:r>
            <a:endParaRPr lang="en-US" i="1" dirty="0" smtClean="0"/>
          </a:p>
          <a:p>
            <a:r>
              <a:rPr lang="en-US" dirty="0" smtClean="0"/>
              <a:t>But we still need to find effective ways to increase average unit load and improve time to degree while maintaining this culture of access, engagement, quality, and </a:t>
            </a:r>
            <a:r>
              <a:rPr lang="en-US" i="1" dirty="0" err="1" smtClean="0"/>
              <a:t>familia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Results demonstrate that these practices provide a robust and sustainable foundation for student success, and are the bedrock on which to build practices to improve time to degree completion.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9178" y="470878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Taking to Scale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9437" y="18089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Critical Question: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translate what we have learned from PACE to help achieve our 2025 Goals?</a:t>
            </a:r>
          </a:p>
        </p:txBody>
      </p:sp>
    </p:spTree>
    <p:extLst>
      <p:ext uri="{BB962C8B-B14F-4D97-AF65-F5344CB8AC3E}">
        <p14:creationId xmlns:p14="http://schemas.microsoft.com/office/powerpoint/2010/main" val="26024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68918" y="877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Moving Forward: Looking toward 2025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41941" y="2255989"/>
            <a:ext cx="10515600" cy="4351338"/>
          </a:xfrm>
        </p:spPr>
        <p:txBody>
          <a:bodyPr/>
          <a:lstStyle/>
          <a:p>
            <a:r>
              <a:rPr lang="en-US" sz="2400" dirty="0" smtClean="0"/>
              <a:t>Graduation </a:t>
            </a:r>
            <a:r>
              <a:rPr lang="en-US" sz="2400" dirty="0"/>
              <a:t>Rate Excellence and Assessment </a:t>
            </a:r>
            <a:r>
              <a:rPr lang="en-US" sz="2400" dirty="0" smtClean="0"/>
              <a:t>Team (GREAT)</a:t>
            </a:r>
            <a:endParaRPr lang="en-US" sz="2400" dirty="0"/>
          </a:p>
          <a:p>
            <a:r>
              <a:rPr lang="en-US" sz="2400" dirty="0"/>
              <a:t>Membership: faculty, staff, students, and administrators from across the university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85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68918" y="877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Moving Forward: Looking toward 2025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41941" y="2255989"/>
            <a:ext cx="10515600" cy="4351338"/>
          </a:xfrm>
        </p:spPr>
        <p:txBody>
          <a:bodyPr/>
          <a:lstStyle/>
          <a:p>
            <a:r>
              <a:rPr lang="en-US" sz="2400" dirty="0" smtClean="0"/>
              <a:t>GREAT Team Charge: Provide recommendations for strategies that, while maintaining student access to an </a:t>
            </a:r>
            <a:r>
              <a:rPr lang="en-US" sz="2400" dirty="0" smtClean="0"/>
              <a:t>engaging, high-quality </a:t>
            </a:r>
            <a:r>
              <a:rPr lang="en-US" sz="2400" dirty="0" smtClean="0"/>
              <a:t>education, will position the University to accomplish the following priority goals:</a:t>
            </a:r>
          </a:p>
          <a:p>
            <a:pPr lvl="1">
              <a:buFont typeface="Courier New"/>
              <a:buChar char="o"/>
            </a:pPr>
            <a:r>
              <a:rPr lang="en-US" dirty="0"/>
              <a:t>I</a:t>
            </a:r>
            <a:r>
              <a:rPr lang="en-US" dirty="0" smtClean="0"/>
              <a:t>mprove Freshmen 4-year graduation </a:t>
            </a:r>
            <a:r>
              <a:rPr lang="en-US" dirty="0" smtClean="0"/>
              <a:t>rate;</a:t>
            </a:r>
            <a:endParaRPr lang="en-US" dirty="0" smtClean="0"/>
          </a:p>
          <a:p>
            <a:pPr lvl="1">
              <a:buFont typeface="Courier New"/>
              <a:buChar char="o"/>
            </a:pPr>
            <a:r>
              <a:rPr lang="en-US" dirty="0"/>
              <a:t>Eliminate the achievement gaps in graduation rates for underrepresented minority and Pell-eligible </a:t>
            </a:r>
            <a:r>
              <a:rPr lang="en-US" dirty="0" smtClean="0"/>
              <a:t>students; and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Improve Transfer 2-year graduation </a:t>
            </a:r>
            <a:r>
              <a:rPr lang="en-US" dirty="0" smtClean="0"/>
              <a:t>rate.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48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68917" y="52649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GREAT: Team Details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19307" y="1824859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Membership is a grass roots effort, intended to bring together programs and groups to examine practices across the university.</a:t>
            </a:r>
          </a:p>
          <a:p>
            <a:r>
              <a:rPr lang="en-US" sz="2400" dirty="0" smtClean="0"/>
              <a:t>The GREAT Team members will: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Identify and examine barriers to </a:t>
            </a:r>
            <a:r>
              <a:rPr lang="en-US" dirty="0" smtClean="0"/>
              <a:t>increasing</a:t>
            </a:r>
            <a:r>
              <a:rPr lang="en-US" dirty="0" smtClean="0"/>
              <a:t> </a:t>
            </a:r>
            <a:r>
              <a:rPr lang="en-US" dirty="0" smtClean="0"/>
              <a:t>graduation rates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Examine evidence of effectiveness in multiple existing programs that improve student success on our campus (e.g., CVMSA, PACE, Early Start)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Make recommendations based on this examination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ecommendations will be used to further shape and refine our long-term student success plan and its implementation to reach our Graduation Initiative 2025 Goals.</a:t>
            </a:r>
          </a:p>
        </p:txBody>
      </p:sp>
    </p:spTree>
    <p:extLst>
      <p:ext uri="{BB962C8B-B14F-4D97-AF65-F5344CB8AC3E}">
        <p14:creationId xmlns:p14="http://schemas.microsoft.com/office/powerpoint/2010/main" val="38387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10053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15 to Finish </a:t>
            </a:r>
            <a:endParaRPr lang="en-US" b="1" dirty="0"/>
          </a:p>
        </p:txBody>
      </p:sp>
      <p:pic>
        <p:nvPicPr>
          <p:cNvPr id="4" name="Content Placeholder 3" title="Fall 2016 incoming freshmen pose for group photo after convocation.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64" y="1590949"/>
            <a:ext cx="8928872" cy="4351337"/>
          </a:xfrm>
        </p:spPr>
      </p:pic>
      <p:sp>
        <p:nvSpPr>
          <p:cNvPr id="5" name="TextBox 4"/>
          <p:cNvSpPr txBox="1"/>
          <p:nvPr/>
        </p:nvSpPr>
        <p:spPr>
          <a:xfrm>
            <a:off x="3189255" y="5875380"/>
            <a:ext cx="662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Fall 2016 incoming freshmen pose for group photo after convocation.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1558" y="82181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Discussion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5038" y="1930376"/>
            <a:ext cx="10515600" cy="4351338"/>
          </a:xfrm>
        </p:spPr>
        <p:txBody>
          <a:bodyPr/>
          <a:lstStyle/>
          <a:p>
            <a:pPr marL="514350" lvl="0" indent="-514350">
              <a:spcBef>
                <a:spcPts val="0"/>
              </a:spcBef>
              <a:buAutoNum type="arabicPeriod"/>
            </a:pPr>
            <a:r>
              <a:rPr lang="en-US" dirty="0" smtClean="0"/>
              <a:t>How do we replicate defining </a:t>
            </a:r>
            <a:r>
              <a:rPr lang="en-US" dirty="0"/>
              <a:t>characteristics and best practices </a:t>
            </a:r>
            <a:r>
              <a:rPr lang="en-US" dirty="0" smtClean="0"/>
              <a:t>of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      small</a:t>
            </a:r>
            <a:r>
              <a:rPr lang="en-US" dirty="0"/>
              <a:t>, intimate programs while scaling-up to serve all </a:t>
            </a:r>
            <a:r>
              <a:rPr lang="en-US" dirty="0" smtClean="0"/>
              <a:t>students</a:t>
            </a:r>
            <a:r>
              <a:rPr lang="en-US" dirty="0" smtClean="0"/>
              <a:t>?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 startAt="2"/>
            </a:pPr>
            <a:r>
              <a:rPr lang="en-US" dirty="0"/>
              <a:t>How do we encourage increased unit load while maintaining 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quality experience</a:t>
            </a:r>
            <a:r>
              <a:rPr lang="en-US" dirty="0" smtClean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3.   What </a:t>
            </a:r>
            <a:r>
              <a:rPr lang="en-US" dirty="0"/>
              <a:t>are some challenges to, as well as tips for, institutionalizing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large, multi-year, multi-million dollar grant projects?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2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1558" y="82181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Discussion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69178" y="2243414"/>
            <a:ext cx="10515600" cy="4351338"/>
          </a:xfrm>
        </p:spPr>
        <p:txBody>
          <a:bodyPr/>
          <a:lstStyle/>
          <a:p>
            <a:pPr marL="514350" lvl="0" indent="-514350">
              <a:buAutoNum type="arabicPeriod"/>
            </a:pPr>
            <a:r>
              <a:rPr lang="en-US" dirty="0" smtClean="0"/>
              <a:t>How do we replicate defining </a:t>
            </a:r>
            <a:r>
              <a:rPr lang="en-US" dirty="0"/>
              <a:t>characteristics and best practices </a:t>
            </a:r>
            <a:r>
              <a:rPr lang="en-US" dirty="0" smtClean="0"/>
              <a:t>of   </a:t>
            </a:r>
          </a:p>
          <a:p>
            <a:pPr marL="0" lvl="0" indent="0">
              <a:buNone/>
            </a:pPr>
            <a:r>
              <a:rPr lang="en-US" dirty="0" smtClean="0"/>
              <a:t>      small</a:t>
            </a:r>
            <a:r>
              <a:rPr lang="en-US" dirty="0"/>
              <a:t>, intimate programs while scaling-up to serve all </a:t>
            </a:r>
            <a:r>
              <a:rPr lang="en-US" dirty="0" smtClean="0"/>
              <a:t>students?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0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1558" y="82181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Discussion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69178" y="2243414"/>
            <a:ext cx="10515600" cy="435133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AutoNum type="arabicPeriod" startAt="2"/>
            </a:pPr>
            <a:r>
              <a:rPr lang="en-US" dirty="0" smtClean="0"/>
              <a:t>How do we encourage increased unit load while maintaining 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quality experience?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6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7230" y="56374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Our Students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04415" y="1825625"/>
            <a:ext cx="8371687" cy="4351338"/>
          </a:xfrm>
        </p:spPr>
        <p:txBody>
          <a:bodyPr/>
          <a:lstStyle/>
          <a:p>
            <a:r>
              <a:rPr lang="en-US" dirty="0" smtClean="0"/>
              <a:t>Ethnic Distribution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Hispanic/Latino = 47.8%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White = 25.9%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Asian = 10.2%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Black/African American = 2.4%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Pacific Islander = .5%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American Indian or Alaska Native = .4%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Other = 12.8%</a:t>
            </a:r>
          </a:p>
          <a:p>
            <a:r>
              <a:rPr lang="en-US" dirty="0" smtClean="0"/>
              <a:t>Designated as a Hispanic-Serving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1558" y="82181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Discussion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69178" y="22434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  What are some challenges to, as well as tips for, institutionalizing </a:t>
            </a:r>
          </a:p>
          <a:p>
            <a:pPr marL="0" indent="0">
              <a:buNone/>
            </a:pPr>
            <a:r>
              <a:rPr lang="en-US" dirty="0" smtClean="0"/>
              <a:t>       large</a:t>
            </a:r>
            <a:r>
              <a:rPr lang="en-US" dirty="0"/>
              <a:t>, multi-year, multi-million </a:t>
            </a:r>
            <a:r>
              <a:rPr lang="en-US" dirty="0" smtClean="0"/>
              <a:t>dollar grant projects?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4978" y="763138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Identified Need </a:t>
            </a:r>
            <a:r>
              <a:rPr lang="en-US" b="1" dirty="0"/>
              <a:t>-</a:t>
            </a:r>
            <a:r>
              <a:rPr lang="en-US" b="1" dirty="0" smtClean="0"/>
              <a:t> 2010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8527" y="2176567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Freshmen 4-year graduation rate = 20%</a:t>
            </a:r>
            <a:endParaRPr lang="en-US" dirty="0" smtClean="0">
              <a:solidFill>
                <a:srgbClr val="C00000"/>
              </a:solidFill>
            </a:endParaRPr>
          </a:p>
          <a:p>
            <a:pPr lvl="0"/>
            <a:r>
              <a:rPr lang="en-US" dirty="0" smtClean="0"/>
              <a:t>Freshmen 6-year graduation rate = 50%</a:t>
            </a:r>
            <a:endParaRPr lang="en-US" dirty="0" smtClean="0">
              <a:solidFill>
                <a:srgbClr val="C00000"/>
              </a:solidFill>
            </a:endParaRPr>
          </a:p>
          <a:p>
            <a:pPr lvl="0"/>
            <a:r>
              <a:rPr lang="en-US" dirty="0" smtClean="0"/>
              <a:t>A 5.6% gap in second-year retention between Hispanic students and White students (</a:t>
            </a:r>
            <a:r>
              <a:rPr lang="en-US" sz="2600" dirty="0">
                <a:solidFill>
                  <a:prstClr val="black"/>
                </a:solidFill>
              </a:rPr>
              <a:t>64.1% </a:t>
            </a:r>
            <a:r>
              <a:rPr lang="en-US" sz="2600" dirty="0" smtClean="0">
                <a:solidFill>
                  <a:prstClr val="black"/>
                </a:solidFill>
              </a:rPr>
              <a:t>for </a:t>
            </a:r>
            <a:r>
              <a:rPr lang="en-US" sz="2600" dirty="0">
                <a:solidFill>
                  <a:prstClr val="black"/>
                </a:solidFill>
              </a:rPr>
              <a:t>Hispanic </a:t>
            </a:r>
            <a:r>
              <a:rPr lang="en-US" sz="2600" dirty="0" smtClean="0">
                <a:solidFill>
                  <a:prstClr val="black"/>
                </a:solidFill>
              </a:rPr>
              <a:t>students; 69.7</a:t>
            </a:r>
            <a:r>
              <a:rPr lang="en-US" sz="2600" dirty="0">
                <a:solidFill>
                  <a:prstClr val="black"/>
                </a:solidFill>
              </a:rPr>
              <a:t>% </a:t>
            </a:r>
            <a:r>
              <a:rPr lang="en-US" sz="2600" dirty="0" smtClean="0">
                <a:solidFill>
                  <a:prstClr val="black"/>
                </a:solidFill>
              </a:rPr>
              <a:t>for </a:t>
            </a:r>
            <a:r>
              <a:rPr lang="en-US" sz="2600" dirty="0">
                <a:solidFill>
                  <a:prstClr val="black"/>
                </a:solidFill>
              </a:rPr>
              <a:t>White students</a:t>
            </a:r>
            <a:r>
              <a:rPr lang="en-US" dirty="0" smtClean="0"/>
              <a:t>) </a:t>
            </a:r>
          </a:p>
          <a:p>
            <a:pPr lvl="0"/>
            <a:r>
              <a:rPr lang="en-US" dirty="0" smtClean="0"/>
              <a:t>A 10.6% gap in 4-year graduation rates between Hispanic and White students (16.5% for Hispanic students; 27.1% for White Students)</a:t>
            </a:r>
          </a:p>
        </p:txBody>
      </p:sp>
    </p:spTree>
    <p:extLst>
      <p:ext uri="{BB962C8B-B14F-4D97-AF65-F5344CB8AC3E}">
        <p14:creationId xmlns:p14="http://schemas.microsoft.com/office/powerpoint/2010/main" val="33226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1818" y="106394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Program for Academic and Career Excellence</a:t>
            </a:r>
            <a:br>
              <a:rPr lang="en-US" b="1" dirty="0" smtClean="0"/>
            </a:br>
            <a:r>
              <a:rPr lang="en-US" b="1" dirty="0" smtClean="0"/>
              <a:t>(PACE)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8788" y="2702407"/>
            <a:ext cx="10515600" cy="3146633"/>
          </a:xfrm>
        </p:spPr>
        <p:txBody>
          <a:bodyPr/>
          <a:lstStyle/>
          <a:p>
            <a:r>
              <a:rPr lang="en-US" dirty="0" smtClean="0"/>
              <a:t>PACE: </a:t>
            </a:r>
            <a:r>
              <a:rPr lang="en-US" dirty="0"/>
              <a:t>E</a:t>
            </a:r>
            <a:r>
              <a:rPr lang="en-US" dirty="0" smtClean="0"/>
              <a:t>stablished </a:t>
            </a:r>
            <a:r>
              <a:rPr lang="en-US" dirty="0"/>
              <a:t>in 2010 through a 5-year, $3,063,567 U.S. Department of Education Title V grant (Project Director, Jill </a:t>
            </a:r>
            <a:r>
              <a:rPr lang="en-US" dirty="0" smtClean="0"/>
              <a:t>Tiemann-Gonzalez)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esigned to increase engagement, retention, and graduation rates of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first-generation and Pell-eligible college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5757" y="1035977"/>
            <a:ext cx="10515600" cy="971551"/>
          </a:xfrm>
        </p:spPr>
        <p:txBody>
          <a:bodyPr/>
          <a:lstStyle/>
          <a:p>
            <a:pPr algn="ctr"/>
            <a:r>
              <a:rPr lang="en-US" b="1" dirty="0" smtClean="0"/>
              <a:t>Two Essential Program </a:t>
            </a:r>
            <a:r>
              <a:rPr lang="en-US" b="1" dirty="0"/>
              <a:t>C</a:t>
            </a:r>
            <a:r>
              <a:rPr lang="en-US" b="1" dirty="0" smtClean="0"/>
              <a:t>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8787" y="2143145"/>
            <a:ext cx="10515600" cy="4351338"/>
          </a:xfr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First Year Experience (FYE):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University’s previous pilot FYE program was refined and expanded by embedding it in a two-semester English stretch course;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second course in the</a:t>
            </a:r>
            <a:r>
              <a:rPr lang="en-US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series meets the general education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written communication</a:t>
            </a:r>
            <a:r>
              <a:rPr lang="en-US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requirement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43.1% of PACE students took this stretch course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Lead: Dr. Susan Marshall, Professor of English</a:t>
            </a:r>
            <a:endParaRPr lang="en-US" sz="3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03376" y="4522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Two </a:t>
            </a:r>
            <a:r>
              <a:rPr lang="en-US" sz="3600" b="1" dirty="0" smtClean="0"/>
              <a:t>Essential Program </a:t>
            </a:r>
            <a:r>
              <a:rPr lang="en-US" sz="3600" b="1" dirty="0"/>
              <a:t>Components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69177" y="182562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Check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In, Check Up, Check Out (C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  <a:endParaRPr lang="en-US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comprehensive student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was developed to provide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targeted services and an environment that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from admission to graduation, enhances students’ academic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results in increased engagement, retention, and completion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 space, intrusive advising, peer mentoring, workshops, events, and more.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41686db8ac76926415e5ab1d6232a9ad29258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0355ef0-b855-4ebb-a92a-a6c79f7573fd">72WVDYXX2UNK-119302339-16</_dlc_DocId>
    <_dlc_DocIdUrl xmlns="30355ef0-b855-4ebb-a92a-a6c79f7573fd">
      <Url>https://update.calstate.edu/csu-system/why-the-csu-matters/graduation-initiative-2025/symposium/2016/_layouts/15/DocIdRedir.aspx?ID=72WVDYXX2UNK-119302339-16</Url>
      <Description>72WVDYXX2UNK-119302339-16</Description>
    </_dlc_DocIdUrl>
    <TaxCatchAll xmlns="30355ef0-b855-4ebb-a92a-a6c79f7573fd">
      <Value>108</Value>
    </TaxCatchAll>
    <Symposium_x0020_Theme xmlns="3f31be2d-f16a-4e8d-ac48-8912f25aea1d">Targeted Interventions</Symposium_x0020_Theme>
    <d9801a0988764e99a072e451db3f6bc2 xmlns="3f31be2d-f16a-4e8d-ac48-8912f25aea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Stanislaus</TermName>
          <TermId xmlns="http://schemas.microsoft.com/office/infopath/2007/PartnerControls">0cddc087-5a34-4219-b97d-b1426cdeb701</TermId>
        </TermInfo>
      </Terms>
    </d9801a0988764e99a072e451db3f6bc2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5C46C2E02D6D4FA10A0271A0AA56A1" ma:contentTypeVersion="9" ma:contentTypeDescription="Create a new document." ma:contentTypeScope="" ma:versionID="f4c01c5029f6d94a0914abda634d9e94">
  <xsd:schema xmlns:xsd="http://www.w3.org/2001/XMLSchema" xmlns:xs="http://www.w3.org/2001/XMLSchema" xmlns:p="http://schemas.microsoft.com/office/2006/metadata/properties" xmlns:ns1="http://schemas.microsoft.com/sharepoint/v3" xmlns:ns2="30355ef0-b855-4ebb-a92a-a6c79f7573fd" xmlns:ns3="3f31be2d-f16a-4e8d-ac48-8912f25aea1d" targetNamespace="http://schemas.microsoft.com/office/2006/metadata/properties" ma:root="true" ma:fieldsID="33131aa2435e37003e90e60ae9c93d7d" ns1:_="" ns2:_="" ns3:_="">
    <xsd:import namespace="http://schemas.microsoft.com/sharepoint/v3"/>
    <xsd:import namespace="30355ef0-b855-4ebb-a92a-a6c79f7573fd"/>
    <xsd:import namespace="3f31be2d-f16a-4e8d-ac48-8912f25aea1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Symposium_x0020_Theme"/>
                <xsd:element ref="ns2:TaxCatchAll" minOccurs="0"/>
                <xsd:element ref="ns3:d9801a0988764e99a072e451db3f6bc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55ef0-b855-4ebb-a92a-a6c79f7573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78e63dc6-18ca-402a-b53d-77306eedd665}" ma:internalName="TaxCatchAll" ma:showField="CatchAllData" ma:web="30355ef0-b855-4ebb-a92a-a6c79f7573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1be2d-f16a-4e8d-ac48-8912f25aea1d" elementFormDefault="qualified">
    <xsd:import namespace="http://schemas.microsoft.com/office/2006/documentManagement/types"/>
    <xsd:import namespace="http://schemas.microsoft.com/office/infopath/2007/PartnerControls"/>
    <xsd:element name="Symposium_x0020_Theme" ma:index="13" ma:displayName="Symposium Theme" ma:default="Targeted Interventions" ma:format="Dropdown" ma:internalName="Symposium_x0020_Theme">
      <xsd:simpleType>
        <xsd:restriction base="dms:Choice">
          <xsd:enumeration value="Targeted Interventions"/>
          <xsd:enumeration value="Enrollment Management"/>
          <xsd:enumeration value="Institutional Change"/>
          <xsd:enumeration value="Connection"/>
          <xsd:enumeration value="High-Impact Practices"/>
        </xsd:restriction>
      </xsd:simpleType>
    </xsd:element>
    <xsd:element name="d9801a0988764e99a072e451db3f6bc2" ma:index="16" nillable="true" ma:taxonomy="true" ma:internalName="d9801a0988764e99a072e451db3f6bc2" ma:taxonomyFieldName="CSUCampusNames" ma:displayName="CSU Campus Names" ma:readOnly="false" ma:default="" ma:fieldId="{d9801a09-8876-4e99-a072-e451db3f6bc2}" ma:sspId="ab59b9a8-0c0a-4af1-95ae-2c1b5a595c16" ma:termSetId="a868a788-bc18-4460-8217-6e04441df2b9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EF9BBF-8AD7-482E-8BB6-F3BD0306D16C}"/>
</file>

<file path=customXml/itemProps2.xml><?xml version="1.0" encoding="utf-8"?>
<ds:datastoreItem xmlns:ds="http://schemas.openxmlformats.org/officeDocument/2006/customXml" ds:itemID="{E4157F17-3F13-4AD0-A98C-6C9DEF6A0992}"/>
</file>

<file path=customXml/itemProps3.xml><?xml version="1.0" encoding="utf-8"?>
<ds:datastoreItem xmlns:ds="http://schemas.openxmlformats.org/officeDocument/2006/customXml" ds:itemID="{E4AD6B47-5480-4ADC-B07B-68DA3DB2E512}"/>
</file>

<file path=customXml/itemProps4.xml><?xml version="1.0" encoding="utf-8"?>
<ds:datastoreItem xmlns:ds="http://schemas.openxmlformats.org/officeDocument/2006/customXml" ds:itemID="{A2FF3671-8E98-443A-A87C-2880F971ED0F}"/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2914</Words>
  <Application>Microsoft Office PowerPoint</Application>
  <PresentationFormat>Widescreen</PresentationFormat>
  <Paragraphs>577</Paragraphs>
  <Slides>50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Our Region</vt:lpstr>
      <vt:lpstr>Our Population</vt:lpstr>
      <vt:lpstr>Our Students </vt:lpstr>
      <vt:lpstr>Our Students</vt:lpstr>
      <vt:lpstr>Identified Need - 2010</vt:lpstr>
      <vt:lpstr>Program for Academic and Career Excellence (PACE)</vt:lpstr>
      <vt:lpstr>Two Essential Program Components</vt:lpstr>
      <vt:lpstr>Two Essential Program Components</vt:lpstr>
      <vt:lpstr>Project Goals</vt:lpstr>
      <vt:lpstr>Project Goals</vt:lpstr>
      <vt:lpstr>Participants: Numbers</vt:lpstr>
      <vt:lpstr>Participants: Selection</vt:lpstr>
      <vt:lpstr>Participants: Demographics</vt:lpstr>
      <vt:lpstr>Program: Design</vt:lpstr>
      <vt:lpstr>Program: Resources</vt:lpstr>
      <vt:lpstr>Space</vt:lpstr>
      <vt:lpstr>PowerPoint Presentation</vt:lpstr>
      <vt:lpstr>PowerPoint Presentation</vt:lpstr>
      <vt:lpstr>Program: Personnel</vt:lpstr>
      <vt:lpstr>Program: Equipment and Supplies</vt:lpstr>
      <vt:lpstr>Transitioning and Scaling</vt:lpstr>
      <vt:lpstr>Data Examined </vt:lpstr>
      <vt:lpstr>2011 Cohort Study </vt:lpstr>
      <vt:lpstr> </vt:lpstr>
      <vt:lpstr>Descriptive Analyses</vt:lpstr>
      <vt:lpstr>Logistic Regression Analyses</vt:lpstr>
      <vt:lpstr>PowerPoint Presentation</vt:lpstr>
      <vt:lpstr>PowerPoint Presentation</vt:lpstr>
      <vt:lpstr>Multiple Regression Analyses</vt:lpstr>
      <vt:lpstr>PowerPoint Presentation</vt:lpstr>
      <vt:lpstr>PowerPoint Presentation</vt:lpstr>
      <vt:lpstr>2011-2015 Comparison Study</vt:lpstr>
      <vt:lpstr>PowerPoint Presentation</vt:lpstr>
      <vt:lpstr>GPA</vt:lpstr>
      <vt:lpstr>Units Earned</vt:lpstr>
      <vt:lpstr>Retention</vt:lpstr>
      <vt:lpstr>WPST Performance</vt:lpstr>
      <vt:lpstr>4-Year Graduation Rates </vt:lpstr>
      <vt:lpstr>Forum and Focus Group Data</vt:lpstr>
      <vt:lpstr>Take-Home Points</vt:lpstr>
      <vt:lpstr>Taking to Scale</vt:lpstr>
      <vt:lpstr>Moving Forward: Looking toward 2025</vt:lpstr>
      <vt:lpstr>Moving Forward: Looking toward 2025</vt:lpstr>
      <vt:lpstr>GREAT: Team Details</vt:lpstr>
      <vt:lpstr>15 to Finish </vt:lpstr>
      <vt:lpstr>Discussion Questions</vt:lpstr>
      <vt:lpstr>Discussion Questions</vt:lpstr>
      <vt:lpstr>Discussion Questions</vt:lpstr>
      <vt:lpstr>Discussion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Institutionalizing and Scaling an Effective Grant-Funded Program – The Program for Academic and Career Excellence (PACE)</dc:title>
  <dc:creator>Shawna Young</dc:creator>
  <cp:lastModifiedBy>Shawna Young</cp:lastModifiedBy>
  <cp:revision>135</cp:revision>
  <cp:lastPrinted>2016-09-19T11:10:48Z</cp:lastPrinted>
  <dcterms:created xsi:type="dcterms:W3CDTF">2016-09-11T00:47:01Z</dcterms:created>
  <dcterms:modified xsi:type="dcterms:W3CDTF">2016-09-19T18:45:42Z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0x010100775C46C2E02D6D4FA10A0271A0AA56A1</vt:lpwstr>
  </property>
  <property fmtid="{D5CDD505-2E9C-101B-9397-08002B2CF9AE}" pid="3" name="_dlc_DocIdItemGuid">
    <vt:lpwstr>4273c9d5-09d4-41bf-9847-f4c5ac7f4bbd</vt:lpwstr>
  </property>
  <property fmtid="{D5CDD505-2E9C-101B-9397-08002B2CF9AE}" pid="4" name="CSUCampusNames">
    <vt:lpwstr>108;#Stanislaus|0cddc087-5a34-4219-b97d-b1426cdeb701</vt:lpwstr>
  </property>
  <property fmtid="{D5CDD505-2E9C-101B-9397-08002B2CF9AE}" pid="5" name="CSU Campus Names">
    <vt:lpwstr>108;#Stanislaus|0cddc087-5a34-4219-b97d-b1426cdeb701</vt:lpwstr>
  </property>
  <property fmtid="{D5CDD505-2E9C-101B-9397-08002B2CF9AE}" pid="6" name="rv49">
    <vt:lpwstr>Institutionalizing and Scaling an Effective Grant-Funded Program – The Program for Academic and Career Excellence (PACE)</vt:lpwstr>
  </property>
  <property fmtid="{D5CDD505-2E9C-101B-9397-08002B2CF9AE}" pid="7" name="p9d6a3c57de5468ab057bd261850f0ef">
    <vt:lpwstr>Stanislaus|0cddc087-5a34-4219-b97d-b1426cdeb701</vt:lpwstr>
  </property>
</Properties>
</file>