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0.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notesSlides/notesSlide12.xml" ContentType="application/vnd.openxmlformats-officedocument.presentationml.notes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style6.xml" ContentType="application/vnd.ms-office.chartstyle+xml"/>
  <Override PartName="/ppt/handoutMasters/handoutMaster1.xml" ContentType="application/vnd.openxmlformats-officedocument.presentationml.handoutMaster+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theme/themeOverride2.xml" ContentType="application/vnd.openxmlformats-officedocument.themeOverride+xml"/>
  <Override PartName="/ppt/charts/chart3.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charts/colors6.xml" ContentType="application/vnd.ms-office.chartcolorstyle+xml"/>
  <Override PartName="/ppt/theme/themeOverride6.xml" ContentType="application/vnd.openxmlformats-officedocument.themeOverride+xml"/>
  <Override PartName="/ppt/charts/style5.xml" ContentType="application/vnd.ms-office.chartstyle+xml"/>
  <Override PartName="/ppt/charts/colors5.xml" ContentType="application/vnd.ms-office.chartcolorstyle+xml"/>
  <Override PartName="/ppt/charts/style3.xml" ContentType="application/vnd.ms-office.chartstyle+xml"/>
  <Override PartName="/ppt/charts/chart5.xml" ContentType="application/vnd.openxmlformats-officedocument.drawingml.chart+xml"/>
  <Override PartName="/ppt/theme/themeOverride3.xml" ContentType="application/vnd.openxmlformats-officedocument.themeOverride+xml"/>
  <Override PartName="/ppt/charts/colors3.xml" ContentType="application/vnd.ms-office.chartcolorstyle+xml"/>
  <Override PartName="/ppt/charts/style4.xml" ContentType="application/vnd.ms-office.chartstyle+xml"/>
  <Override PartName="/ppt/theme/themeOverride4.xml" ContentType="application/vnd.openxmlformats-officedocument.themeOverride+xml"/>
  <Override PartName="/ppt/charts/chart4.xml" ContentType="application/vnd.openxmlformats-officedocument.drawingml.chart+xml"/>
  <Override PartName="/ppt/charts/colors4.xml" ContentType="application/vnd.ms-office.chartcolorstyl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handoutMasterIdLst>
    <p:handoutMasterId r:id="rId21"/>
  </p:handoutMasterIdLst>
  <p:sldIdLst>
    <p:sldId id="266" r:id="rId2"/>
    <p:sldId id="267"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Lst>
  <p:sldSz cx="14630400" cy="8229600"/>
  <p:notesSz cx="7315200" cy="9601200"/>
  <p:defaultTex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3"/>
    <p:restoredTop sz="70914" autoAdjust="0"/>
  </p:normalViewPr>
  <p:slideViewPr>
    <p:cSldViewPr snapToGrid="0" snapToObjects="1">
      <p:cViewPr varScale="1">
        <p:scale>
          <a:sx n="58" d="100"/>
          <a:sy n="58" d="100"/>
        </p:scale>
        <p:origin x="153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6913800642201902E-2"/>
          <c:y val="4.6909259091663692E-2"/>
          <c:w val="0.89239161824201074"/>
          <c:h val="0.84211439514111863"/>
        </c:manualLayout>
      </c:layout>
      <c:bar3DChart>
        <c:barDir val="col"/>
        <c:grouping val="stacked"/>
        <c:varyColors val="0"/>
        <c:ser>
          <c:idx val="0"/>
          <c:order val="0"/>
          <c:tx>
            <c:strRef>
              <c:f>Sheet1!$B$1</c:f>
              <c:strCache>
                <c:ptCount val="1"/>
                <c:pt idx="0">
                  <c:v>Students Served</c:v>
                </c:pt>
              </c:strCache>
            </c:strRef>
          </c:tx>
          <c:spPr>
            <a:solidFill>
              <a:schemeClr val="accent1"/>
            </a:solidFill>
            <a:ln>
              <a:noFill/>
            </a:ln>
            <a:effectLst/>
            <a:sp3d/>
          </c:spPr>
          <c:invertIfNegative val="0"/>
          <c:dPt>
            <c:idx val="0"/>
            <c:invertIfNegative val="0"/>
            <c:bubble3D val="0"/>
            <c:spPr>
              <a:solidFill>
                <a:schemeClr val="accent3"/>
              </a:solidFill>
              <a:ln>
                <a:noFill/>
              </a:ln>
              <a:effectLst/>
              <a:sp3d/>
            </c:spPr>
          </c:dPt>
          <c:dPt>
            <c:idx val="1"/>
            <c:invertIfNegative val="0"/>
            <c:bubble3D val="0"/>
            <c:spPr>
              <a:solidFill>
                <a:schemeClr val="accent1"/>
              </a:solidFill>
              <a:ln>
                <a:noFill/>
              </a:ln>
              <a:effectLst/>
              <a:sp3d/>
            </c:spPr>
          </c:dPt>
          <c:cat>
            <c:strRef>
              <c:f>Sheet1!$A$2:$A$3</c:f>
              <c:strCache>
                <c:ptCount val="2"/>
                <c:pt idx="0">
                  <c:v>2014-15</c:v>
                </c:pt>
                <c:pt idx="1">
                  <c:v>2015-16</c:v>
                </c:pt>
              </c:strCache>
            </c:strRef>
          </c:cat>
          <c:val>
            <c:numRef>
              <c:f>Sheet1!$B$2:$B$3</c:f>
              <c:numCache>
                <c:formatCode>General</c:formatCode>
                <c:ptCount val="2"/>
                <c:pt idx="0">
                  <c:v>584</c:v>
                </c:pt>
                <c:pt idx="1">
                  <c:v>838</c:v>
                </c:pt>
              </c:numCache>
            </c:numRef>
          </c:val>
        </c:ser>
        <c:ser>
          <c:idx val="1"/>
          <c:order val="1"/>
          <c:tx>
            <c:strRef>
              <c:f>Sheet1!#REF!</c:f>
              <c:strCache>
                <c:ptCount val="1"/>
                <c:pt idx="0">
                  <c:v>#REF!</c:v>
                </c:pt>
              </c:strCache>
            </c:strRef>
          </c:tx>
          <c:spPr>
            <a:solidFill>
              <a:schemeClr val="accent2"/>
            </a:solidFill>
            <a:ln>
              <a:noFill/>
            </a:ln>
            <a:effectLst/>
            <a:sp3d/>
          </c:spPr>
          <c:invertIfNegative val="0"/>
          <c:cat>
            <c:strRef>
              <c:f>Sheet1!$A$2:$A$3</c:f>
              <c:strCache>
                <c:ptCount val="2"/>
                <c:pt idx="0">
                  <c:v>2014-15</c:v>
                </c:pt>
                <c:pt idx="1">
                  <c:v>2015-16</c:v>
                </c:pt>
              </c:strCache>
            </c:strRef>
          </c:cat>
          <c:val>
            <c:numRef>
              <c:f>Sheet1!#REF!</c:f>
              <c:numCache>
                <c:formatCode>General</c:formatCode>
                <c:ptCount val="1"/>
                <c:pt idx="0">
                  <c:v>1</c:v>
                </c:pt>
              </c:numCache>
            </c:numRef>
          </c:val>
        </c:ser>
        <c:ser>
          <c:idx val="2"/>
          <c:order val="2"/>
          <c:tx>
            <c:strRef>
              <c:f>Sheet1!#REF!</c:f>
              <c:strCache>
                <c:ptCount val="1"/>
                <c:pt idx="0">
                  <c:v>#REF!</c:v>
                </c:pt>
              </c:strCache>
            </c:strRef>
          </c:tx>
          <c:spPr>
            <a:solidFill>
              <a:schemeClr val="accent3"/>
            </a:solidFill>
            <a:ln>
              <a:solidFill>
                <a:schemeClr val="accent3"/>
              </a:solidFill>
            </a:ln>
            <a:effectLst/>
            <a:sp3d>
              <a:contourClr>
                <a:schemeClr val="accent3"/>
              </a:contourClr>
            </a:sp3d>
          </c:spPr>
          <c:invertIfNegative val="0"/>
          <c:cat>
            <c:strRef>
              <c:f>Sheet1!$A$2:$A$3</c:f>
              <c:strCache>
                <c:ptCount val="2"/>
                <c:pt idx="0">
                  <c:v>2014-15</c:v>
                </c:pt>
                <c:pt idx="1">
                  <c:v>2015-16</c:v>
                </c:pt>
              </c:strCache>
            </c:strRef>
          </c:cat>
          <c:val>
            <c:numRef>
              <c:f>Sheet1!#REF!</c:f>
              <c:numCache>
                <c:formatCode>General</c:formatCode>
                <c:ptCount val="1"/>
                <c:pt idx="0">
                  <c:v>1</c:v>
                </c:pt>
              </c:numCache>
            </c:numRef>
          </c:val>
        </c:ser>
        <c:dLbls>
          <c:showLegendKey val="0"/>
          <c:showVal val="0"/>
          <c:showCatName val="0"/>
          <c:showSerName val="0"/>
          <c:showPercent val="0"/>
          <c:showBubbleSize val="0"/>
        </c:dLbls>
        <c:gapWidth val="150"/>
        <c:shape val="box"/>
        <c:axId val="556043856"/>
        <c:axId val="556044248"/>
        <c:axId val="0"/>
      </c:bar3DChart>
      <c:catAx>
        <c:axId val="55604385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556044248"/>
        <c:crosses val="autoZero"/>
        <c:auto val="1"/>
        <c:lblAlgn val="ctr"/>
        <c:lblOffset val="100"/>
        <c:noMultiLvlLbl val="0"/>
      </c:catAx>
      <c:valAx>
        <c:axId val="5560442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560438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Referral Source</c:v>
                </c:pt>
              </c:strCache>
            </c:strRef>
          </c:tx>
          <c:dPt>
            <c:idx val="0"/>
            <c:bubble3D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bubble3D val="0"/>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bubble3D val="0"/>
            <c:spPr>
              <a:gradFill rotWithShape="1">
                <a:gsLst>
                  <a:gs pos="0">
                    <a:schemeClr val="accent3">
                      <a:tint val="100000"/>
                      <a:shade val="100000"/>
                      <a:satMod val="130000"/>
                    </a:schemeClr>
                  </a:gs>
                  <a:gs pos="100000">
                    <a:schemeClr val="accent3">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3"/>
            <c:bubble3D val="0"/>
            <c:spPr>
              <a:gradFill rotWithShape="1">
                <a:gsLst>
                  <a:gs pos="0">
                    <a:schemeClr val="accent4">
                      <a:tint val="100000"/>
                      <a:shade val="100000"/>
                      <a:satMod val="130000"/>
                    </a:schemeClr>
                  </a:gs>
                  <a:gs pos="100000">
                    <a:schemeClr val="accent4">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dLbl>
              <c:idx val="0"/>
              <c:layout>
                <c:manualLayout>
                  <c:x val="-0.2036956936984729"/>
                  <c:y val="4.1793419811412436E-2"/>
                </c:manualLayout>
              </c:layout>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2355887047057088"/>
                      <c:h val="0.37209985380936811"/>
                    </c:manualLayout>
                  </c15:layout>
                </c:ext>
              </c:extLst>
            </c:dLbl>
            <c:dLbl>
              <c:idx val="1"/>
              <c:layout>
                <c:manualLayout>
                  <c:x val="0.21808243437688909"/>
                  <c:y val="-0.33835131732231605"/>
                </c:manualLayout>
              </c:layout>
              <c:spPr>
                <a:noFill/>
                <a:ln>
                  <a:noFill/>
                </a:ln>
                <a:effectLst/>
              </c:spPr>
              <c:txPr>
                <a:bodyPr rot="0" spcFirstLastPara="1" vertOverflow="ellipsis" vert="horz" wrap="square" lIns="38100" tIns="19050" rIns="38100" bIns="19050" anchor="ctr" anchorCtr="1">
                  <a:noAutofit/>
                </a:bodyPr>
                <a:lstStyle/>
                <a:p>
                  <a:pPr>
                    <a:defRPr sz="32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9425497167300493"/>
                      <c:h val="0.30208801863363088"/>
                    </c:manualLayout>
                  </c15:layout>
                </c:ext>
              </c:extLst>
            </c:dLbl>
            <c:dLbl>
              <c:idx val="2"/>
              <c:layout>
                <c:manualLayout>
                  <c:x val="0.19088443518241791"/>
                  <c:y val="6.0552492601654531E-2"/>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3150338074860791"/>
                      <c:h val="0.23934065970674151"/>
                    </c:manualLayout>
                  </c15:layout>
                </c:ext>
              </c:extLst>
            </c:dLbl>
            <c:dLbl>
              <c:idx val="3"/>
              <c:layout>
                <c:manualLayout>
                  <c:x val="6.3357470818339104E-2"/>
                  <c:y val="4.5097003183396552E-2"/>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9.0044421832692553E-2"/>
                      <c:h val="0.14166166501857505"/>
                    </c:manualLayout>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Faculty</c:v>
                </c:pt>
                <c:pt idx="1">
                  <c:v>Staff</c:v>
                </c:pt>
                <c:pt idx="2">
                  <c:v>Administrator</c:v>
                </c:pt>
                <c:pt idx="3">
                  <c:v>Other</c:v>
                </c:pt>
              </c:strCache>
            </c:strRef>
          </c:cat>
          <c:val>
            <c:numRef>
              <c:f>Sheet1!$B$2:$B$5</c:f>
              <c:numCache>
                <c:formatCode>0.00%</c:formatCode>
                <c:ptCount val="4"/>
                <c:pt idx="0">
                  <c:v>0.47299999999999998</c:v>
                </c:pt>
                <c:pt idx="1">
                  <c:v>0.33500000000000002</c:v>
                </c:pt>
                <c:pt idx="2">
                  <c:v>0.14000000000000001</c:v>
                </c:pt>
                <c:pt idx="3">
                  <c:v>5.1999999999999998E-2</c:v>
                </c:pt>
              </c:numCache>
            </c:numRef>
          </c:val>
        </c:ser>
        <c:ser>
          <c:idx val="1"/>
          <c:order val="1"/>
          <c:tx>
            <c:strRef>
              <c:f>Sheet1!#REF!</c:f>
              <c:strCache>
                <c:ptCount val="1"/>
                <c:pt idx="0">
                  <c:v>#REF!</c:v>
                </c:pt>
              </c:strCache>
            </c:strRef>
          </c:tx>
          <c:dPt>
            <c:idx val="0"/>
            <c:bubble3D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Faculty</c:v>
                </c:pt>
                <c:pt idx="1">
                  <c:v>Staff</c:v>
                </c:pt>
                <c:pt idx="2">
                  <c:v>Administrator</c:v>
                </c:pt>
                <c:pt idx="3">
                  <c:v>Other</c:v>
                </c:pt>
              </c:strCache>
            </c:strRef>
          </c:cat>
          <c:val>
            <c:numRef>
              <c:f>Sheet1!#REF!</c:f>
              <c:numCache>
                <c:formatCode>General</c:formatCode>
                <c:ptCount val="1"/>
                <c:pt idx="0">
                  <c:v>1</c:v>
                </c:pt>
              </c:numCache>
            </c:numRef>
          </c:val>
        </c:ser>
        <c:ser>
          <c:idx val="2"/>
          <c:order val="2"/>
          <c:tx>
            <c:strRef>
              <c:f>Sheet1!#REF!</c:f>
              <c:strCache>
                <c:ptCount val="1"/>
                <c:pt idx="0">
                  <c:v>#REF!</c:v>
                </c:pt>
              </c:strCache>
            </c:strRef>
          </c:tx>
          <c:dPt>
            <c:idx val="0"/>
            <c:bubble3D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Faculty</c:v>
                </c:pt>
                <c:pt idx="1">
                  <c:v>Staff</c:v>
                </c:pt>
                <c:pt idx="2">
                  <c:v>Administrator</c:v>
                </c:pt>
                <c:pt idx="3">
                  <c:v>Other</c:v>
                </c:pt>
              </c:strCache>
            </c:strRef>
          </c:cat>
          <c:val>
            <c:numRef>
              <c:f>Sheet1!#REF!</c:f>
              <c:numCache>
                <c:formatCode>General</c:formatCode>
                <c:ptCount val="1"/>
                <c:pt idx="0">
                  <c:v>1</c:v>
                </c:pt>
              </c:numCache>
            </c:numRef>
          </c:val>
        </c:ser>
        <c:dLbls>
          <c:dLblPos val="in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Served</c:v>
                </c:pt>
              </c:strCache>
            </c:strRef>
          </c:tx>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p3d/>
          </c:spPr>
          <c:invertIfNegative val="0"/>
          <c:cat>
            <c:strRef>
              <c:f>Sheet1!$A$2:$A$4</c:f>
              <c:strCache>
                <c:ptCount val="3"/>
                <c:pt idx="0">
                  <c:v>Female</c:v>
                </c:pt>
                <c:pt idx="1">
                  <c:v>Male</c:v>
                </c:pt>
                <c:pt idx="2">
                  <c:v>Other</c:v>
                </c:pt>
              </c:strCache>
            </c:strRef>
          </c:cat>
          <c:val>
            <c:numRef>
              <c:f>Sheet1!$B$2:$B$4</c:f>
              <c:numCache>
                <c:formatCode>0.00%</c:formatCode>
                <c:ptCount val="3"/>
                <c:pt idx="0">
                  <c:v>0.59699999999999998</c:v>
                </c:pt>
                <c:pt idx="1">
                  <c:v>0.38100000000000001</c:v>
                </c:pt>
                <c:pt idx="2">
                  <c:v>2.1999999999999999E-2</c:v>
                </c:pt>
              </c:numCache>
            </c:numRef>
          </c:val>
        </c:ser>
        <c:ser>
          <c:idx val="1"/>
          <c:order val="1"/>
          <c:tx>
            <c:strRef>
              <c:f>Sheet1!$C$1</c:f>
              <c:strCache>
                <c:ptCount val="1"/>
                <c:pt idx="0">
                  <c:v>CSUSM</c:v>
                </c:pt>
              </c:strCache>
            </c:strRef>
          </c:tx>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p3d/>
          </c:spPr>
          <c:invertIfNegative val="0"/>
          <c:cat>
            <c:strRef>
              <c:f>Sheet1!$A$2:$A$4</c:f>
              <c:strCache>
                <c:ptCount val="3"/>
                <c:pt idx="0">
                  <c:v>Female</c:v>
                </c:pt>
                <c:pt idx="1">
                  <c:v>Male</c:v>
                </c:pt>
                <c:pt idx="2">
                  <c:v>Other</c:v>
                </c:pt>
              </c:strCache>
            </c:strRef>
          </c:cat>
          <c:val>
            <c:numRef>
              <c:f>Sheet1!$C$2:$C$4</c:f>
              <c:numCache>
                <c:formatCode>0.00%</c:formatCode>
                <c:ptCount val="3"/>
                <c:pt idx="0">
                  <c:v>0.61</c:v>
                </c:pt>
                <c:pt idx="1">
                  <c:v>0.39</c:v>
                </c:pt>
                <c:pt idx="2">
                  <c:v>0</c:v>
                </c:pt>
              </c:numCache>
            </c:numRef>
          </c:val>
        </c:ser>
        <c:dLbls>
          <c:showLegendKey val="0"/>
          <c:showVal val="0"/>
          <c:showCatName val="0"/>
          <c:showSerName val="0"/>
          <c:showPercent val="0"/>
          <c:showBubbleSize val="0"/>
        </c:dLbls>
        <c:gapWidth val="150"/>
        <c:shape val="box"/>
        <c:axId val="556046208"/>
        <c:axId val="556046600"/>
        <c:axId val="0"/>
      </c:bar3DChart>
      <c:catAx>
        <c:axId val="55604620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556046600"/>
        <c:crosses val="autoZero"/>
        <c:auto val="1"/>
        <c:lblAlgn val="ctr"/>
        <c:lblOffset val="100"/>
        <c:noMultiLvlLbl val="0"/>
      </c:catAx>
      <c:valAx>
        <c:axId val="556046600"/>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556046208"/>
        <c:crosses val="autoZero"/>
        <c:crossBetween val="between"/>
      </c:valAx>
      <c:spPr>
        <a:noFill/>
        <a:ln>
          <a:noFill/>
        </a:ln>
        <a:effectLst/>
      </c:spPr>
    </c:plotArea>
    <c:legend>
      <c:legendPos val="b"/>
      <c:layout>
        <c:manualLayout>
          <c:xMode val="edge"/>
          <c:yMode val="edge"/>
          <c:x val="0.30095084220278573"/>
          <c:y val="0.91092277755639439"/>
          <c:w val="0.35604179762424037"/>
          <c:h val="7.0595816750799109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Served</c:v>
                </c:pt>
              </c:strCache>
            </c:strRef>
          </c:tx>
          <c:spPr>
            <a:gradFill rotWithShape="1">
              <a:gsLst>
                <a:gs pos="0">
                  <a:schemeClr val="accent6">
                    <a:tint val="100000"/>
                    <a:shade val="100000"/>
                    <a:satMod val="130000"/>
                  </a:schemeClr>
                </a:gs>
                <a:gs pos="100000">
                  <a:schemeClr val="accent6">
                    <a:tint val="50000"/>
                    <a:shade val="100000"/>
                    <a:satMod val="350000"/>
                  </a:schemeClr>
                </a:gs>
              </a:gsLst>
              <a:lin ang="16200000" scaled="0"/>
            </a:gradFill>
            <a:ln>
              <a:noFill/>
            </a:ln>
            <a:effectLst>
              <a:outerShdw blurRad="40000" dist="23000" dir="5400000" rotWithShape="0">
                <a:srgbClr val="000000">
                  <a:alpha val="35000"/>
                </a:srgbClr>
              </a:outerShdw>
            </a:effectLst>
            <a:sp3d/>
          </c:spPr>
          <c:invertIfNegative val="0"/>
          <c:cat>
            <c:strRef>
              <c:f>Sheet1!$A$2:$A$7</c:f>
              <c:strCache>
                <c:ptCount val="6"/>
                <c:pt idx="0">
                  <c:v>Hispanic or Latino</c:v>
                </c:pt>
                <c:pt idx="1">
                  <c:v>White or Caucasian</c:v>
                </c:pt>
                <c:pt idx="2">
                  <c:v>Asian or Pacific Islander</c:v>
                </c:pt>
                <c:pt idx="3">
                  <c:v>Black or African American</c:v>
                </c:pt>
                <c:pt idx="4">
                  <c:v>Two or More Ethnicities</c:v>
                </c:pt>
                <c:pt idx="5">
                  <c:v>Other</c:v>
                </c:pt>
              </c:strCache>
            </c:strRef>
          </c:cat>
          <c:val>
            <c:numRef>
              <c:f>Sheet1!$B$2:$B$7</c:f>
              <c:numCache>
                <c:formatCode>0.00%</c:formatCode>
                <c:ptCount val="6"/>
                <c:pt idx="0">
                  <c:v>0.34399999999999997</c:v>
                </c:pt>
                <c:pt idx="1">
                  <c:v>0.33300000000000002</c:v>
                </c:pt>
                <c:pt idx="2">
                  <c:v>9.9000000000000005E-2</c:v>
                </c:pt>
                <c:pt idx="3">
                  <c:v>7.9000000000000001E-2</c:v>
                </c:pt>
                <c:pt idx="4">
                  <c:v>6.4000000000000001E-2</c:v>
                </c:pt>
                <c:pt idx="5">
                  <c:v>8.2000000000000003E-2</c:v>
                </c:pt>
              </c:numCache>
            </c:numRef>
          </c:val>
        </c:ser>
        <c:ser>
          <c:idx val="1"/>
          <c:order val="1"/>
          <c:tx>
            <c:strRef>
              <c:f>Sheet1!$C$1</c:f>
              <c:strCache>
                <c:ptCount val="1"/>
                <c:pt idx="0">
                  <c:v>CSUSM</c:v>
                </c:pt>
              </c:strCache>
            </c:strRef>
          </c:tx>
          <c:spPr>
            <a:gradFill rotWithShape="1">
              <a:gsLst>
                <a:gs pos="0">
                  <a:schemeClr val="accent5">
                    <a:tint val="100000"/>
                    <a:shade val="100000"/>
                    <a:satMod val="130000"/>
                  </a:schemeClr>
                </a:gs>
                <a:gs pos="100000">
                  <a:schemeClr val="accent5">
                    <a:tint val="50000"/>
                    <a:shade val="100000"/>
                    <a:satMod val="350000"/>
                  </a:schemeClr>
                </a:gs>
              </a:gsLst>
              <a:lin ang="16200000" scaled="0"/>
            </a:gradFill>
            <a:ln>
              <a:noFill/>
            </a:ln>
            <a:effectLst>
              <a:outerShdw blurRad="40000" dist="23000" dir="5400000" rotWithShape="0">
                <a:srgbClr val="000000">
                  <a:alpha val="35000"/>
                </a:srgbClr>
              </a:outerShdw>
            </a:effectLst>
            <a:sp3d/>
          </c:spPr>
          <c:invertIfNegative val="0"/>
          <c:cat>
            <c:strRef>
              <c:f>Sheet1!$A$2:$A$7</c:f>
              <c:strCache>
                <c:ptCount val="6"/>
                <c:pt idx="0">
                  <c:v>Hispanic or Latino</c:v>
                </c:pt>
                <c:pt idx="1">
                  <c:v>White or Caucasian</c:v>
                </c:pt>
                <c:pt idx="2">
                  <c:v>Asian or Pacific Islander</c:v>
                </c:pt>
                <c:pt idx="3">
                  <c:v>Black or African American</c:v>
                </c:pt>
                <c:pt idx="4">
                  <c:v>Two or More Ethnicities</c:v>
                </c:pt>
                <c:pt idx="5">
                  <c:v>Other</c:v>
                </c:pt>
              </c:strCache>
            </c:strRef>
          </c:cat>
          <c:val>
            <c:numRef>
              <c:f>Sheet1!$C$2:$C$7</c:f>
              <c:numCache>
                <c:formatCode>0.00%</c:formatCode>
                <c:ptCount val="6"/>
                <c:pt idx="0">
                  <c:v>0.41</c:v>
                </c:pt>
                <c:pt idx="1">
                  <c:v>0.31</c:v>
                </c:pt>
                <c:pt idx="2">
                  <c:v>0.1</c:v>
                </c:pt>
                <c:pt idx="3">
                  <c:v>0.03</c:v>
                </c:pt>
                <c:pt idx="4">
                  <c:v>0.06</c:v>
                </c:pt>
                <c:pt idx="5">
                  <c:v>0.08</c:v>
                </c:pt>
              </c:numCache>
            </c:numRef>
          </c:val>
        </c:ser>
        <c:dLbls>
          <c:showLegendKey val="0"/>
          <c:showVal val="0"/>
          <c:showCatName val="0"/>
          <c:showSerName val="0"/>
          <c:showPercent val="0"/>
          <c:showBubbleSize val="0"/>
        </c:dLbls>
        <c:gapWidth val="150"/>
        <c:shape val="box"/>
        <c:axId val="482400016"/>
        <c:axId val="482400408"/>
        <c:axId val="0"/>
      </c:bar3DChart>
      <c:catAx>
        <c:axId val="48240001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482400408"/>
        <c:crosses val="autoZero"/>
        <c:auto val="1"/>
        <c:lblAlgn val="ctr"/>
        <c:lblOffset val="100"/>
        <c:noMultiLvlLbl val="0"/>
      </c:catAx>
      <c:valAx>
        <c:axId val="482400408"/>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4824000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Served</c:v>
                </c:pt>
              </c:strCache>
            </c:strRef>
          </c:tx>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p3d/>
          </c:spPr>
          <c:invertIfNegative val="0"/>
          <c:cat>
            <c:strRef>
              <c:f>Sheet1!$A$2:$A$6</c:f>
              <c:strCache>
                <c:ptCount val="5"/>
                <c:pt idx="0">
                  <c:v>CHABSS</c:v>
                </c:pt>
                <c:pt idx="1">
                  <c:v>CEHHS</c:v>
                </c:pt>
                <c:pt idx="2">
                  <c:v>CSM</c:v>
                </c:pt>
                <c:pt idx="3">
                  <c:v>COBA</c:v>
                </c:pt>
                <c:pt idx="4">
                  <c:v>Undeclared</c:v>
                </c:pt>
              </c:strCache>
            </c:strRef>
          </c:cat>
          <c:val>
            <c:numRef>
              <c:f>Sheet1!$B$2:$B$6</c:f>
              <c:numCache>
                <c:formatCode>0.00%</c:formatCode>
                <c:ptCount val="5"/>
                <c:pt idx="0">
                  <c:v>0.38400000000000001</c:v>
                </c:pt>
                <c:pt idx="1">
                  <c:v>0.22</c:v>
                </c:pt>
                <c:pt idx="2">
                  <c:v>0.161</c:v>
                </c:pt>
                <c:pt idx="3">
                  <c:v>0.13</c:v>
                </c:pt>
                <c:pt idx="4">
                  <c:v>4.8000000000000001E-2</c:v>
                </c:pt>
              </c:numCache>
            </c:numRef>
          </c:val>
        </c:ser>
        <c:ser>
          <c:idx val="1"/>
          <c:order val="1"/>
          <c:tx>
            <c:strRef>
              <c:f>Sheet1!$C$1</c:f>
              <c:strCache>
                <c:ptCount val="1"/>
                <c:pt idx="0">
                  <c:v>CSUSM</c:v>
                </c:pt>
              </c:strCache>
            </c:strRef>
          </c:tx>
          <c:spPr>
            <a:gradFill rotWithShape="1">
              <a:gsLst>
                <a:gs pos="0">
                  <a:schemeClr val="accent4">
                    <a:tint val="100000"/>
                    <a:shade val="100000"/>
                    <a:satMod val="130000"/>
                  </a:schemeClr>
                </a:gs>
                <a:gs pos="100000">
                  <a:schemeClr val="accent4">
                    <a:tint val="50000"/>
                    <a:shade val="100000"/>
                    <a:satMod val="350000"/>
                  </a:schemeClr>
                </a:gs>
              </a:gsLst>
              <a:lin ang="16200000" scaled="0"/>
            </a:gradFill>
            <a:ln>
              <a:noFill/>
            </a:ln>
            <a:effectLst>
              <a:outerShdw blurRad="40000" dist="23000" dir="5400000" rotWithShape="0">
                <a:srgbClr val="000000">
                  <a:alpha val="35000"/>
                </a:srgbClr>
              </a:outerShdw>
            </a:effectLst>
            <a:sp3d/>
          </c:spPr>
          <c:invertIfNegative val="0"/>
          <c:cat>
            <c:strRef>
              <c:f>Sheet1!$A$2:$A$6</c:f>
              <c:strCache>
                <c:ptCount val="5"/>
                <c:pt idx="0">
                  <c:v>CHABSS</c:v>
                </c:pt>
                <c:pt idx="1">
                  <c:v>CEHHS</c:v>
                </c:pt>
                <c:pt idx="2">
                  <c:v>CSM</c:v>
                </c:pt>
                <c:pt idx="3">
                  <c:v>COBA</c:v>
                </c:pt>
                <c:pt idx="4">
                  <c:v>Undeclared</c:v>
                </c:pt>
              </c:strCache>
            </c:strRef>
          </c:cat>
          <c:val>
            <c:numRef>
              <c:f>Sheet1!$C$2:$C$6</c:f>
              <c:numCache>
                <c:formatCode>0.00%</c:formatCode>
                <c:ptCount val="5"/>
                <c:pt idx="0">
                  <c:v>0.39</c:v>
                </c:pt>
                <c:pt idx="1">
                  <c:v>0.23</c:v>
                </c:pt>
                <c:pt idx="2">
                  <c:v>0.17</c:v>
                </c:pt>
                <c:pt idx="3">
                  <c:v>0.18</c:v>
                </c:pt>
                <c:pt idx="4">
                  <c:v>0.03</c:v>
                </c:pt>
              </c:numCache>
            </c:numRef>
          </c:val>
        </c:ser>
        <c:dLbls>
          <c:showLegendKey val="0"/>
          <c:showVal val="0"/>
          <c:showCatName val="0"/>
          <c:showSerName val="0"/>
          <c:showPercent val="0"/>
          <c:showBubbleSize val="0"/>
        </c:dLbls>
        <c:gapWidth val="150"/>
        <c:shape val="box"/>
        <c:axId val="482401192"/>
        <c:axId val="482401584"/>
        <c:axId val="0"/>
      </c:bar3DChart>
      <c:catAx>
        <c:axId val="48240119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482401584"/>
        <c:crosses val="autoZero"/>
        <c:auto val="1"/>
        <c:lblAlgn val="ctr"/>
        <c:lblOffset val="100"/>
        <c:noMultiLvlLbl val="0"/>
      </c:catAx>
      <c:valAx>
        <c:axId val="482401584"/>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4824011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Classification</c:v>
                </c:pt>
              </c:strCache>
            </c:strRef>
          </c:tx>
          <c:dPt>
            <c:idx val="0"/>
            <c:bubble3D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bubble3D val="0"/>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bubble3D val="0"/>
            <c:spPr>
              <a:gradFill rotWithShape="1">
                <a:gsLst>
                  <a:gs pos="0">
                    <a:schemeClr val="accent3">
                      <a:tint val="100000"/>
                      <a:shade val="100000"/>
                      <a:satMod val="130000"/>
                    </a:schemeClr>
                  </a:gs>
                  <a:gs pos="100000">
                    <a:schemeClr val="accent3">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3"/>
            <c:bubble3D val="0"/>
            <c:spPr>
              <a:gradFill rotWithShape="1">
                <a:gsLst>
                  <a:gs pos="0">
                    <a:schemeClr val="accent4">
                      <a:tint val="100000"/>
                      <a:shade val="100000"/>
                      <a:satMod val="130000"/>
                    </a:schemeClr>
                  </a:gs>
                  <a:gs pos="100000">
                    <a:schemeClr val="accent4">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4"/>
            <c:bubble3D val="0"/>
            <c:spPr>
              <a:gradFill rotWithShape="1">
                <a:gsLst>
                  <a:gs pos="0">
                    <a:schemeClr val="accent5">
                      <a:tint val="100000"/>
                      <a:shade val="100000"/>
                      <a:satMod val="130000"/>
                    </a:schemeClr>
                  </a:gs>
                  <a:gs pos="100000">
                    <a:schemeClr val="accent5">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dLbl>
              <c:idx val="0"/>
              <c:layout>
                <c:manualLayout>
                  <c:x val="-0.34724064227609647"/>
                  <c:y val="0.38802074052595259"/>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2355887047057088"/>
                      <c:h val="0.37209985380936811"/>
                    </c:manualLayout>
                  </c15:layout>
                </c:ext>
              </c:extLst>
            </c:dLbl>
            <c:dLbl>
              <c:idx val="1"/>
              <c:layout>
                <c:manualLayout>
                  <c:x val="-3.3379566984970334E-2"/>
                  <c:y val="-0.65754987704878198"/>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5760073218622947"/>
                      <c:h val="0.21714638995754199"/>
                    </c:manualLayout>
                  </c15:layout>
                </c:ext>
              </c:extLst>
            </c:dLbl>
            <c:dLbl>
              <c:idx val="2"/>
              <c:layout>
                <c:manualLayout>
                  <c:x val="0.16986328481418575"/>
                  <c:y val="-0.29593823604689967"/>
                </c:manualLayout>
              </c:layout>
              <c:spPr>
                <a:noFill/>
                <a:ln>
                  <a:noFill/>
                </a:ln>
                <a:effectLst/>
              </c:spPr>
              <c:txPr>
                <a:bodyPr rot="0" spcFirstLastPara="1" vertOverflow="ellipsis" vert="horz" wrap="square" lIns="38100" tIns="19050" rIns="38100" bIns="19050" anchor="ctr" anchorCtr="1">
                  <a:noAutofit/>
                </a:bodyPr>
                <a:lstStyle/>
                <a:p>
                  <a:pPr>
                    <a:defRPr sz="28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3150338074860791"/>
                      <c:h val="0.23934065970674151"/>
                    </c:manualLayout>
                  </c15:layout>
                </c:ext>
              </c:extLst>
            </c:dLbl>
            <c:dLbl>
              <c:idx val="3"/>
              <c:layout>
                <c:manualLayout>
                  <c:x val="0.14083575134006285"/>
                  <c:y val="-0.17361230354533647"/>
                </c:manualLayout>
              </c:layout>
              <c:spPr>
                <a:noFill/>
                <a:ln>
                  <a:noFill/>
                </a:ln>
                <a:effectLst/>
              </c:spPr>
              <c:txPr>
                <a:bodyPr rot="0" spcFirstLastPara="1" vertOverflow="ellipsis" vert="horz" wrap="square" lIns="38100" tIns="19050" rIns="38100" bIns="19050" anchor="ctr" anchorCtr="1">
                  <a:noAutofit/>
                </a:bodyPr>
                <a:lstStyle/>
                <a:p>
                  <a:pPr>
                    <a:defRPr sz="28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2397297188231555"/>
                      <c:h val="0.27038788596547381"/>
                    </c:manualLayout>
                  </c15:layout>
                </c:ext>
              </c:extLst>
            </c:dLbl>
            <c:dLbl>
              <c:idx val="4"/>
              <c:layout>
                <c:manualLayout>
                  <c:x val="0.12403210320395984"/>
                  <c:y val="7.72914041061495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Freshman</c:v>
                </c:pt>
                <c:pt idx="1">
                  <c:v>Senior</c:v>
                </c:pt>
                <c:pt idx="2">
                  <c:v>Other</c:v>
                </c:pt>
                <c:pt idx="3">
                  <c:v>Sophomore</c:v>
                </c:pt>
                <c:pt idx="4">
                  <c:v>Junior</c:v>
                </c:pt>
              </c:strCache>
            </c:strRef>
          </c:cat>
          <c:val>
            <c:numRef>
              <c:f>Sheet1!$B$2:$B$6</c:f>
              <c:numCache>
                <c:formatCode>0.00%</c:formatCode>
                <c:ptCount val="5"/>
                <c:pt idx="0">
                  <c:v>0.33900000000000002</c:v>
                </c:pt>
                <c:pt idx="1">
                  <c:v>0.245</c:v>
                </c:pt>
                <c:pt idx="2">
                  <c:v>8.5000000000000006E-2</c:v>
                </c:pt>
                <c:pt idx="3">
                  <c:v>0.13500000000000001</c:v>
                </c:pt>
                <c:pt idx="4">
                  <c:v>0.19600000000000001</c:v>
                </c:pt>
              </c:numCache>
            </c:numRef>
          </c:val>
        </c:ser>
        <c:ser>
          <c:idx val="1"/>
          <c:order val="1"/>
          <c:tx>
            <c:strRef>
              <c:f>Sheet1!#REF!</c:f>
              <c:strCache>
                <c:ptCount val="1"/>
                <c:pt idx="0">
                  <c:v>#REF!</c:v>
                </c:pt>
              </c:strCache>
            </c:strRef>
          </c:tx>
          <c:dPt>
            <c:idx val="0"/>
            <c:bubble3D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Freshman</c:v>
                </c:pt>
                <c:pt idx="1">
                  <c:v>Senior</c:v>
                </c:pt>
                <c:pt idx="2">
                  <c:v>Other</c:v>
                </c:pt>
                <c:pt idx="3">
                  <c:v>Sophomore</c:v>
                </c:pt>
                <c:pt idx="4">
                  <c:v>Junior</c:v>
                </c:pt>
              </c:strCache>
            </c:strRef>
          </c:cat>
          <c:val>
            <c:numRef>
              <c:f>Sheet1!#REF!</c:f>
              <c:numCache>
                <c:formatCode>General</c:formatCode>
                <c:ptCount val="1"/>
                <c:pt idx="0">
                  <c:v>1</c:v>
                </c:pt>
              </c:numCache>
            </c:numRef>
          </c:val>
        </c:ser>
        <c:ser>
          <c:idx val="2"/>
          <c:order val="2"/>
          <c:tx>
            <c:strRef>
              <c:f>Sheet1!#REF!</c:f>
              <c:strCache>
                <c:ptCount val="1"/>
                <c:pt idx="0">
                  <c:v>#REF!</c:v>
                </c:pt>
              </c:strCache>
            </c:strRef>
          </c:tx>
          <c:dPt>
            <c:idx val="0"/>
            <c:bubble3D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Freshman</c:v>
                </c:pt>
                <c:pt idx="1">
                  <c:v>Senior</c:v>
                </c:pt>
                <c:pt idx="2">
                  <c:v>Other</c:v>
                </c:pt>
                <c:pt idx="3">
                  <c:v>Sophomore</c:v>
                </c:pt>
                <c:pt idx="4">
                  <c:v>Junior</c:v>
                </c:pt>
              </c:strCache>
            </c:strRef>
          </c:cat>
          <c:val>
            <c:numRef>
              <c:f>Sheet1!#REF!</c:f>
              <c:numCache>
                <c:formatCode>General</c:formatCode>
                <c:ptCount val="1"/>
                <c:pt idx="0">
                  <c:v>1</c:v>
                </c:pt>
              </c:numCache>
            </c:numRef>
          </c:val>
        </c:ser>
        <c:dLbls>
          <c:dLblPos val="in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9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9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9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r>
              <a:rPr lang="en-US" smtClean="0"/>
              <a:t>9/22/2016</a:t>
            </a:r>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A2FCB72E-D095-40B5-9023-CCE7D19F1C0B}" type="slidenum">
              <a:rPr lang="en-US" smtClean="0"/>
              <a:t>‹#›</a:t>
            </a:fld>
            <a:endParaRPr lang="en-US"/>
          </a:p>
        </p:txBody>
      </p:sp>
    </p:spTree>
    <p:extLst>
      <p:ext uri="{BB962C8B-B14F-4D97-AF65-F5344CB8AC3E}">
        <p14:creationId xmlns:p14="http://schemas.microsoft.com/office/powerpoint/2010/main" val="318628167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r>
              <a:rPr lang="en-US" smtClean="0"/>
              <a:t>9/22/2016</a:t>
            </a:r>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1D18C919-30B6-474B-89D7-846371BFA7A9}" type="slidenum">
              <a:rPr lang="en-US" smtClean="0"/>
              <a:t>‹#›</a:t>
            </a:fld>
            <a:endParaRPr lang="en-US"/>
          </a:p>
        </p:txBody>
      </p:sp>
    </p:spTree>
    <p:extLst>
      <p:ext uri="{BB962C8B-B14F-4D97-AF65-F5344CB8AC3E}">
        <p14:creationId xmlns:p14="http://schemas.microsoft.com/office/powerpoint/2010/main" val="1761505759"/>
      </p:ext>
    </p:extLst>
  </p:cSld>
  <p:clrMap bg1="lt1" tx1="dk1" bg2="lt2" tx2="dk2" accent1="accent1" accent2="accent2" accent3="accent3" accent4="accent4" accent5="accent5" accent6="accent6" hlink="hlink" folHlink="folHlink"/>
  <p:hf hdr="0" ftr="0"/>
  <p:notesStyle>
    <a:lvl1pPr marL="0" algn="l" defTabSz="1097280" rtl="0" eaLnBrk="1" latinLnBrk="0" hangingPunct="1">
      <a:defRPr sz="1440" kern="1200">
        <a:solidFill>
          <a:schemeClr val="tx1"/>
        </a:solidFill>
        <a:latin typeface="+mn-lt"/>
        <a:ea typeface="+mn-ea"/>
        <a:cs typeface="+mn-cs"/>
      </a:defRPr>
    </a:lvl1pPr>
    <a:lvl2pPr marL="548640" algn="l" defTabSz="1097280" rtl="0" eaLnBrk="1" latinLnBrk="0" hangingPunct="1">
      <a:defRPr sz="1440" kern="1200">
        <a:solidFill>
          <a:schemeClr val="tx1"/>
        </a:solidFill>
        <a:latin typeface="+mn-lt"/>
        <a:ea typeface="+mn-ea"/>
        <a:cs typeface="+mn-cs"/>
      </a:defRPr>
    </a:lvl2pPr>
    <a:lvl3pPr marL="1097280" algn="l" defTabSz="1097280" rtl="0" eaLnBrk="1" latinLnBrk="0" hangingPunct="1">
      <a:defRPr sz="1440" kern="1200">
        <a:solidFill>
          <a:schemeClr val="tx1"/>
        </a:solidFill>
        <a:latin typeface="+mn-lt"/>
        <a:ea typeface="+mn-ea"/>
        <a:cs typeface="+mn-cs"/>
      </a:defRPr>
    </a:lvl3pPr>
    <a:lvl4pPr marL="1645920" algn="l" defTabSz="1097280" rtl="0" eaLnBrk="1" latinLnBrk="0" hangingPunct="1">
      <a:defRPr sz="1440" kern="1200">
        <a:solidFill>
          <a:schemeClr val="tx1"/>
        </a:solidFill>
        <a:latin typeface="+mn-lt"/>
        <a:ea typeface="+mn-ea"/>
        <a:cs typeface="+mn-cs"/>
      </a:defRPr>
    </a:lvl4pPr>
    <a:lvl5pPr marL="2194560" algn="l" defTabSz="1097280" rtl="0" eaLnBrk="1" latinLnBrk="0" hangingPunct="1">
      <a:defRPr sz="1440" kern="1200">
        <a:solidFill>
          <a:schemeClr val="tx1"/>
        </a:solidFill>
        <a:latin typeface="+mn-lt"/>
        <a:ea typeface="+mn-ea"/>
        <a:cs typeface="+mn-cs"/>
      </a:defRPr>
    </a:lvl5pPr>
    <a:lvl6pPr marL="2743200" algn="l" defTabSz="1097280" rtl="0" eaLnBrk="1" latinLnBrk="0" hangingPunct="1">
      <a:defRPr sz="1440" kern="1200">
        <a:solidFill>
          <a:schemeClr val="tx1"/>
        </a:solidFill>
        <a:latin typeface="+mn-lt"/>
        <a:ea typeface="+mn-ea"/>
        <a:cs typeface="+mn-cs"/>
      </a:defRPr>
    </a:lvl6pPr>
    <a:lvl7pPr marL="3291840" algn="l" defTabSz="1097280" rtl="0" eaLnBrk="1" latinLnBrk="0" hangingPunct="1">
      <a:defRPr sz="1440" kern="1200">
        <a:solidFill>
          <a:schemeClr val="tx1"/>
        </a:solidFill>
        <a:latin typeface="+mn-lt"/>
        <a:ea typeface="+mn-ea"/>
        <a:cs typeface="+mn-cs"/>
      </a:defRPr>
    </a:lvl7pPr>
    <a:lvl8pPr marL="3840480" algn="l" defTabSz="1097280" rtl="0" eaLnBrk="1" latinLnBrk="0" hangingPunct="1">
      <a:defRPr sz="1440" kern="1200">
        <a:solidFill>
          <a:schemeClr val="tx1"/>
        </a:solidFill>
        <a:latin typeface="+mn-lt"/>
        <a:ea typeface="+mn-ea"/>
        <a:cs typeface="+mn-cs"/>
      </a:defRPr>
    </a:lvl8pPr>
    <a:lvl9pPr marL="4389120" algn="l" defTabSz="1097280"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200" b="1" dirty="0">
                <a:solidFill>
                  <a:prstClr val="black"/>
                </a:solidFill>
              </a:rPr>
              <a:t>Both:</a:t>
            </a:r>
          </a:p>
          <a:p>
            <a:pPr defTabSz="966612">
              <a:defRPr/>
            </a:pPr>
            <a:r>
              <a:rPr lang="en-US" sz="1200" dirty="0">
                <a:solidFill>
                  <a:prstClr val="black"/>
                </a:solidFill>
              </a:rPr>
              <a:t>Start off with introduction of role at university – include title, responsibilities, and how long you have been with CSUSM </a:t>
            </a:r>
          </a:p>
          <a:p>
            <a:pPr defTabSz="966612">
              <a:defRPr/>
            </a:pPr>
            <a:endParaRPr lang="en-US" sz="1200" dirty="0">
              <a:solidFill>
                <a:prstClr val="black"/>
              </a:solidFill>
            </a:endParaRPr>
          </a:p>
          <a:p>
            <a:pPr defTabSz="966612">
              <a:defRPr/>
            </a:pPr>
            <a:r>
              <a:rPr lang="en-US" sz="1200" dirty="0">
                <a:solidFill>
                  <a:prstClr val="black"/>
                </a:solidFill>
              </a:rPr>
              <a:t>This presentation will provide an overview of the California State University San Marcos (CSUSM) Cougar Care Network, which is a campus-wide early support initiative to improve student success, retention, and persistence. </a:t>
            </a:r>
          </a:p>
          <a:p>
            <a:pPr defTabSz="966612">
              <a:defRPr/>
            </a:pPr>
            <a:endParaRPr lang="en-US" sz="1200" dirty="0">
              <a:solidFill>
                <a:prstClr val="black"/>
              </a:solidFill>
            </a:endParaRPr>
          </a:p>
          <a:p>
            <a:pPr defTabSz="966612">
              <a:defRPr/>
            </a:pPr>
            <a:r>
              <a:rPr lang="en-US" sz="1200" dirty="0">
                <a:solidFill>
                  <a:prstClr val="black"/>
                </a:solidFill>
              </a:rPr>
              <a:t>Through early alert referrals from campus community members, the Cougar Care Network serves as a "safety net" to assist students who may be experiencing challenges inside or outside the classroom.  </a:t>
            </a:r>
          </a:p>
          <a:p>
            <a:pPr defTabSz="966612">
              <a:defRPr/>
            </a:pPr>
            <a:endParaRPr lang="en-US" sz="1200" dirty="0">
              <a:solidFill>
                <a:prstClr val="black"/>
              </a:solidFill>
            </a:endParaRPr>
          </a:p>
          <a:p>
            <a:pPr defTabSz="966612">
              <a:defRPr/>
            </a:pPr>
            <a:r>
              <a:rPr lang="en-US" sz="1200" dirty="0">
                <a:solidFill>
                  <a:prstClr val="black"/>
                </a:solidFill>
              </a:rPr>
              <a:t>This presentation will cover the development, implementation, and evaluation of the ongoing success of the initiative. </a:t>
            </a:r>
          </a:p>
          <a:p>
            <a:pPr defTabSz="966612">
              <a:defRPr/>
            </a:pPr>
            <a:endParaRPr lang="en-US" sz="1200" dirty="0">
              <a:solidFill>
                <a:prstClr val="black"/>
              </a:solidFill>
            </a:endParaRPr>
          </a:p>
          <a:p>
            <a:pPr defTabSz="966612">
              <a:defRPr/>
            </a:pPr>
            <a:r>
              <a:rPr lang="en-US" sz="1200" dirty="0">
                <a:solidFill>
                  <a:prstClr val="black"/>
                </a:solidFill>
              </a:rPr>
              <a:t>The Cougar Care Network truly involves the whole university in targeted student support, and we hope our presentation and experiences will assist as you consider implementing similar initiatives at your university.  </a:t>
            </a:r>
          </a:p>
        </p:txBody>
      </p:sp>
      <p:sp>
        <p:nvSpPr>
          <p:cNvPr id="4" name="Slide Number Placeholder 3"/>
          <p:cNvSpPr>
            <a:spLocks noGrp="1"/>
          </p:cNvSpPr>
          <p:nvPr>
            <p:ph type="sldNum" sz="quarter" idx="10"/>
          </p:nvPr>
        </p:nvSpPr>
        <p:spPr/>
        <p:txBody>
          <a:bodyPr/>
          <a:lstStyle/>
          <a:p>
            <a:fld id="{1D18C919-30B6-474B-89D7-846371BFA7A9}" type="slidenum">
              <a:rPr lang="en-US" smtClean="0"/>
              <a:t>1</a:t>
            </a:fld>
            <a:endParaRPr lang="en-US"/>
          </a:p>
        </p:txBody>
      </p:sp>
      <p:sp>
        <p:nvSpPr>
          <p:cNvPr id="5" name="Date Placeholder 4"/>
          <p:cNvSpPr>
            <a:spLocks noGrp="1"/>
          </p:cNvSpPr>
          <p:nvPr>
            <p:ph type="dt" idx="11"/>
          </p:nvPr>
        </p:nvSpPr>
        <p:spPr/>
        <p:txBody>
          <a:bodyPr/>
          <a:lstStyle/>
          <a:p>
            <a:r>
              <a:rPr lang="en-US" smtClean="0"/>
              <a:t>9/22/2016</a:t>
            </a:r>
            <a:endParaRPr lang="en-US"/>
          </a:p>
        </p:txBody>
      </p:sp>
    </p:spTree>
    <p:extLst>
      <p:ext uri="{BB962C8B-B14F-4D97-AF65-F5344CB8AC3E}">
        <p14:creationId xmlns:p14="http://schemas.microsoft.com/office/powerpoint/2010/main" val="2559693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dirty="0"/>
              <a:t>Objective #1: The Cougar Care Network will increase the number of students served from academic year 2014-15 to 2015-16 by at least 20%.  </a:t>
            </a:r>
          </a:p>
          <a:p>
            <a:endParaRPr lang="en-US" sz="1700" dirty="0"/>
          </a:p>
          <a:p>
            <a:pPr marL="173410" indent="-173410">
              <a:buFontTx/>
              <a:buChar char="-"/>
            </a:pPr>
            <a:r>
              <a:rPr lang="en-US" sz="1700" dirty="0"/>
              <a:t>There were a total of 838 student cases in 2015-16, compared to 584 student cases in 2014-15.  </a:t>
            </a:r>
          </a:p>
          <a:p>
            <a:pPr marL="173410" indent="-173410">
              <a:buFontTx/>
              <a:buChar char="-"/>
            </a:pPr>
            <a:endParaRPr lang="en-US" sz="1700" dirty="0"/>
          </a:p>
          <a:p>
            <a:pPr marL="173410" indent="-173410">
              <a:buFontTx/>
              <a:buChar char="-"/>
            </a:pPr>
            <a:r>
              <a:rPr lang="en-US" sz="1700" dirty="0"/>
              <a:t>This is an increase of 254 student cases or 43.5%, which </a:t>
            </a:r>
            <a:r>
              <a:rPr lang="en-US" sz="1700" b="1" dirty="0"/>
              <a:t>more than doubled this strategic objective.</a:t>
            </a:r>
            <a:r>
              <a:rPr lang="en-US" sz="1700" dirty="0"/>
              <a:t> </a:t>
            </a:r>
          </a:p>
        </p:txBody>
      </p:sp>
      <p:sp>
        <p:nvSpPr>
          <p:cNvPr id="4" name="Slide Number Placeholder 3"/>
          <p:cNvSpPr>
            <a:spLocks noGrp="1"/>
          </p:cNvSpPr>
          <p:nvPr>
            <p:ph type="sldNum" sz="quarter" idx="10"/>
          </p:nvPr>
        </p:nvSpPr>
        <p:spPr/>
        <p:txBody>
          <a:bodyPr/>
          <a:lstStyle/>
          <a:p>
            <a:fld id="{1D18C919-30B6-474B-89D7-846371BFA7A9}" type="slidenum">
              <a:rPr lang="en-US" smtClean="0"/>
              <a:t>10</a:t>
            </a:fld>
            <a:endParaRPr lang="en-US"/>
          </a:p>
        </p:txBody>
      </p:sp>
      <p:sp>
        <p:nvSpPr>
          <p:cNvPr id="5" name="Date Placeholder 4"/>
          <p:cNvSpPr>
            <a:spLocks noGrp="1"/>
          </p:cNvSpPr>
          <p:nvPr>
            <p:ph type="dt" idx="11"/>
          </p:nvPr>
        </p:nvSpPr>
        <p:spPr/>
        <p:txBody>
          <a:bodyPr/>
          <a:lstStyle/>
          <a:p>
            <a:r>
              <a:rPr lang="en-US" smtClean="0"/>
              <a:t>9/22/2016</a:t>
            </a:r>
            <a:endParaRPr lang="en-US"/>
          </a:p>
        </p:txBody>
      </p:sp>
    </p:spTree>
    <p:extLst>
      <p:ext uri="{BB962C8B-B14F-4D97-AF65-F5344CB8AC3E}">
        <p14:creationId xmlns:p14="http://schemas.microsoft.com/office/powerpoint/2010/main" val="2635820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200" dirty="0">
                <a:solidFill>
                  <a:prstClr val="black"/>
                </a:solidFill>
              </a:rPr>
              <a:t>(2) For Cougar Care Network Referrals submitted using the online form in 2015-16, faculty members will submit at least 25% of the total number of referrals.  </a:t>
            </a:r>
          </a:p>
          <a:p>
            <a:pPr defTabSz="966612">
              <a:defRPr/>
            </a:pPr>
            <a:endParaRPr lang="en-US" sz="1200" dirty="0">
              <a:solidFill>
                <a:prstClr val="black"/>
              </a:solidFill>
            </a:endParaRPr>
          </a:p>
          <a:p>
            <a:pPr marL="173410" indent="-173410" defTabSz="966612">
              <a:buFontTx/>
              <a:buChar char="-"/>
              <a:defRPr/>
            </a:pPr>
            <a:r>
              <a:rPr lang="en-US" sz="1200" dirty="0">
                <a:solidFill>
                  <a:prstClr val="black"/>
                </a:solidFill>
              </a:rPr>
              <a:t>In 2015-16, </a:t>
            </a:r>
            <a:r>
              <a:rPr lang="en-US" sz="1200" u="sng" dirty="0">
                <a:solidFill>
                  <a:prstClr val="black"/>
                </a:solidFill>
              </a:rPr>
              <a:t>Faculty were the #1 referral source</a:t>
            </a:r>
            <a:r>
              <a:rPr lang="en-US" sz="1200" dirty="0">
                <a:solidFill>
                  <a:prstClr val="black"/>
                </a:solidFill>
              </a:rPr>
              <a:t> for the Cougar Care Network at 47.3%, which </a:t>
            </a:r>
            <a:r>
              <a:rPr lang="en-US" sz="1200" b="1" dirty="0">
                <a:solidFill>
                  <a:prstClr val="black"/>
                </a:solidFill>
              </a:rPr>
              <a:t>nearly doubled this strategic objective. </a:t>
            </a:r>
          </a:p>
          <a:p>
            <a:pPr marL="173410" indent="-173410" defTabSz="966612">
              <a:buFontTx/>
              <a:buChar char="-"/>
              <a:defRPr/>
            </a:pPr>
            <a:endParaRPr lang="en-US" sz="1200" b="1" dirty="0">
              <a:solidFill>
                <a:prstClr val="black"/>
              </a:solidFill>
            </a:endParaRPr>
          </a:p>
          <a:p>
            <a:pPr marL="173410" indent="-173410" defTabSz="966612">
              <a:buFontTx/>
              <a:buChar char="-"/>
              <a:defRPr/>
            </a:pPr>
            <a:r>
              <a:rPr lang="en-US" sz="1200" dirty="0">
                <a:solidFill>
                  <a:prstClr val="black"/>
                </a:solidFill>
              </a:rPr>
              <a:t>Faculty (47.3%), Staff (33.5%), Administrator (14.0%), and Other (see below).  </a:t>
            </a:r>
          </a:p>
          <a:p>
            <a:pPr marL="173410" indent="-173410" defTabSz="966612">
              <a:buFontTx/>
              <a:buChar char="-"/>
              <a:defRPr/>
            </a:pPr>
            <a:endParaRPr lang="en-US" sz="1200" dirty="0">
              <a:solidFill>
                <a:prstClr val="black"/>
              </a:solidFill>
            </a:endParaRPr>
          </a:p>
          <a:p>
            <a:pPr marL="173410" indent="-173410" defTabSz="966612">
              <a:buFontTx/>
              <a:buChar char="-"/>
              <a:defRPr/>
            </a:pPr>
            <a:r>
              <a:rPr lang="en-US" sz="1200" dirty="0">
                <a:solidFill>
                  <a:prstClr val="black"/>
                </a:solidFill>
              </a:rPr>
              <a:t>Other includes referrals from our President’s Office (3.6%), University Police Department (1.4%), and Other (0.3%).  </a:t>
            </a:r>
          </a:p>
        </p:txBody>
      </p:sp>
      <p:sp>
        <p:nvSpPr>
          <p:cNvPr id="4" name="Slide Number Placeholder 3"/>
          <p:cNvSpPr>
            <a:spLocks noGrp="1"/>
          </p:cNvSpPr>
          <p:nvPr>
            <p:ph type="sldNum" sz="quarter" idx="10"/>
          </p:nvPr>
        </p:nvSpPr>
        <p:spPr/>
        <p:txBody>
          <a:bodyPr/>
          <a:lstStyle/>
          <a:p>
            <a:fld id="{1D18C919-30B6-474B-89D7-846371BFA7A9}" type="slidenum">
              <a:rPr lang="en-US" smtClean="0"/>
              <a:t>11</a:t>
            </a:fld>
            <a:endParaRPr lang="en-US"/>
          </a:p>
        </p:txBody>
      </p:sp>
      <p:sp>
        <p:nvSpPr>
          <p:cNvPr id="5" name="Date Placeholder 4"/>
          <p:cNvSpPr>
            <a:spLocks noGrp="1"/>
          </p:cNvSpPr>
          <p:nvPr>
            <p:ph type="dt" idx="11"/>
          </p:nvPr>
        </p:nvSpPr>
        <p:spPr/>
        <p:txBody>
          <a:bodyPr/>
          <a:lstStyle/>
          <a:p>
            <a:r>
              <a:rPr lang="en-US" smtClean="0"/>
              <a:t>9/22/2016</a:t>
            </a:r>
            <a:endParaRPr lang="en-US"/>
          </a:p>
        </p:txBody>
      </p:sp>
    </p:spTree>
    <p:extLst>
      <p:ext uri="{BB962C8B-B14F-4D97-AF65-F5344CB8AC3E}">
        <p14:creationId xmlns:p14="http://schemas.microsoft.com/office/powerpoint/2010/main" val="16378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200" dirty="0">
                <a:solidFill>
                  <a:prstClr val="black"/>
                </a:solidFill>
              </a:rPr>
              <a:t>(3) The students served by the Cougar Care Network in 2015-16 will closely reflect the diverse student population at CSUSM based on campus-wide demographic information in the areas of gender, ethnicity, and academic major by college.  </a:t>
            </a:r>
          </a:p>
          <a:p>
            <a:pPr defTabSz="966612">
              <a:defRPr/>
            </a:pPr>
            <a:endParaRPr lang="en-US" sz="1200" dirty="0">
              <a:solidFill>
                <a:prstClr val="black"/>
              </a:solidFill>
            </a:endParaRPr>
          </a:p>
          <a:p>
            <a:pPr marL="173410" indent="-173410" defTabSz="966612">
              <a:buFontTx/>
              <a:buChar char="-"/>
              <a:defRPr/>
            </a:pPr>
            <a:r>
              <a:rPr lang="en-US" sz="1200" dirty="0">
                <a:solidFill>
                  <a:prstClr val="black"/>
                </a:solidFill>
              </a:rPr>
              <a:t>In the area of gender, 59.7% of the students served in 2015-16 identified as female and 38.1% of students served identified as male. </a:t>
            </a:r>
          </a:p>
          <a:p>
            <a:pPr defTabSz="966612">
              <a:defRPr/>
            </a:pPr>
            <a:r>
              <a:rPr lang="en-US" sz="1200" dirty="0">
                <a:solidFill>
                  <a:prstClr val="black"/>
                </a:solidFill>
              </a:rPr>
              <a:t> </a:t>
            </a:r>
          </a:p>
          <a:p>
            <a:pPr marL="173410" indent="-173410" defTabSz="966612">
              <a:buFontTx/>
              <a:buChar char="-"/>
              <a:defRPr/>
            </a:pPr>
            <a:r>
              <a:rPr lang="en-US" sz="1200" dirty="0">
                <a:solidFill>
                  <a:prstClr val="black"/>
                </a:solidFill>
              </a:rPr>
              <a:t>Unknown, Not Applicable, or Transgender = 2.0% </a:t>
            </a:r>
          </a:p>
          <a:p>
            <a:pPr marL="173410" indent="-173410" defTabSz="966612">
              <a:buFontTx/>
              <a:buChar char="-"/>
              <a:defRPr/>
            </a:pPr>
            <a:endParaRPr lang="en-US" sz="1200" dirty="0">
              <a:solidFill>
                <a:prstClr val="black"/>
              </a:solidFill>
            </a:endParaRPr>
          </a:p>
          <a:p>
            <a:pPr marL="173410" indent="-173410" defTabSz="966612">
              <a:buFontTx/>
              <a:buChar char="-"/>
              <a:defRPr/>
            </a:pPr>
            <a:r>
              <a:rPr lang="en-US" sz="1200" dirty="0">
                <a:solidFill>
                  <a:prstClr val="black"/>
                </a:solidFill>
              </a:rPr>
              <a:t>This is nearly exactly in line with campus-wide enrollment numbers of 61% female and 39% male.  </a:t>
            </a:r>
          </a:p>
        </p:txBody>
      </p:sp>
      <p:sp>
        <p:nvSpPr>
          <p:cNvPr id="4" name="Slide Number Placeholder 3"/>
          <p:cNvSpPr>
            <a:spLocks noGrp="1"/>
          </p:cNvSpPr>
          <p:nvPr>
            <p:ph type="sldNum" sz="quarter" idx="10"/>
          </p:nvPr>
        </p:nvSpPr>
        <p:spPr/>
        <p:txBody>
          <a:bodyPr/>
          <a:lstStyle/>
          <a:p>
            <a:fld id="{1D18C919-30B6-474B-89D7-846371BFA7A9}" type="slidenum">
              <a:rPr lang="en-US" smtClean="0"/>
              <a:t>12</a:t>
            </a:fld>
            <a:endParaRPr lang="en-US"/>
          </a:p>
        </p:txBody>
      </p:sp>
      <p:sp>
        <p:nvSpPr>
          <p:cNvPr id="5" name="Date Placeholder 4"/>
          <p:cNvSpPr>
            <a:spLocks noGrp="1"/>
          </p:cNvSpPr>
          <p:nvPr>
            <p:ph type="dt" idx="11"/>
          </p:nvPr>
        </p:nvSpPr>
        <p:spPr/>
        <p:txBody>
          <a:bodyPr/>
          <a:lstStyle/>
          <a:p>
            <a:r>
              <a:rPr lang="en-US" smtClean="0"/>
              <a:t>9/22/2016</a:t>
            </a:r>
            <a:endParaRPr lang="en-US"/>
          </a:p>
        </p:txBody>
      </p:sp>
    </p:spTree>
    <p:extLst>
      <p:ext uri="{BB962C8B-B14F-4D97-AF65-F5344CB8AC3E}">
        <p14:creationId xmlns:p14="http://schemas.microsoft.com/office/powerpoint/2010/main" val="977503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(3) The students served by the Cougar Care Network in 2015-16 will closely reflect the diverse student population at CSUSM based on campus-wide demographic information in the areas of gender, ethnicity, and academic major by college.  </a:t>
            </a:r>
          </a:p>
          <a:p>
            <a:endParaRPr lang="en-US" sz="1200" dirty="0"/>
          </a:p>
          <a:p>
            <a:pPr marL="173410" indent="-173410" defTabSz="924855">
              <a:buFontTx/>
              <a:buChar char="-"/>
            </a:pPr>
            <a:r>
              <a:rPr lang="en-US" sz="1200" dirty="0"/>
              <a:t>In the area of ethnicity, students served identified as follows:  34.4% Hispanic or Latino, 33.3% White or Caucasian, 9.9% Asian or Pacific Islander, 7.9% Black or African American, 6.4% Two or More Ethnicities, and 8.2% Other.  </a:t>
            </a:r>
          </a:p>
          <a:p>
            <a:pPr marL="173410" indent="-173410" defTabSz="924855">
              <a:buFontTx/>
              <a:buChar char="-"/>
            </a:pPr>
            <a:endParaRPr lang="en-US" sz="1200" dirty="0"/>
          </a:p>
          <a:p>
            <a:pPr marL="173410" indent="-173410" defTabSz="924855">
              <a:buFontTx/>
              <a:buChar char="-"/>
            </a:pPr>
            <a:r>
              <a:rPr lang="en-US" sz="1200" dirty="0"/>
              <a:t>These data were compared to campus-wide enrollment numbers as follows:  41% Hispanic or Latino, 31% White or Caucasian, 10% Asian or Pacific Islander, 3% Black or African American, 6% Two or More Ethnicities, and 8% Other.  </a:t>
            </a:r>
          </a:p>
          <a:p>
            <a:pPr marL="173410" indent="-173410" defTabSz="924855">
              <a:buFontTx/>
              <a:buChar char="-"/>
            </a:pPr>
            <a:endParaRPr lang="en-US" sz="1200" dirty="0"/>
          </a:p>
          <a:p>
            <a:pPr marL="173410" indent="-173410" defTabSz="924855">
              <a:buFontTx/>
              <a:buChar char="-"/>
            </a:pPr>
            <a:r>
              <a:rPr lang="en-US" sz="1200" dirty="0"/>
              <a:t>Slight under-representation of Hispanic or Latino students and over-representation of Black or African American students ---- Hypothesis:  Hispanic/Latino students may be served elsewhere (e.g. Latin@ Center, EOP, TRIO SSS) </a:t>
            </a:r>
          </a:p>
          <a:p>
            <a:pPr marL="462427" lvl="1" defTabSz="924855"/>
            <a:r>
              <a:rPr lang="en-US" sz="1200" dirty="0"/>
              <a:t>Continue to monitor and consider outreach efforts needed </a:t>
            </a:r>
          </a:p>
        </p:txBody>
      </p:sp>
      <p:sp>
        <p:nvSpPr>
          <p:cNvPr id="4" name="Slide Number Placeholder 3"/>
          <p:cNvSpPr>
            <a:spLocks noGrp="1"/>
          </p:cNvSpPr>
          <p:nvPr>
            <p:ph type="sldNum" sz="quarter" idx="10"/>
          </p:nvPr>
        </p:nvSpPr>
        <p:spPr/>
        <p:txBody>
          <a:bodyPr/>
          <a:lstStyle/>
          <a:p>
            <a:fld id="{1D18C919-30B6-474B-89D7-846371BFA7A9}" type="slidenum">
              <a:rPr lang="en-US" smtClean="0"/>
              <a:t>13</a:t>
            </a:fld>
            <a:endParaRPr lang="en-US"/>
          </a:p>
        </p:txBody>
      </p:sp>
      <p:sp>
        <p:nvSpPr>
          <p:cNvPr id="5" name="Date Placeholder 4"/>
          <p:cNvSpPr>
            <a:spLocks noGrp="1"/>
          </p:cNvSpPr>
          <p:nvPr>
            <p:ph type="dt" idx="11"/>
          </p:nvPr>
        </p:nvSpPr>
        <p:spPr/>
        <p:txBody>
          <a:bodyPr/>
          <a:lstStyle/>
          <a:p>
            <a:r>
              <a:rPr lang="en-US" smtClean="0"/>
              <a:t>9/22/2016</a:t>
            </a:r>
            <a:endParaRPr lang="en-US"/>
          </a:p>
        </p:txBody>
      </p:sp>
    </p:spTree>
    <p:extLst>
      <p:ext uri="{BB962C8B-B14F-4D97-AF65-F5344CB8AC3E}">
        <p14:creationId xmlns:p14="http://schemas.microsoft.com/office/powerpoint/2010/main" val="577989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200" dirty="0">
                <a:solidFill>
                  <a:prstClr val="black"/>
                </a:solidFill>
              </a:rPr>
              <a:t>(3) The students served by the Cougar Care Network in 2015-16 will closely reflect the diverse student population at CSUSM based on campus-wide demographic information in the areas of gender, ethnicity, and academic major by college.  </a:t>
            </a:r>
          </a:p>
          <a:p>
            <a:pPr defTabSz="966612">
              <a:defRPr/>
            </a:pPr>
            <a:endParaRPr lang="en-US" sz="1200" dirty="0">
              <a:solidFill>
                <a:prstClr val="black"/>
              </a:solidFill>
            </a:endParaRPr>
          </a:p>
          <a:p>
            <a:pPr marL="173410" indent="-173410" defTabSz="966612">
              <a:buFontTx/>
              <a:buChar char="-"/>
              <a:defRPr/>
            </a:pPr>
            <a:r>
              <a:rPr lang="en-US" sz="1200" dirty="0">
                <a:solidFill>
                  <a:prstClr val="black"/>
                </a:solidFill>
              </a:rPr>
              <a:t>In the area of academic major by college, students served were categorized as follows:  38.4% College of Humanities, Arts, Behavioral and Social Sciences (CHABSS); 22.0% College of Education, Health and Human Services (CEHHS); 16.1% College of Science and Mathematics (CSM); 13.0% College of Business Administration (COBA); 4.8% Undeclared.  </a:t>
            </a:r>
          </a:p>
          <a:p>
            <a:pPr marL="173410" indent="-173410" defTabSz="966612">
              <a:buFontTx/>
              <a:buChar char="-"/>
              <a:defRPr/>
            </a:pPr>
            <a:endParaRPr lang="en-US" sz="1200" dirty="0">
              <a:solidFill>
                <a:prstClr val="black"/>
              </a:solidFill>
            </a:endParaRPr>
          </a:p>
          <a:p>
            <a:pPr marL="173410" indent="-173410" defTabSz="966612">
              <a:buFontTx/>
              <a:buChar char="-"/>
              <a:defRPr/>
            </a:pPr>
            <a:r>
              <a:rPr lang="en-US" sz="1200" dirty="0">
                <a:solidFill>
                  <a:prstClr val="black"/>
                </a:solidFill>
              </a:rPr>
              <a:t>These data were compared to campus-wide enrollment numbers as follows:  39% CHABSS, 23% CEHHS, 17% CSM, 18% COBA, and 3% Undeclared.  </a:t>
            </a:r>
          </a:p>
          <a:p>
            <a:pPr marL="173410" indent="-173410" defTabSz="966612">
              <a:buFontTx/>
              <a:buChar char="-"/>
              <a:defRPr/>
            </a:pPr>
            <a:endParaRPr lang="en-US" sz="1200" dirty="0">
              <a:solidFill>
                <a:prstClr val="black"/>
              </a:solidFill>
            </a:endParaRPr>
          </a:p>
          <a:p>
            <a:pPr marL="173410" indent="-173410" defTabSz="966612">
              <a:buFontTx/>
              <a:buChar char="-"/>
              <a:defRPr/>
            </a:pPr>
            <a:r>
              <a:rPr lang="en-US" sz="1200" dirty="0">
                <a:solidFill>
                  <a:prstClr val="black"/>
                </a:solidFill>
              </a:rPr>
              <a:t>Felt especially proud of College of Science and Math (CSM) being relatively similar.  </a:t>
            </a:r>
          </a:p>
          <a:p>
            <a:pPr marL="173410" indent="-173410" defTabSz="966612">
              <a:buFontTx/>
              <a:buChar char="-"/>
              <a:defRPr/>
            </a:pPr>
            <a:endParaRPr lang="en-US" sz="1200" dirty="0">
              <a:solidFill>
                <a:prstClr val="black"/>
              </a:solidFill>
            </a:endParaRPr>
          </a:p>
          <a:p>
            <a:pPr marL="173410" indent="-173410" defTabSz="966612">
              <a:buFontTx/>
              <a:buChar char="-"/>
              <a:defRPr/>
            </a:pPr>
            <a:r>
              <a:rPr lang="en-US" sz="1200" dirty="0">
                <a:solidFill>
                  <a:prstClr val="black"/>
                </a:solidFill>
              </a:rPr>
              <a:t>Slight under-representation of College of Business Administration (COBA) and over-representation of Undeclared (which is expected). </a:t>
            </a:r>
          </a:p>
          <a:p>
            <a:pPr marL="173410" indent="-173410" defTabSz="966612">
              <a:buFontTx/>
              <a:buChar char="-"/>
              <a:defRPr/>
            </a:pPr>
            <a:endParaRPr lang="en-US" sz="1200" dirty="0">
              <a:solidFill>
                <a:prstClr val="black"/>
              </a:solidFill>
            </a:endParaRPr>
          </a:p>
          <a:p>
            <a:pPr marL="173410" indent="-173410" defTabSz="966612">
              <a:buFontTx/>
              <a:buChar char="-"/>
              <a:defRPr/>
            </a:pPr>
            <a:r>
              <a:rPr lang="en-US" sz="1200" dirty="0">
                <a:solidFill>
                  <a:prstClr val="black"/>
                </a:solidFill>
              </a:rPr>
              <a:t>While these findings clearly met the strategic objective of closely reflecting the diverse student population at CSUSM based on campus-wide demographic information, the data also provided opportunities for outreach to specific populations in 2016-17.  </a:t>
            </a:r>
          </a:p>
          <a:p>
            <a:endParaRPr lang="en-US" dirty="0"/>
          </a:p>
        </p:txBody>
      </p:sp>
      <p:sp>
        <p:nvSpPr>
          <p:cNvPr id="4" name="Slide Number Placeholder 3"/>
          <p:cNvSpPr>
            <a:spLocks noGrp="1"/>
          </p:cNvSpPr>
          <p:nvPr>
            <p:ph type="sldNum" sz="quarter" idx="10"/>
          </p:nvPr>
        </p:nvSpPr>
        <p:spPr/>
        <p:txBody>
          <a:bodyPr/>
          <a:lstStyle/>
          <a:p>
            <a:fld id="{1D18C919-30B6-474B-89D7-846371BFA7A9}" type="slidenum">
              <a:rPr lang="en-US" smtClean="0"/>
              <a:t>14</a:t>
            </a:fld>
            <a:endParaRPr lang="en-US"/>
          </a:p>
        </p:txBody>
      </p:sp>
      <p:sp>
        <p:nvSpPr>
          <p:cNvPr id="5" name="Date Placeholder 4"/>
          <p:cNvSpPr>
            <a:spLocks noGrp="1"/>
          </p:cNvSpPr>
          <p:nvPr>
            <p:ph type="dt" idx="11"/>
          </p:nvPr>
        </p:nvSpPr>
        <p:spPr/>
        <p:txBody>
          <a:bodyPr/>
          <a:lstStyle/>
          <a:p>
            <a:r>
              <a:rPr lang="en-US" smtClean="0"/>
              <a:t>9/22/2016</a:t>
            </a:r>
            <a:endParaRPr lang="en-US"/>
          </a:p>
        </p:txBody>
      </p:sp>
    </p:spTree>
    <p:extLst>
      <p:ext uri="{BB962C8B-B14F-4D97-AF65-F5344CB8AC3E}">
        <p14:creationId xmlns:p14="http://schemas.microsoft.com/office/powerpoint/2010/main" val="34343873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55">
              <a:defRPr/>
            </a:pPr>
            <a:r>
              <a:rPr lang="en-US" sz="1200" dirty="0">
                <a:solidFill>
                  <a:prstClr val="black"/>
                </a:solidFill>
              </a:rPr>
              <a:t>In addition to the demographic information described in the previous response, the program has had interesting results in regard to student classification.  </a:t>
            </a:r>
          </a:p>
          <a:p>
            <a:pPr defTabSz="924855">
              <a:defRPr/>
            </a:pPr>
            <a:endParaRPr lang="en-US" sz="1200" dirty="0">
              <a:solidFill>
                <a:prstClr val="black"/>
              </a:solidFill>
            </a:endParaRPr>
          </a:p>
          <a:p>
            <a:pPr defTabSz="924855">
              <a:defRPr/>
            </a:pPr>
            <a:r>
              <a:rPr lang="en-US" sz="1200" dirty="0">
                <a:solidFill>
                  <a:prstClr val="black"/>
                </a:solidFill>
              </a:rPr>
              <a:t>While the top classification served is Freshmen at 33.9%, the second highest classification is Seniors at 24.5%.  </a:t>
            </a:r>
          </a:p>
          <a:p>
            <a:pPr defTabSz="924855">
              <a:defRPr/>
            </a:pPr>
            <a:endParaRPr lang="en-US" sz="1200" dirty="0">
              <a:solidFill>
                <a:prstClr val="black"/>
              </a:solidFill>
            </a:endParaRPr>
          </a:p>
          <a:p>
            <a:pPr defTabSz="924855">
              <a:defRPr/>
            </a:pPr>
            <a:r>
              <a:rPr lang="en-US" sz="1200" dirty="0">
                <a:solidFill>
                  <a:prstClr val="black"/>
                </a:solidFill>
              </a:rPr>
              <a:t>These groups are followed by Juniors at 19.6% and Sophomores at 13.5%.  </a:t>
            </a:r>
          </a:p>
          <a:p>
            <a:pPr defTabSz="924855">
              <a:defRPr/>
            </a:pPr>
            <a:endParaRPr lang="en-US" sz="1200" dirty="0">
              <a:solidFill>
                <a:prstClr val="black"/>
              </a:solidFill>
            </a:endParaRPr>
          </a:p>
          <a:p>
            <a:pPr defTabSz="924855">
              <a:defRPr/>
            </a:pPr>
            <a:r>
              <a:rPr lang="en-US" sz="1200" dirty="0">
                <a:solidFill>
                  <a:prstClr val="black"/>
                </a:solidFill>
              </a:rPr>
              <a:t>Other (8.5%) includes individuals who are not enrolled yet (e.g. incoming students, 3.7%), Post-Baccalaureate (3.2%) and Graduate Students (1.7%) </a:t>
            </a:r>
          </a:p>
          <a:p>
            <a:pPr defTabSz="924855">
              <a:defRPr/>
            </a:pPr>
            <a:endParaRPr lang="en-US" sz="1200" dirty="0">
              <a:solidFill>
                <a:prstClr val="black"/>
              </a:solidFill>
            </a:endParaRPr>
          </a:p>
          <a:p>
            <a:pPr defTabSz="924855">
              <a:defRPr/>
            </a:pPr>
            <a:r>
              <a:rPr lang="en-US" sz="1200" dirty="0">
                <a:solidFill>
                  <a:prstClr val="black"/>
                </a:solidFill>
              </a:rPr>
              <a:t>These demographics demonstrate the importance of assisting students with getting started in their college career, but also making sure to provide the needed information, resources and support for students who are nearing the finish line of graduation.   </a:t>
            </a:r>
          </a:p>
        </p:txBody>
      </p:sp>
      <p:sp>
        <p:nvSpPr>
          <p:cNvPr id="4" name="Slide Number Placeholder 3"/>
          <p:cNvSpPr>
            <a:spLocks noGrp="1"/>
          </p:cNvSpPr>
          <p:nvPr>
            <p:ph type="sldNum" sz="quarter" idx="10"/>
          </p:nvPr>
        </p:nvSpPr>
        <p:spPr/>
        <p:txBody>
          <a:bodyPr/>
          <a:lstStyle/>
          <a:p>
            <a:fld id="{1D18C919-30B6-474B-89D7-846371BFA7A9}" type="slidenum">
              <a:rPr lang="en-US" smtClean="0"/>
              <a:t>15</a:t>
            </a:fld>
            <a:endParaRPr lang="en-US"/>
          </a:p>
        </p:txBody>
      </p:sp>
      <p:sp>
        <p:nvSpPr>
          <p:cNvPr id="5" name="Date Placeholder 4"/>
          <p:cNvSpPr>
            <a:spLocks noGrp="1"/>
          </p:cNvSpPr>
          <p:nvPr>
            <p:ph type="dt" idx="11"/>
          </p:nvPr>
        </p:nvSpPr>
        <p:spPr/>
        <p:txBody>
          <a:bodyPr/>
          <a:lstStyle/>
          <a:p>
            <a:r>
              <a:rPr lang="en-US" smtClean="0"/>
              <a:t>9/22/2016</a:t>
            </a:r>
            <a:endParaRPr lang="en-US"/>
          </a:p>
        </p:txBody>
      </p:sp>
    </p:spTree>
    <p:extLst>
      <p:ext uri="{BB962C8B-B14F-4D97-AF65-F5344CB8AC3E}">
        <p14:creationId xmlns:p14="http://schemas.microsoft.com/office/powerpoint/2010/main" val="2294770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200" dirty="0">
                <a:solidFill>
                  <a:prstClr val="black"/>
                </a:solidFill>
              </a:rPr>
              <a:t>The Cougar Care Network could certainly be replicated and scaled to other CSU campus populations.  </a:t>
            </a:r>
          </a:p>
          <a:p>
            <a:pPr defTabSz="966612">
              <a:defRPr/>
            </a:pPr>
            <a:endParaRPr lang="en-US" sz="1200" dirty="0">
              <a:solidFill>
                <a:prstClr val="black"/>
              </a:solidFill>
            </a:endParaRPr>
          </a:p>
          <a:p>
            <a:pPr defTabSz="966612">
              <a:defRPr/>
            </a:pPr>
            <a:r>
              <a:rPr lang="en-US" sz="1200" dirty="0">
                <a:solidFill>
                  <a:prstClr val="black"/>
                </a:solidFill>
              </a:rPr>
              <a:t>The keys to success for this process would require the campus to obtain administration support and maintain strong relationships across divisions to create a centralized service that focuses on the common goal of improving student success, retention, and persistence.  </a:t>
            </a:r>
          </a:p>
          <a:p>
            <a:pPr defTabSz="966612">
              <a:defRPr/>
            </a:pPr>
            <a:endParaRPr lang="en-US" sz="1200" dirty="0">
              <a:solidFill>
                <a:prstClr val="black"/>
              </a:solidFill>
            </a:endParaRPr>
          </a:p>
          <a:p>
            <a:pPr defTabSz="966612">
              <a:defRPr/>
            </a:pPr>
            <a:r>
              <a:rPr lang="en-US" sz="1200" dirty="0">
                <a:solidFill>
                  <a:prstClr val="black"/>
                </a:solidFill>
              </a:rPr>
              <a:t>Since both Student Affairs and Academic Affairs are involved in the referral and support processes, intentional staffing decisions are made to engage individuals with collaborative and engaging roles on campus.  </a:t>
            </a:r>
          </a:p>
          <a:p>
            <a:pPr defTabSz="966612">
              <a:defRPr/>
            </a:pPr>
            <a:endParaRPr lang="en-US" sz="1200" dirty="0">
              <a:solidFill>
                <a:prstClr val="black"/>
              </a:solidFill>
            </a:endParaRPr>
          </a:p>
          <a:p>
            <a:pPr defTabSz="966612">
              <a:defRPr/>
            </a:pPr>
            <a:r>
              <a:rPr lang="en-US" sz="1200" dirty="0">
                <a:solidFill>
                  <a:prstClr val="black"/>
                </a:solidFill>
              </a:rPr>
              <a:t>Additionally, for campuses with higher student populations, there would also likely need to be increased staffing to manage incoming student cases and faculty/staff referrals, especially as the initiative builds momentum and demonstrates success on campus. </a:t>
            </a:r>
          </a:p>
          <a:p>
            <a:pPr defTabSz="966612">
              <a:defRPr/>
            </a:pPr>
            <a:endParaRPr lang="en-US" sz="1200" dirty="0">
              <a:solidFill>
                <a:prstClr val="black"/>
              </a:solidFill>
            </a:endParaRPr>
          </a:p>
          <a:p>
            <a:pPr defTabSz="966612">
              <a:defRPr/>
            </a:pPr>
            <a:r>
              <a:rPr lang="en-US" sz="1200" dirty="0">
                <a:solidFill>
                  <a:prstClr val="black"/>
                </a:solidFill>
              </a:rPr>
              <a:t>The “creative use of resources” could include use of MSW Interns for CARE Management needs, especially if the CARE Manager is an LCSW and can supervise them appropriately.  </a:t>
            </a:r>
          </a:p>
        </p:txBody>
      </p:sp>
      <p:sp>
        <p:nvSpPr>
          <p:cNvPr id="4" name="Slide Number Placeholder 3"/>
          <p:cNvSpPr>
            <a:spLocks noGrp="1"/>
          </p:cNvSpPr>
          <p:nvPr>
            <p:ph type="sldNum" sz="quarter" idx="10"/>
          </p:nvPr>
        </p:nvSpPr>
        <p:spPr/>
        <p:txBody>
          <a:bodyPr/>
          <a:lstStyle/>
          <a:p>
            <a:fld id="{1D18C919-30B6-474B-89D7-846371BFA7A9}" type="slidenum">
              <a:rPr lang="en-US" smtClean="0"/>
              <a:t>16</a:t>
            </a:fld>
            <a:endParaRPr lang="en-US"/>
          </a:p>
        </p:txBody>
      </p:sp>
      <p:sp>
        <p:nvSpPr>
          <p:cNvPr id="5" name="Date Placeholder 4"/>
          <p:cNvSpPr>
            <a:spLocks noGrp="1"/>
          </p:cNvSpPr>
          <p:nvPr>
            <p:ph type="dt" idx="11"/>
          </p:nvPr>
        </p:nvSpPr>
        <p:spPr/>
        <p:txBody>
          <a:bodyPr/>
          <a:lstStyle/>
          <a:p>
            <a:r>
              <a:rPr lang="en-US" smtClean="0"/>
              <a:t>9/22/2016</a:t>
            </a:r>
            <a:endParaRPr lang="en-US"/>
          </a:p>
        </p:txBody>
      </p:sp>
    </p:spTree>
    <p:extLst>
      <p:ext uri="{BB962C8B-B14F-4D97-AF65-F5344CB8AC3E}">
        <p14:creationId xmlns:p14="http://schemas.microsoft.com/office/powerpoint/2010/main" val="19173139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200" dirty="0">
                <a:solidFill>
                  <a:prstClr val="black"/>
                </a:solidFill>
              </a:rPr>
              <a:t>Encourage participants to get into small groups to discuss implementation of a centralized support network on your campus.  </a:t>
            </a:r>
          </a:p>
          <a:p>
            <a:pPr defTabSz="966612">
              <a:defRPr/>
            </a:pPr>
            <a:endParaRPr lang="en-US" sz="1200" dirty="0">
              <a:solidFill>
                <a:prstClr val="black"/>
              </a:solidFill>
            </a:endParaRPr>
          </a:p>
          <a:p>
            <a:pPr defTabSz="966612">
              <a:defRPr/>
            </a:pPr>
            <a:r>
              <a:rPr lang="en-US" sz="1200" dirty="0">
                <a:solidFill>
                  <a:prstClr val="black"/>
                </a:solidFill>
              </a:rPr>
              <a:t>During the discussion, what are some possible implementation barriers?  </a:t>
            </a:r>
            <a:br>
              <a:rPr lang="en-US" sz="1200" dirty="0">
                <a:solidFill>
                  <a:prstClr val="black"/>
                </a:solidFill>
              </a:rPr>
            </a:br>
            <a:r>
              <a:rPr lang="en-US" sz="1200" dirty="0">
                <a:solidFill>
                  <a:prstClr val="black"/>
                </a:solidFill>
              </a:rPr>
              <a:t/>
            </a:r>
            <a:br>
              <a:rPr lang="en-US" sz="1200" dirty="0">
                <a:solidFill>
                  <a:prstClr val="black"/>
                </a:solidFill>
              </a:rPr>
            </a:br>
            <a:r>
              <a:rPr lang="en-US" sz="1200" dirty="0">
                <a:solidFill>
                  <a:prstClr val="black"/>
                </a:solidFill>
              </a:rPr>
              <a:t>What are ideas for overcoming those challenges?  </a:t>
            </a:r>
          </a:p>
          <a:p>
            <a:pPr defTabSz="966612">
              <a:defRPr/>
            </a:pPr>
            <a:endParaRPr lang="en-US" sz="1200" dirty="0">
              <a:solidFill>
                <a:prstClr val="black"/>
              </a:solidFill>
            </a:endParaRPr>
          </a:p>
          <a:p>
            <a:pPr defTabSz="966612">
              <a:defRPr/>
            </a:pPr>
            <a:r>
              <a:rPr lang="en-US" sz="1200" dirty="0">
                <a:solidFill>
                  <a:prstClr val="black"/>
                </a:solidFill>
              </a:rPr>
              <a:t>Discuss as small groups and then come back to the larger group to share out.  </a:t>
            </a:r>
          </a:p>
          <a:p>
            <a:pPr defTabSz="966612">
              <a:defRPr/>
            </a:pPr>
            <a:endParaRPr lang="en-US" sz="1200" dirty="0">
              <a:solidFill>
                <a:prstClr val="black"/>
              </a:solidFill>
            </a:endParaRPr>
          </a:p>
          <a:p>
            <a:pPr defTabSz="966612">
              <a:defRPr/>
            </a:pPr>
            <a:r>
              <a:rPr lang="en-US" sz="1200" dirty="0">
                <a:solidFill>
                  <a:prstClr val="black"/>
                </a:solidFill>
              </a:rPr>
              <a:t>Provide an opportunity for questions and answers.  </a:t>
            </a:r>
          </a:p>
        </p:txBody>
      </p:sp>
      <p:sp>
        <p:nvSpPr>
          <p:cNvPr id="4" name="Slide Number Placeholder 3"/>
          <p:cNvSpPr>
            <a:spLocks noGrp="1"/>
          </p:cNvSpPr>
          <p:nvPr>
            <p:ph type="sldNum" sz="quarter" idx="10"/>
          </p:nvPr>
        </p:nvSpPr>
        <p:spPr/>
        <p:txBody>
          <a:bodyPr/>
          <a:lstStyle/>
          <a:p>
            <a:fld id="{1D18C919-30B6-474B-89D7-846371BFA7A9}" type="slidenum">
              <a:rPr lang="en-US" smtClean="0"/>
              <a:t>17</a:t>
            </a:fld>
            <a:endParaRPr lang="en-US"/>
          </a:p>
        </p:txBody>
      </p:sp>
      <p:sp>
        <p:nvSpPr>
          <p:cNvPr id="5" name="Date Placeholder 4"/>
          <p:cNvSpPr>
            <a:spLocks noGrp="1"/>
          </p:cNvSpPr>
          <p:nvPr>
            <p:ph type="dt" idx="11"/>
          </p:nvPr>
        </p:nvSpPr>
        <p:spPr/>
        <p:txBody>
          <a:bodyPr/>
          <a:lstStyle/>
          <a:p>
            <a:r>
              <a:rPr lang="en-US" smtClean="0"/>
              <a:t>9/22/2016</a:t>
            </a:r>
            <a:endParaRPr lang="en-US"/>
          </a:p>
        </p:txBody>
      </p:sp>
    </p:spTree>
    <p:extLst>
      <p:ext uri="{BB962C8B-B14F-4D97-AF65-F5344CB8AC3E}">
        <p14:creationId xmlns:p14="http://schemas.microsoft.com/office/powerpoint/2010/main" val="25688433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dirty="0"/>
              <a:t>Any questions, comments or concerns?  </a:t>
            </a:r>
          </a:p>
          <a:p>
            <a:endParaRPr lang="en-US" sz="1700" dirty="0"/>
          </a:p>
          <a:p>
            <a:r>
              <a:rPr lang="en-US" sz="1700" dirty="0"/>
              <a:t>Thank you for attending and for your time!  </a:t>
            </a:r>
          </a:p>
        </p:txBody>
      </p:sp>
      <p:sp>
        <p:nvSpPr>
          <p:cNvPr id="4" name="Slide Number Placeholder 3"/>
          <p:cNvSpPr>
            <a:spLocks noGrp="1"/>
          </p:cNvSpPr>
          <p:nvPr>
            <p:ph type="sldNum" sz="quarter" idx="10"/>
          </p:nvPr>
        </p:nvSpPr>
        <p:spPr/>
        <p:txBody>
          <a:bodyPr/>
          <a:lstStyle/>
          <a:p>
            <a:fld id="{1D18C919-30B6-474B-89D7-846371BFA7A9}" type="slidenum">
              <a:rPr lang="en-US" smtClean="0"/>
              <a:t>18</a:t>
            </a:fld>
            <a:endParaRPr lang="en-US"/>
          </a:p>
        </p:txBody>
      </p:sp>
      <p:sp>
        <p:nvSpPr>
          <p:cNvPr id="5" name="Date Placeholder 4"/>
          <p:cNvSpPr>
            <a:spLocks noGrp="1"/>
          </p:cNvSpPr>
          <p:nvPr>
            <p:ph type="dt" idx="11"/>
          </p:nvPr>
        </p:nvSpPr>
        <p:spPr/>
        <p:txBody>
          <a:bodyPr/>
          <a:lstStyle/>
          <a:p>
            <a:r>
              <a:rPr lang="en-US" smtClean="0"/>
              <a:t>9/22/2016</a:t>
            </a:r>
            <a:endParaRPr lang="en-US"/>
          </a:p>
        </p:txBody>
      </p:sp>
    </p:spTree>
    <p:extLst>
      <p:ext uri="{BB962C8B-B14F-4D97-AF65-F5344CB8AC3E}">
        <p14:creationId xmlns:p14="http://schemas.microsoft.com/office/powerpoint/2010/main" val="656042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700" b="1" dirty="0"/>
              <a:t>History and Development of SOAR and the Cougar Care Network </a:t>
            </a:r>
          </a:p>
          <a:p>
            <a:pPr lvl="0"/>
            <a:endParaRPr lang="en-US" sz="1700" b="1" dirty="0"/>
          </a:p>
          <a:p>
            <a:pPr lvl="0"/>
            <a:r>
              <a:rPr lang="en-US" sz="1700" dirty="0"/>
              <a:t>As part of the CSUSM Graduation Initiative, our campus hosted a multi-disciplinary Discovery Café in September 2010 that identified steps that would increase student success and graduation rates by implementing:  </a:t>
            </a:r>
          </a:p>
          <a:p>
            <a:pPr lvl="0"/>
            <a:r>
              <a:rPr lang="en-US" sz="1700" dirty="0"/>
              <a:t>(1) a student “concierge” service - a centralized service for all members of the university community seeking to assist students in finding answers, resolving concerns, accessing resources, and seeking support - later became known as Student Outreach And Referral (SOAR) </a:t>
            </a:r>
          </a:p>
          <a:p>
            <a:pPr lvl="0"/>
            <a:r>
              <a:rPr lang="en-US" sz="1700" dirty="0"/>
              <a:t>(2) an early warning system for faculty and staff to identify and refer students of concern to receive the information, resources, and support needed to ensure their personal and academic success - now known as the Cougar Care Network </a:t>
            </a:r>
          </a:p>
          <a:p>
            <a:endParaRPr lang="en-US" sz="1700" dirty="0"/>
          </a:p>
          <a:p>
            <a:r>
              <a:rPr lang="en-US" sz="1700" dirty="0"/>
              <a:t>Launched Student Outreach And Referral (SOAR) in Fall 2011 - </a:t>
            </a:r>
            <a:r>
              <a:rPr lang="en-US" sz="1700" i="1" dirty="0"/>
              <a:t>First Stop Shop for All Things Student </a:t>
            </a:r>
            <a:r>
              <a:rPr lang="en-US" sz="1700" dirty="0"/>
              <a:t>- start with SOAR to get connected to the correct department - built significant momentum for the Cougar Care Network by successfully rolling out SOAR </a:t>
            </a:r>
          </a:p>
          <a:p>
            <a:endParaRPr lang="en-US" sz="1700" dirty="0"/>
          </a:p>
          <a:p>
            <a:r>
              <a:rPr lang="en-US" sz="1700" dirty="0"/>
              <a:t>As we were building toward launching the Cougar Care Network, we held Faculty Focus Groups to receive feedback on the referral process - focused on access and simplifying the process </a:t>
            </a:r>
          </a:p>
          <a:p>
            <a:endParaRPr lang="en-US" sz="1700" dirty="0"/>
          </a:p>
          <a:p>
            <a:r>
              <a:rPr lang="en-US" sz="1700" dirty="0"/>
              <a:t>Software Development (Maxient) - centralized database - software of choice for managing behavior records at colleges and universities across North America.  The centralized reporting and recordkeeping of students engaged with the Cougar Care Network helps connect the dots and prevent students from falling through the cracks. </a:t>
            </a:r>
          </a:p>
          <a:p>
            <a:endParaRPr lang="en-US" sz="1700" dirty="0"/>
          </a:p>
          <a:p>
            <a:r>
              <a:rPr lang="en-US" sz="1700" dirty="0"/>
              <a:t>CARE Manager Position - oversee day-to-day operations of the Cougar Care Network and SOAR - Licensed Clinical Social Worker (LCSW) who can provide long-term support for students with complex needs and connection to off-campus resources as needed </a:t>
            </a:r>
          </a:p>
          <a:p>
            <a:endParaRPr lang="en-US" sz="1700" dirty="0"/>
          </a:p>
          <a:p>
            <a:r>
              <a:rPr lang="en-US" sz="1700" dirty="0"/>
              <a:t>Soft Launch for CCN (Spring 2015) with select faculty and staff to address any successes and challenges with the workflow  </a:t>
            </a:r>
          </a:p>
          <a:p>
            <a:endParaRPr lang="en-US" sz="1700" dirty="0"/>
          </a:p>
          <a:p>
            <a:r>
              <a:rPr lang="en-US" sz="1700" dirty="0"/>
              <a:t>Launched CCN (Fall 2015) - Academic Year 2015-16 demonstrated that the Cougar Care Network is working, which we will elaborate on moving forward </a:t>
            </a:r>
          </a:p>
        </p:txBody>
      </p:sp>
      <p:sp>
        <p:nvSpPr>
          <p:cNvPr id="4" name="Slide Number Placeholder 3"/>
          <p:cNvSpPr>
            <a:spLocks noGrp="1"/>
          </p:cNvSpPr>
          <p:nvPr>
            <p:ph type="sldNum" sz="quarter" idx="10"/>
          </p:nvPr>
        </p:nvSpPr>
        <p:spPr/>
        <p:txBody>
          <a:bodyPr/>
          <a:lstStyle/>
          <a:p>
            <a:fld id="{1D18C919-30B6-474B-89D7-846371BFA7A9}" type="slidenum">
              <a:rPr lang="en-US" smtClean="0"/>
              <a:t>2</a:t>
            </a:fld>
            <a:endParaRPr lang="en-US"/>
          </a:p>
        </p:txBody>
      </p:sp>
      <p:sp>
        <p:nvSpPr>
          <p:cNvPr id="5" name="Date Placeholder 4"/>
          <p:cNvSpPr>
            <a:spLocks noGrp="1"/>
          </p:cNvSpPr>
          <p:nvPr>
            <p:ph type="dt" idx="11"/>
          </p:nvPr>
        </p:nvSpPr>
        <p:spPr/>
        <p:txBody>
          <a:bodyPr/>
          <a:lstStyle/>
          <a:p>
            <a:r>
              <a:rPr lang="en-US" smtClean="0"/>
              <a:t>9/22/2016</a:t>
            </a:r>
            <a:endParaRPr lang="en-US"/>
          </a:p>
        </p:txBody>
      </p:sp>
    </p:spTree>
    <p:extLst>
      <p:ext uri="{BB962C8B-B14F-4D97-AF65-F5344CB8AC3E}">
        <p14:creationId xmlns:p14="http://schemas.microsoft.com/office/powerpoint/2010/main" val="587317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55"/>
            <a:r>
              <a:rPr lang="en-US" sz="1700" dirty="0"/>
              <a:t>As the "first stop shop for all things student," the Cougar Care Network assists CSUSM students with decreasing barriers, navigating campus policies and procedures, and connecting them with the appropriate department. </a:t>
            </a:r>
          </a:p>
          <a:p>
            <a:pPr lvl="0"/>
            <a:endParaRPr lang="en-US" sz="1700" dirty="0"/>
          </a:p>
          <a:p>
            <a:pPr lvl="0"/>
            <a:r>
              <a:rPr lang="en-US" sz="1700" dirty="0"/>
              <a:t>By providing centralized services and an early support network, students are able to decrease barriers to success and access resources on and off campus.  </a:t>
            </a:r>
          </a:p>
          <a:p>
            <a:pPr lvl="0"/>
            <a:endParaRPr lang="en-US" sz="1700" dirty="0"/>
          </a:p>
          <a:p>
            <a:pPr lvl="0"/>
            <a:r>
              <a:rPr lang="en-US" sz="1700" dirty="0"/>
              <a:t>Since launching in Fall 2011, the Cougar Care Network and particularly SOAR has emphasized reaching out to first generation college students and their families in order to create a sense of membership in the university community and build awareness of campus resources.  </a:t>
            </a:r>
          </a:p>
          <a:p>
            <a:pPr marL="181240" indent="-181240">
              <a:buFontTx/>
              <a:buChar char="-"/>
            </a:pPr>
            <a:r>
              <a:rPr lang="en-US" sz="1700" dirty="0"/>
              <a:t>Example:  Spanish Family Orientation – Create a welcoming environment – families feel comfortable and feel at home on campus </a:t>
            </a:r>
          </a:p>
          <a:p>
            <a:pPr lvl="0"/>
            <a:endParaRPr lang="en-US" sz="1700" dirty="0"/>
          </a:p>
          <a:p>
            <a:pPr lvl="0"/>
            <a:r>
              <a:rPr lang="en-US" sz="1700" dirty="0"/>
              <a:t>We used to refer to SOAR as the “4-1-1” on campus, and now we are calling SOAR the “Google of Cal State San Marcos” – Since most students “start” with google these days, we encourage students to “start with SOAR” to get the information, resources, and support needed to ensure their personal and academic success </a:t>
            </a:r>
          </a:p>
          <a:p>
            <a:pPr lvl="0"/>
            <a:endParaRPr lang="en-US" sz="1700" dirty="0"/>
          </a:p>
          <a:p>
            <a:pPr lvl="0"/>
            <a:r>
              <a:rPr lang="en-US" sz="1700" dirty="0"/>
              <a:t>Our SOAR Coordinator, Patty Diaz, was intentionally selected for her position.  Patty has been with CSUSM for 15 years and she maintains excellent relationships with nearly every department on campus.  Over the years, Patty has learned about the many policies and procedures at CSUSM, and how to coach students to successfully navigate the processes.  Patty’s role is viewed as “air traffic control” and her job is to make sure students are connected to the correct department on campus through a personalized on-campus referral process.  This involves connecting students to people, not places.  </a:t>
            </a:r>
          </a:p>
          <a:p>
            <a:pPr lvl="0"/>
            <a:endParaRPr lang="en-US" sz="1700" dirty="0"/>
          </a:p>
          <a:p>
            <a:pPr lvl="0"/>
            <a:r>
              <a:rPr lang="en-US" sz="1700" b="1" dirty="0"/>
              <a:t>Case Example:</a:t>
            </a:r>
            <a:r>
              <a:rPr lang="en-US" sz="1700" dirty="0"/>
              <a:t>  Student is experiencing significant stress due to confusion with their Financial Aid refund.  They are concerned they are not going to be able to afford their rent and food for their young child.  After exhausting their options with Cougar Central front desk, the student comes to the SOAR Coordinator.  The SOAR Coordinator coaches the student on how to ask questions and raise concerns about the process.  The SOAR Coordinator then connects the student to a Senior Financial Aid Counselor, who supports the student in obtaining their refund and getting their questions answered.  </a:t>
            </a:r>
          </a:p>
        </p:txBody>
      </p:sp>
      <p:sp>
        <p:nvSpPr>
          <p:cNvPr id="4" name="Slide Number Placeholder 3"/>
          <p:cNvSpPr>
            <a:spLocks noGrp="1"/>
          </p:cNvSpPr>
          <p:nvPr>
            <p:ph type="sldNum" sz="quarter" idx="10"/>
          </p:nvPr>
        </p:nvSpPr>
        <p:spPr/>
        <p:txBody>
          <a:bodyPr/>
          <a:lstStyle/>
          <a:p>
            <a:fld id="{1D18C919-30B6-474B-89D7-846371BFA7A9}" type="slidenum">
              <a:rPr lang="en-US" smtClean="0"/>
              <a:t>3</a:t>
            </a:fld>
            <a:endParaRPr lang="en-US"/>
          </a:p>
        </p:txBody>
      </p:sp>
      <p:sp>
        <p:nvSpPr>
          <p:cNvPr id="5" name="Date Placeholder 4"/>
          <p:cNvSpPr>
            <a:spLocks noGrp="1"/>
          </p:cNvSpPr>
          <p:nvPr>
            <p:ph type="dt" idx="11"/>
          </p:nvPr>
        </p:nvSpPr>
        <p:spPr/>
        <p:txBody>
          <a:bodyPr/>
          <a:lstStyle/>
          <a:p>
            <a:r>
              <a:rPr lang="en-US" smtClean="0"/>
              <a:t>9/22/2016</a:t>
            </a:r>
            <a:endParaRPr lang="en-US"/>
          </a:p>
        </p:txBody>
      </p:sp>
    </p:spTree>
    <p:extLst>
      <p:ext uri="{BB962C8B-B14F-4D97-AF65-F5344CB8AC3E}">
        <p14:creationId xmlns:p14="http://schemas.microsoft.com/office/powerpoint/2010/main" val="2160905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700" dirty="0"/>
              <a:t>While the Cougar Care Network was initially conceptualized as an </a:t>
            </a:r>
            <a:r>
              <a:rPr lang="en-US" sz="1700" i="1" dirty="0"/>
              <a:t>early warning or early alert</a:t>
            </a:r>
            <a:r>
              <a:rPr lang="en-US" sz="1700" dirty="0"/>
              <a:t> initiative, we have started to refer to it as an </a:t>
            </a:r>
            <a:r>
              <a:rPr lang="en-US" sz="1700" i="1" dirty="0"/>
              <a:t>early support</a:t>
            </a:r>
            <a:r>
              <a:rPr lang="en-US" sz="1700" dirty="0"/>
              <a:t> initiative, especially when discussing the initiative with students.  </a:t>
            </a:r>
          </a:p>
          <a:p>
            <a:pPr lvl="0"/>
            <a:endParaRPr lang="en-US" sz="1700" dirty="0"/>
          </a:p>
          <a:p>
            <a:pPr lvl="0"/>
            <a:r>
              <a:rPr lang="en-US" sz="1700" dirty="0"/>
              <a:t>In addition to students seeking support on their own through SOAR, faculty and staff are able to refer students who demonstrate early warning signs of academic concerns and behavioral concerns.  (We will elaborate on this and give examples on the next slide.) </a:t>
            </a:r>
          </a:p>
          <a:p>
            <a:pPr lvl="0"/>
            <a:endParaRPr lang="en-US" sz="1700" dirty="0"/>
          </a:p>
          <a:p>
            <a:pPr lvl="0"/>
            <a:r>
              <a:rPr lang="en-US" sz="1700" dirty="0"/>
              <a:t>All referrals are sent to the Student Outreach and Referral (SOAR) Coordinator in the Dean of Students Office, who then connects students to a specific member of the Cougar Care Network.  </a:t>
            </a:r>
          </a:p>
          <a:p>
            <a:pPr lvl="0"/>
            <a:endParaRPr lang="en-US" sz="1700" dirty="0"/>
          </a:p>
          <a:p>
            <a:pPr lvl="0"/>
            <a:r>
              <a:rPr lang="en-US" sz="1700" dirty="0"/>
              <a:t>Depending on the area of concern, most referrals are addressed by the CARE Manager in the Dean of Students Office, Personalized Academic Success Services (PASS), Housing and Residential Education, Financial Aid and Scholarships, Student Conduct, Title IX, and the University Police Department. </a:t>
            </a:r>
          </a:p>
          <a:p>
            <a:pPr marL="181240" indent="-181240">
              <a:buFontTx/>
              <a:buChar char="-"/>
            </a:pPr>
            <a:r>
              <a:rPr lang="en-US" sz="1700" dirty="0"/>
              <a:t>Elaborate on PASS services, which shows that the Cougar Care Network involves both academic and behavioral support </a:t>
            </a:r>
          </a:p>
          <a:p>
            <a:pPr lvl="0"/>
            <a:endParaRPr lang="en-US" sz="1700" dirty="0"/>
          </a:p>
          <a:p>
            <a:pPr lvl="0"/>
            <a:r>
              <a:rPr lang="en-US" sz="1700" dirty="0"/>
              <a:t>As was mentioned, all cases are carefully tracked in the Maxient Database to assist with the flow of communication between members of the Cougar Care Network.  </a:t>
            </a:r>
          </a:p>
        </p:txBody>
      </p:sp>
      <p:sp>
        <p:nvSpPr>
          <p:cNvPr id="4" name="Slide Number Placeholder 3"/>
          <p:cNvSpPr>
            <a:spLocks noGrp="1"/>
          </p:cNvSpPr>
          <p:nvPr>
            <p:ph type="sldNum" sz="quarter" idx="10"/>
          </p:nvPr>
        </p:nvSpPr>
        <p:spPr/>
        <p:txBody>
          <a:bodyPr/>
          <a:lstStyle/>
          <a:p>
            <a:fld id="{1D18C919-30B6-474B-89D7-846371BFA7A9}" type="slidenum">
              <a:rPr lang="en-US" smtClean="0"/>
              <a:t>4</a:t>
            </a:fld>
            <a:endParaRPr lang="en-US"/>
          </a:p>
        </p:txBody>
      </p:sp>
      <p:sp>
        <p:nvSpPr>
          <p:cNvPr id="5" name="Date Placeholder 4"/>
          <p:cNvSpPr>
            <a:spLocks noGrp="1"/>
          </p:cNvSpPr>
          <p:nvPr>
            <p:ph type="dt" idx="11"/>
          </p:nvPr>
        </p:nvSpPr>
        <p:spPr/>
        <p:txBody>
          <a:bodyPr/>
          <a:lstStyle/>
          <a:p>
            <a:r>
              <a:rPr lang="en-US" smtClean="0"/>
              <a:t>9/22/2016</a:t>
            </a:r>
            <a:endParaRPr lang="en-US"/>
          </a:p>
        </p:txBody>
      </p:sp>
    </p:spTree>
    <p:extLst>
      <p:ext uri="{BB962C8B-B14F-4D97-AF65-F5344CB8AC3E}">
        <p14:creationId xmlns:p14="http://schemas.microsoft.com/office/powerpoint/2010/main" val="3192679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700" dirty="0"/>
              <a:t>As we discussed, Faculty and Staff are the “eyes and ears” of our campus.  </a:t>
            </a:r>
          </a:p>
          <a:p>
            <a:pPr lvl="0"/>
            <a:endParaRPr lang="en-US" sz="1700" dirty="0"/>
          </a:p>
          <a:p>
            <a:pPr lvl="0"/>
            <a:r>
              <a:rPr lang="en-US" sz="1700" dirty="0"/>
              <a:t>When we share about the Cougar Care Network with our students, we tell them that our Faculty and Staff CARE about their success, and many of our Faculty and Staff will </a:t>
            </a:r>
            <a:r>
              <a:rPr lang="en-US" sz="1700" u="sng" dirty="0"/>
              <a:t>notice</a:t>
            </a:r>
            <a:r>
              <a:rPr lang="en-US" sz="1700" dirty="0"/>
              <a:t> if they are struggling personally or academically.  </a:t>
            </a:r>
          </a:p>
          <a:p>
            <a:pPr lvl="0"/>
            <a:endParaRPr lang="en-US" sz="1700" dirty="0"/>
          </a:p>
          <a:p>
            <a:pPr lvl="0"/>
            <a:r>
              <a:rPr lang="en-US" sz="1700" dirty="0"/>
              <a:t>This includes both Behavioral and Academic Concerns.  Their “first stop shop for all things student” is the Cougar Care Network to make sure all these students get connected to the information, resources, and support needed to ensure their academic and personal success.  </a:t>
            </a:r>
          </a:p>
          <a:p>
            <a:pPr lvl="0"/>
            <a:endParaRPr lang="en-US" sz="1700" dirty="0"/>
          </a:p>
          <a:p>
            <a:pPr lvl="0"/>
            <a:r>
              <a:rPr lang="en-US" sz="1700" dirty="0"/>
              <a:t>The most common concern for students engaged with the Cougar Care Network is personal issues impacting academic success.  </a:t>
            </a:r>
          </a:p>
          <a:p>
            <a:pPr lvl="0"/>
            <a:endParaRPr lang="en-US" sz="1700" dirty="0"/>
          </a:p>
          <a:p>
            <a:pPr lvl="0"/>
            <a:r>
              <a:rPr lang="en-US" sz="1700" dirty="0"/>
              <a:t>This can range from students experiencing financial difficulties, emotional difficulties, death in the family, sexual assault, and much more. </a:t>
            </a:r>
          </a:p>
          <a:p>
            <a:pPr lvl="0"/>
            <a:endParaRPr lang="en-US" sz="1700" dirty="0"/>
          </a:p>
          <a:p>
            <a:pPr lvl="0"/>
            <a:r>
              <a:rPr lang="en-US" sz="1700" dirty="0"/>
              <a:t>While it might appear as simple lack of motivation with academics, we are often finding behavioral concerns that are causing academic concerns.  This means there needs to be an excellent connection between academic support services (e.g. Personalized Academic Success Services) and behavioral support (e.g. CARE Manager, SHCS, etc.)  </a:t>
            </a:r>
          </a:p>
        </p:txBody>
      </p:sp>
      <p:sp>
        <p:nvSpPr>
          <p:cNvPr id="4" name="Slide Number Placeholder 3"/>
          <p:cNvSpPr>
            <a:spLocks noGrp="1"/>
          </p:cNvSpPr>
          <p:nvPr>
            <p:ph type="sldNum" sz="quarter" idx="10"/>
          </p:nvPr>
        </p:nvSpPr>
        <p:spPr/>
        <p:txBody>
          <a:bodyPr/>
          <a:lstStyle/>
          <a:p>
            <a:fld id="{1D18C919-30B6-474B-89D7-846371BFA7A9}" type="slidenum">
              <a:rPr lang="en-US" smtClean="0"/>
              <a:t>5</a:t>
            </a:fld>
            <a:endParaRPr lang="en-US"/>
          </a:p>
        </p:txBody>
      </p:sp>
      <p:sp>
        <p:nvSpPr>
          <p:cNvPr id="5" name="Date Placeholder 4"/>
          <p:cNvSpPr>
            <a:spLocks noGrp="1"/>
          </p:cNvSpPr>
          <p:nvPr>
            <p:ph type="dt" idx="11"/>
          </p:nvPr>
        </p:nvSpPr>
        <p:spPr/>
        <p:txBody>
          <a:bodyPr/>
          <a:lstStyle/>
          <a:p>
            <a:r>
              <a:rPr lang="en-US" smtClean="0"/>
              <a:t>9/22/2016</a:t>
            </a:r>
            <a:endParaRPr lang="en-US"/>
          </a:p>
        </p:txBody>
      </p:sp>
    </p:spTree>
    <p:extLst>
      <p:ext uri="{BB962C8B-B14F-4D97-AF65-F5344CB8AC3E}">
        <p14:creationId xmlns:p14="http://schemas.microsoft.com/office/powerpoint/2010/main" val="1503267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700" dirty="0"/>
              <a:t>For Faculty and Staff to make an online referral, they can view the Cougar Care Network website to fill out the Cougar Care Network Reporting Form.  </a:t>
            </a:r>
          </a:p>
          <a:p>
            <a:pPr lvl="0"/>
            <a:endParaRPr lang="en-US" sz="1700" dirty="0"/>
          </a:p>
          <a:p>
            <a:pPr lvl="0"/>
            <a:r>
              <a:rPr lang="en-US" sz="1700" dirty="0"/>
              <a:t>Easy to use, important to have boxes and drop-down menus as much as possible.  </a:t>
            </a:r>
          </a:p>
          <a:p>
            <a:pPr lvl="0"/>
            <a:endParaRPr lang="en-US" sz="1700" dirty="0"/>
          </a:p>
          <a:p>
            <a:pPr lvl="0"/>
            <a:r>
              <a:rPr lang="en-US" sz="1700" dirty="0"/>
              <a:t>Recently, Maxient made their referral forms more mobile friendly, which helps with accessibility, especially for part-time Faculty members.  </a:t>
            </a:r>
          </a:p>
          <a:p>
            <a:pPr lvl="0"/>
            <a:endParaRPr lang="en-US" sz="1700" dirty="0"/>
          </a:p>
          <a:p>
            <a:pPr lvl="0"/>
            <a:r>
              <a:rPr lang="en-US" sz="1700" dirty="0"/>
              <a:t>*** Open Reporting Form to demonstrate ease of use for Faculty/Staff. *** </a:t>
            </a:r>
          </a:p>
        </p:txBody>
      </p:sp>
      <p:sp>
        <p:nvSpPr>
          <p:cNvPr id="4" name="Slide Number Placeholder 3"/>
          <p:cNvSpPr>
            <a:spLocks noGrp="1"/>
          </p:cNvSpPr>
          <p:nvPr>
            <p:ph type="sldNum" sz="quarter" idx="10"/>
          </p:nvPr>
        </p:nvSpPr>
        <p:spPr/>
        <p:txBody>
          <a:bodyPr/>
          <a:lstStyle/>
          <a:p>
            <a:fld id="{1D18C919-30B6-474B-89D7-846371BFA7A9}" type="slidenum">
              <a:rPr lang="en-US" smtClean="0"/>
              <a:t>6</a:t>
            </a:fld>
            <a:endParaRPr lang="en-US"/>
          </a:p>
        </p:txBody>
      </p:sp>
      <p:sp>
        <p:nvSpPr>
          <p:cNvPr id="5" name="Date Placeholder 4"/>
          <p:cNvSpPr>
            <a:spLocks noGrp="1"/>
          </p:cNvSpPr>
          <p:nvPr>
            <p:ph type="dt" idx="11"/>
          </p:nvPr>
        </p:nvSpPr>
        <p:spPr/>
        <p:txBody>
          <a:bodyPr/>
          <a:lstStyle/>
          <a:p>
            <a:r>
              <a:rPr lang="en-US" smtClean="0"/>
              <a:t>9/22/2016</a:t>
            </a:r>
            <a:endParaRPr lang="en-US"/>
          </a:p>
        </p:txBody>
      </p:sp>
    </p:spTree>
    <p:extLst>
      <p:ext uri="{BB962C8B-B14F-4D97-AF65-F5344CB8AC3E}">
        <p14:creationId xmlns:p14="http://schemas.microsoft.com/office/powerpoint/2010/main" val="874568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dirty="0"/>
              <a:t>The Cougar Care Network is based in the Dean of Students Office, which provides leadership for the campus-wide initiative to improve student success, retention, and persistence.  The full-time CARE Manager provides day-to-day oversight of the Cougar Care Network, while also providing students of concern with information, resources, and support to ensure their personal and academic success.  </a:t>
            </a:r>
          </a:p>
          <a:p>
            <a:r>
              <a:rPr lang="en-US" sz="1700" dirty="0"/>
              <a:t> </a:t>
            </a:r>
          </a:p>
          <a:p>
            <a:r>
              <a:rPr lang="en-US" sz="1700" dirty="0"/>
              <a:t>Faculty and staff across all campus divisions participate by alerting and referring students for additional support and resources.  All referrals are sent to the full-time Student Outreach and Referral Coordinator in the Dean of Students Office, who then connects students to a specific member of the Cougar Care Network in departments across campus.  Depending on the area of concern, most referrals are addressed by the CARE Manager, Personalized Academic Success Services (PASS), Housing and Residential Education, Financial Aid and Scholarships, Student Conduct, Title IX, and the University Police Department. </a:t>
            </a:r>
          </a:p>
        </p:txBody>
      </p:sp>
      <p:sp>
        <p:nvSpPr>
          <p:cNvPr id="4" name="Slide Number Placeholder 3"/>
          <p:cNvSpPr>
            <a:spLocks noGrp="1"/>
          </p:cNvSpPr>
          <p:nvPr>
            <p:ph type="sldNum" sz="quarter" idx="10"/>
          </p:nvPr>
        </p:nvSpPr>
        <p:spPr/>
        <p:txBody>
          <a:bodyPr/>
          <a:lstStyle/>
          <a:p>
            <a:fld id="{1D18C919-30B6-474B-89D7-846371BFA7A9}" type="slidenum">
              <a:rPr lang="en-US" smtClean="0"/>
              <a:t>7</a:t>
            </a:fld>
            <a:endParaRPr lang="en-US"/>
          </a:p>
        </p:txBody>
      </p:sp>
      <p:sp>
        <p:nvSpPr>
          <p:cNvPr id="5" name="Date Placeholder 4"/>
          <p:cNvSpPr>
            <a:spLocks noGrp="1"/>
          </p:cNvSpPr>
          <p:nvPr>
            <p:ph type="dt" idx="11"/>
          </p:nvPr>
        </p:nvSpPr>
        <p:spPr/>
        <p:txBody>
          <a:bodyPr/>
          <a:lstStyle/>
          <a:p>
            <a:r>
              <a:rPr lang="en-US" smtClean="0"/>
              <a:t>9/22/2016</a:t>
            </a:r>
            <a:endParaRPr lang="en-US"/>
          </a:p>
        </p:txBody>
      </p:sp>
    </p:spTree>
    <p:extLst>
      <p:ext uri="{BB962C8B-B14F-4D97-AF65-F5344CB8AC3E}">
        <p14:creationId xmlns:p14="http://schemas.microsoft.com/office/powerpoint/2010/main" val="4282383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700" dirty="0"/>
              <a:t>Provide participants with handouts of two student scenarios.  Think about what actions the Faculty or Staff member would take, and the on-campus or off-campus resources available to the students.  Get into small groups and discuss, “Where would the Faculty or Staff refer the student on your campus?” </a:t>
            </a:r>
          </a:p>
          <a:p>
            <a:pPr lvl="0"/>
            <a:endParaRPr lang="en-US" sz="1700" dirty="0"/>
          </a:p>
          <a:p>
            <a:pPr lvl="0"/>
            <a:r>
              <a:rPr lang="en-US" sz="1700" u="sng" dirty="0"/>
              <a:t>Scenario #1</a:t>
            </a:r>
            <a:r>
              <a:rPr lang="en-US" sz="1700" dirty="0"/>
              <a:t>:  </a:t>
            </a:r>
          </a:p>
          <a:p>
            <a:pPr defTabSz="924855">
              <a:defRPr/>
            </a:pPr>
            <a:r>
              <a:rPr lang="en-US" sz="1700" dirty="0"/>
              <a:t>1)  “Tracy” is struggling to attend class and is not performing well on exams and assignments.  She is on Academic Probation and is concerned about being academically disqualified if she does not do well this semester.  When her part-time Faculty member entered the classroom, she noticed that Tracy was crying while talking to another student.  The Faculty member spoke briefly with Tracy, who admitted she was struggling, but was not specific about her concerns.  During the Faculty member’s Office Hours, Tracy came to speak with the Faculty and disclosed that she was living in her car with her 11 year old son, did not have food or resources to meet her family’s basic needs, and was on the verge of giving up on school.  </a:t>
            </a:r>
          </a:p>
          <a:p>
            <a:pPr defTabSz="924855">
              <a:defRPr/>
            </a:pPr>
            <a:endParaRPr lang="en-US" sz="1700" dirty="0"/>
          </a:p>
          <a:p>
            <a:pPr defTabSz="924855">
              <a:defRPr/>
            </a:pPr>
            <a:r>
              <a:rPr lang="en-US" sz="1700" dirty="0"/>
              <a:t>Connected student to various resources, including Financial Aid Office to maximize her financial aid package, temporary homeless shelter, case management services, rental assistance, etc.  Student is now doing much better and is on her way toward graduation.  She recently shared that she wants to start a support group for students experiencing homelessness!  </a:t>
            </a:r>
          </a:p>
          <a:p>
            <a:pPr lvl="0"/>
            <a:endParaRPr lang="en-US" sz="1700" dirty="0"/>
          </a:p>
          <a:p>
            <a:pPr lvl="0"/>
            <a:r>
              <a:rPr lang="en-US" sz="1700" dirty="0"/>
              <a:t>2) “Juan” has been struggling academically this semester and has had contact with several on-campus departments such as the Registrar’s Office, Financial Aid and Scholarships, Writing Center, and Academic Advising.  Juan’s behavior is “all over the place,” and he seems distracted when speaking with the staff members.  The staff member cannot quite figure out what is wrong with him, but it seems like Juan is nervous and struggling to focus.  When the staff asked if he is okay, Juan says he is fine, but the staff member is worried that something seems “off” about his behavior.  </a:t>
            </a:r>
          </a:p>
          <a:p>
            <a:pPr lvl="0"/>
            <a:endParaRPr lang="en-US" sz="1700" dirty="0"/>
          </a:p>
          <a:p>
            <a:pPr defTabSz="924855">
              <a:defRPr/>
            </a:pPr>
            <a:r>
              <a:rPr lang="en-US" sz="1700" dirty="0"/>
              <a:t>In this case, we actually received 3 Cougar Care Network referrals about this student within 72 hours!  It turned out that student was having a serious mental health crisis.  CARE Team coordinated efforts by various offices across campus to support student.  Student was hospitalized, as there were serious concerns about his safety.  Assisted him with the medical withdrawal process to focus on his mental health with minimal impact on his record.  CARE Team was able to engage student’s family and support system through the process of providing long-term support.  Student was able to get stabilized on medication and is now back on campus, enrolled in classes, and doing MUCH better.  </a:t>
            </a:r>
          </a:p>
          <a:p>
            <a:pPr defTabSz="924855">
              <a:defRPr/>
            </a:pPr>
            <a:endParaRPr lang="en-US" sz="1700" dirty="0"/>
          </a:p>
          <a:p>
            <a:pPr defTabSz="924855">
              <a:defRPr/>
            </a:pPr>
            <a:r>
              <a:rPr lang="en-US" sz="1700" dirty="0"/>
              <a:t>*** The answer for both students at CSUSM was making a Cougar Care Network referral *** </a:t>
            </a:r>
          </a:p>
        </p:txBody>
      </p:sp>
      <p:sp>
        <p:nvSpPr>
          <p:cNvPr id="4" name="Slide Number Placeholder 3"/>
          <p:cNvSpPr>
            <a:spLocks noGrp="1"/>
          </p:cNvSpPr>
          <p:nvPr>
            <p:ph type="sldNum" sz="quarter" idx="10"/>
          </p:nvPr>
        </p:nvSpPr>
        <p:spPr/>
        <p:txBody>
          <a:bodyPr/>
          <a:lstStyle/>
          <a:p>
            <a:fld id="{1D18C919-30B6-474B-89D7-846371BFA7A9}" type="slidenum">
              <a:rPr lang="en-US" smtClean="0"/>
              <a:t>8</a:t>
            </a:fld>
            <a:endParaRPr lang="en-US"/>
          </a:p>
        </p:txBody>
      </p:sp>
      <p:sp>
        <p:nvSpPr>
          <p:cNvPr id="5" name="Date Placeholder 4"/>
          <p:cNvSpPr>
            <a:spLocks noGrp="1"/>
          </p:cNvSpPr>
          <p:nvPr>
            <p:ph type="dt" idx="11"/>
          </p:nvPr>
        </p:nvSpPr>
        <p:spPr/>
        <p:txBody>
          <a:bodyPr/>
          <a:lstStyle/>
          <a:p>
            <a:r>
              <a:rPr lang="en-US" smtClean="0"/>
              <a:t>9/22/2016</a:t>
            </a:r>
            <a:endParaRPr lang="en-US"/>
          </a:p>
        </p:txBody>
      </p:sp>
    </p:spTree>
    <p:extLst>
      <p:ext uri="{BB962C8B-B14F-4D97-AF65-F5344CB8AC3E}">
        <p14:creationId xmlns:p14="http://schemas.microsoft.com/office/powerpoint/2010/main" val="2570344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dirty="0"/>
              <a:t>In alignment with the system-wide CSU Graduation Initiative, California State University San Marcos (CSUSM) seeks to increase the graduation rate and reduce the achievement gap between students from underrepresented minorities and those from non-underrepresented minority backgrounds.  </a:t>
            </a:r>
          </a:p>
          <a:p>
            <a:endParaRPr lang="en-US" sz="1700" dirty="0"/>
          </a:p>
          <a:p>
            <a:r>
              <a:rPr lang="en-US" sz="1700" dirty="0"/>
              <a:t>To accomplish this overall goal, the Cougar Care Network's specific objectives and desired outcomes have been the following:  </a:t>
            </a:r>
          </a:p>
          <a:p>
            <a:r>
              <a:rPr lang="en-US" sz="1700" dirty="0"/>
              <a:t> </a:t>
            </a:r>
          </a:p>
          <a:p>
            <a:r>
              <a:rPr lang="en-US" sz="1700" dirty="0"/>
              <a:t>(1) The Cougar Care Network will increase the number of students served from academic year 2014-15 to 2015-16 by at least 20%.  </a:t>
            </a:r>
          </a:p>
          <a:p>
            <a:r>
              <a:rPr lang="en-US" sz="1700" dirty="0"/>
              <a:t> </a:t>
            </a:r>
          </a:p>
          <a:p>
            <a:r>
              <a:rPr lang="en-US" sz="1700" dirty="0"/>
              <a:t>(2) For Cougar Care Network Referrals submitted using the online form in 2015-16, faculty members will submit at least 25% of the total number of referrals.  </a:t>
            </a:r>
          </a:p>
          <a:p>
            <a:r>
              <a:rPr lang="en-US" sz="1700" dirty="0"/>
              <a:t> </a:t>
            </a:r>
          </a:p>
          <a:p>
            <a:r>
              <a:rPr lang="en-US" sz="1700" dirty="0"/>
              <a:t>(3) The students served by the Cougar Care Network in 2015-16 will closely reflect the diverse student population at CSUSM based on campus-wide demographic information in the areas of gender, ethnicity, and academic major by college.  </a:t>
            </a:r>
          </a:p>
          <a:p>
            <a:endParaRPr lang="en-US" dirty="0"/>
          </a:p>
        </p:txBody>
      </p:sp>
      <p:sp>
        <p:nvSpPr>
          <p:cNvPr id="4" name="Slide Number Placeholder 3"/>
          <p:cNvSpPr>
            <a:spLocks noGrp="1"/>
          </p:cNvSpPr>
          <p:nvPr>
            <p:ph type="sldNum" sz="quarter" idx="10"/>
          </p:nvPr>
        </p:nvSpPr>
        <p:spPr/>
        <p:txBody>
          <a:bodyPr/>
          <a:lstStyle/>
          <a:p>
            <a:fld id="{1D18C919-30B6-474B-89D7-846371BFA7A9}" type="slidenum">
              <a:rPr lang="en-US" smtClean="0"/>
              <a:t>9</a:t>
            </a:fld>
            <a:endParaRPr lang="en-US"/>
          </a:p>
        </p:txBody>
      </p:sp>
      <p:sp>
        <p:nvSpPr>
          <p:cNvPr id="5" name="Date Placeholder 4"/>
          <p:cNvSpPr>
            <a:spLocks noGrp="1"/>
          </p:cNvSpPr>
          <p:nvPr>
            <p:ph type="dt" idx="11"/>
          </p:nvPr>
        </p:nvSpPr>
        <p:spPr/>
        <p:txBody>
          <a:bodyPr/>
          <a:lstStyle/>
          <a:p>
            <a:r>
              <a:rPr lang="en-US" smtClean="0"/>
              <a:t>9/22/2016</a:t>
            </a:r>
            <a:endParaRPr lang="en-US"/>
          </a:p>
        </p:txBody>
      </p:sp>
    </p:spTree>
    <p:extLst>
      <p:ext uri="{BB962C8B-B14F-4D97-AF65-F5344CB8AC3E}">
        <p14:creationId xmlns:p14="http://schemas.microsoft.com/office/powerpoint/2010/main" val="29748748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1594354" cy="6521824"/>
          </a:xfrm>
          <a:prstGeom prst="rect">
            <a:avLst/>
          </a:prstGeom>
        </p:spPr>
      </p:pic>
      <p:pic>
        <p:nvPicPr>
          <p:cNvPr id="8" name="Picture 7"/>
          <p:cNvPicPr>
            <a:picLocks noChangeAspect="1"/>
          </p:cNvPicPr>
          <p:nvPr userDrawn="1"/>
        </p:nvPicPr>
        <p:blipFill>
          <a:blip r:embed="rId3"/>
          <a:stretch>
            <a:fillRect/>
          </a:stretch>
        </p:blipFill>
        <p:spPr>
          <a:xfrm>
            <a:off x="421640" y="345440"/>
            <a:ext cx="4400550" cy="558800"/>
          </a:xfrm>
          <a:prstGeom prst="rect">
            <a:avLst/>
          </a:prstGeom>
        </p:spPr>
      </p:pic>
    </p:spTree>
    <p:extLst>
      <p:ext uri="{BB962C8B-B14F-4D97-AF65-F5344CB8AC3E}">
        <p14:creationId xmlns:p14="http://schemas.microsoft.com/office/powerpoint/2010/main" val="1591928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05840" y="438150"/>
            <a:ext cx="12618720" cy="1590676"/>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05840" y="2190750"/>
            <a:ext cx="12618720" cy="5221606"/>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05840" y="7627621"/>
            <a:ext cx="3291840" cy="438150"/>
          </a:xfrm>
          <a:prstGeom prst="rect">
            <a:avLst/>
          </a:prstGeom>
        </p:spPr>
        <p:txBody>
          <a:bodyPr/>
          <a:lstStyle/>
          <a:p>
            <a:fld id="{9F7C858A-4C65-F742-A6FB-826C3EF648B3}" type="datetimeFigureOut">
              <a:rPr lang="en-US" smtClean="0"/>
              <a:t>9/18/2016</a:t>
            </a:fld>
            <a:endParaRPr lang="en-US"/>
          </a:p>
        </p:txBody>
      </p:sp>
      <p:sp>
        <p:nvSpPr>
          <p:cNvPr id="5" name="Footer Placeholder 4"/>
          <p:cNvSpPr>
            <a:spLocks noGrp="1"/>
          </p:cNvSpPr>
          <p:nvPr>
            <p:ph type="ftr" sz="quarter" idx="11"/>
          </p:nvPr>
        </p:nvSpPr>
        <p:spPr>
          <a:xfrm>
            <a:off x="4846320" y="7627621"/>
            <a:ext cx="4937760" cy="438150"/>
          </a:xfrm>
          <a:prstGeom prst="rect">
            <a:avLst/>
          </a:prstGeom>
        </p:spPr>
        <p:txBody>
          <a:bodyPr/>
          <a:lstStyle/>
          <a:p>
            <a:endParaRPr lang="en-US"/>
          </a:p>
        </p:txBody>
      </p:sp>
      <p:sp>
        <p:nvSpPr>
          <p:cNvPr id="6" name="Slide Number Placeholder 5"/>
          <p:cNvSpPr>
            <a:spLocks noGrp="1"/>
          </p:cNvSpPr>
          <p:nvPr>
            <p:ph type="sldNum" sz="quarter" idx="12"/>
          </p:nvPr>
        </p:nvSpPr>
        <p:spPr>
          <a:xfrm>
            <a:off x="10332720" y="7627621"/>
            <a:ext cx="3291840" cy="438150"/>
          </a:xfrm>
          <a:prstGeom prst="rect">
            <a:avLst/>
          </a:prstGeom>
        </p:spPr>
        <p:txBody>
          <a:bodyPr/>
          <a:lstStyle/>
          <a:p>
            <a:fld id="{D4D94DC2-054E-024E-87DE-C1F9268FCD8E}" type="slidenum">
              <a:rPr lang="en-US" smtClean="0"/>
              <a:t>‹#›</a:t>
            </a:fld>
            <a:endParaRPr lang="en-US"/>
          </a:p>
        </p:txBody>
      </p:sp>
    </p:spTree>
    <p:extLst>
      <p:ext uri="{BB962C8B-B14F-4D97-AF65-F5344CB8AC3E}">
        <p14:creationId xmlns:p14="http://schemas.microsoft.com/office/powerpoint/2010/main" val="1466860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80" y="438150"/>
            <a:ext cx="3154680" cy="6974206"/>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05840" y="438150"/>
            <a:ext cx="9281160" cy="6974206"/>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05840" y="7627621"/>
            <a:ext cx="3291840" cy="438150"/>
          </a:xfrm>
          <a:prstGeom prst="rect">
            <a:avLst/>
          </a:prstGeom>
        </p:spPr>
        <p:txBody>
          <a:bodyPr/>
          <a:lstStyle/>
          <a:p>
            <a:fld id="{9F7C858A-4C65-F742-A6FB-826C3EF648B3}" type="datetimeFigureOut">
              <a:rPr lang="en-US" smtClean="0"/>
              <a:t>9/18/2016</a:t>
            </a:fld>
            <a:endParaRPr lang="en-US"/>
          </a:p>
        </p:txBody>
      </p:sp>
      <p:sp>
        <p:nvSpPr>
          <p:cNvPr id="5" name="Footer Placeholder 4"/>
          <p:cNvSpPr>
            <a:spLocks noGrp="1"/>
          </p:cNvSpPr>
          <p:nvPr>
            <p:ph type="ftr" sz="quarter" idx="11"/>
          </p:nvPr>
        </p:nvSpPr>
        <p:spPr>
          <a:xfrm>
            <a:off x="4846320" y="7627621"/>
            <a:ext cx="4937760" cy="438150"/>
          </a:xfrm>
          <a:prstGeom prst="rect">
            <a:avLst/>
          </a:prstGeom>
        </p:spPr>
        <p:txBody>
          <a:bodyPr/>
          <a:lstStyle/>
          <a:p>
            <a:endParaRPr lang="en-US"/>
          </a:p>
        </p:txBody>
      </p:sp>
      <p:sp>
        <p:nvSpPr>
          <p:cNvPr id="6" name="Slide Number Placeholder 5"/>
          <p:cNvSpPr>
            <a:spLocks noGrp="1"/>
          </p:cNvSpPr>
          <p:nvPr>
            <p:ph type="sldNum" sz="quarter" idx="12"/>
          </p:nvPr>
        </p:nvSpPr>
        <p:spPr>
          <a:xfrm>
            <a:off x="10332720" y="7627621"/>
            <a:ext cx="3291840" cy="438150"/>
          </a:xfrm>
          <a:prstGeom prst="rect">
            <a:avLst/>
          </a:prstGeom>
        </p:spPr>
        <p:txBody>
          <a:bodyPr/>
          <a:lstStyle/>
          <a:p>
            <a:fld id="{D4D94DC2-054E-024E-87DE-C1F9268FCD8E}" type="slidenum">
              <a:rPr lang="en-US" smtClean="0"/>
              <a:t>‹#›</a:t>
            </a:fld>
            <a:endParaRPr lang="en-US"/>
          </a:p>
        </p:txBody>
      </p:sp>
    </p:spTree>
    <p:extLst>
      <p:ext uri="{BB962C8B-B14F-4D97-AF65-F5344CB8AC3E}">
        <p14:creationId xmlns:p14="http://schemas.microsoft.com/office/powerpoint/2010/main" val="419517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1594354" cy="6521824"/>
          </a:xfrm>
          <a:prstGeom prst="rect">
            <a:avLst/>
          </a:prstGeom>
        </p:spPr>
      </p:pic>
      <p:pic>
        <p:nvPicPr>
          <p:cNvPr id="8" name="Picture 7"/>
          <p:cNvPicPr>
            <a:picLocks noChangeAspect="1"/>
          </p:cNvPicPr>
          <p:nvPr userDrawn="1"/>
        </p:nvPicPr>
        <p:blipFill>
          <a:blip r:embed="rId3"/>
          <a:stretch>
            <a:fillRect/>
          </a:stretch>
        </p:blipFill>
        <p:spPr>
          <a:xfrm>
            <a:off x="421640" y="345440"/>
            <a:ext cx="4400550" cy="558800"/>
          </a:xfrm>
          <a:prstGeom prst="rect">
            <a:avLst/>
          </a:prstGeom>
        </p:spPr>
      </p:pic>
      <p:pic>
        <p:nvPicPr>
          <p:cNvPr id="9" name="Picture 8"/>
          <p:cNvPicPr>
            <a:picLocks noChangeAspect="1"/>
          </p:cNvPicPr>
          <p:nvPr userDrawn="1"/>
        </p:nvPicPr>
        <p:blipFill>
          <a:blip r:embed="rId4"/>
          <a:stretch>
            <a:fillRect/>
          </a:stretch>
        </p:blipFill>
        <p:spPr>
          <a:xfrm>
            <a:off x="9079039" y="2924654"/>
            <a:ext cx="4115435" cy="1294590"/>
          </a:xfrm>
          <a:prstGeom prst="rect">
            <a:avLst/>
          </a:prstGeom>
        </p:spPr>
      </p:pic>
      <p:pic>
        <p:nvPicPr>
          <p:cNvPr id="10" name="Picture 9"/>
          <p:cNvPicPr>
            <a:picLocks noChangeAspect="1"/>
          </p:cNvPicPr>
          <p:nvPr userDrawn="1"/>
        </p:nvPicPr>
        <p:blipFill>
          <a:blip r:embed="rId5"/>
          <a:stretch>
            <a:fillRect/>
          </a:stretch>
        </p:blipFill>
        <p:spPr>
          <a:xfrm>
            <a:off x="9079039" y="4525122"/>
            <a:ext cx="4115438" cy="248583"/>
          </a:xfrm>
          <a:prstGeom prst="rect">
            <a:avLst/>
          </a:prstGeom>
        </p:spPr>
      </p:pic>
    </p:spTree>
    <p:extLst>
      <p:ext uri="{BB962C8B-B14F-4D97-AF65-F5344CB8AC3E}">
        <p14:creationId xmlns:p14="http://schemas.microsoft.com/office/powerpoint/2010/main" val="50129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421640" y="345440"/>
            <a:ext cx="4400550" cy="558800"/>
          </a:xfrm>
          <a:prstGeom prst="rect">
            <a:avLst/>
          </a:prstGeom>
        </p:spPr>
      </p:pic>
      <p:pic>
        <p:nvPicPr>
          <p:cNvPr id="8" name="Picture 7"/>
          <p:cNvPicPr>
            <a:picLocks noChangeAspect="1"/>
          </p:cNvPicPr>
          <p:nvPr userDrawn="1"/>
        </p:nvPicPr>
        <p:blipFill>
          <a:blip r:embed="rId3"/>
          <a:stretch>
            <a:fillRect/>
          </a:stretch>
        </p:blipFill>
        <p:spPr>
          <a:xfrm>
            <a:off x="9353852" y="7711807"/>
            <a:ext cx="3037216" cy="183456"/>
          </a:xfrm>
          <a:prstGeom prst="rect">
            <a:avLst/>
          </a:prstGeom>
        </p:spPr>
      </p:pic>
      <p:pic>
        <p:nvPicPr>
          <p:cNvPr id="9" name="Picture 8"/>
          <p:cNvPicPr>
            <a:picLocks noChangeAspect="1"/>
          </p:cNvPicPr>
          <p:nvPr userDrawn="1"/>
        </p:nvPicPr>
        <p:blipFill>
          <a:blip r:embed="rId4"/>
          <a:stretch>
            <a:fillRect/>
          </a:stretch>
        </p:blipFill>
        <p:spPr>
          <a:xfrm>
            <a:off x="1388125" y="7194175"/>
            <a:ext cx="2228720" cy="701087"/>
          </a:xfrm>
          <a:prstGeom prst="rect">
            <a:avLst/>
          </a:prstGeom>
        </p:spPr>
      </p:pic>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2388730" y="7670055"/>
            <a:ext cx="1936802" cy="324110"/>
          </a:xfrm>
          <a:prstGeom prst="rect">
            <a:avLst/>
          </a:prstGeom>
        </p:spPr>
      </p:pic>
    </p:spTree>
    <p:extLst>
      <p:ext uri="{BB962C8B-B14F-4D97-AF65-F5344CB8AC3E}">
        <p14:creationId xmlns:p14="http://schemas.microsoft.com/office/powerpoint/2010/main" val="719152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5840" y="438150"/>
            <a:ext cx="12618720" cy="1590676"/>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05840" y="2190750"/>
            <a:ext cx="6217920" cy="5221606"/>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406640" y="2190750"/>
            <a:ext cx="6217920" cy="5221606"/>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1005840" y="7627621"/>
            <a:ext cx="3291840" cy="438150"/>
          </a:xfrm>
          <a:prstGeom prst="rect">
            <a:avLst/>
          </a:prstGeom>
        </p:spPr>
        <p:txBody>
          <a:bodyPr/>
          <a:lstStyle/>
          <a:p>
            <a:fld id="{9F7C858A-4C65-F742-A6FB-826C3EF648B3}" type="datetimeFigureOut">
              <a:rPr lang="en-US" smtClean="0"/>
              <a:t>9/18/2016</a:t>
            </a:fld>
            <a:endParaRPr lang="en-US"/>
          </a:p>
        </p:txBody>
      </p:sp>
      <p:sp>
        <p:nvSpPr>
          <p:cNvPr id="6" name="Footer Placeholder 5"/>
          <p:cNvSpPr>
            <a:spLocks noGrp="1"/>
          </p:cNvSpPr>
          <p:nvPr>
            <p:ph type="ftr" sz="quarter" idx="11"/>
          </p:nvPr>
        </p:nvSpPr>
        <p:spPr>
          <a:xfrm>
            <a:off x="4846320" y="7627621"/>
            <a:ext cx="4937760" cy="438150"/>
          </a:xfrm>
          <a:prstGeom prst="rect">
            <a:avLst/>
          </a:prstGeom>
        </p:spPr>
        <p:txBody>
          <a:bodyPr/>
          <a:lstStyle/>
          <a:p>
            <a:endParaRPr lang="en-US"/>
          </a:p>
        </p:txBody>
      </p:sp>
      <p:sp>
        <p:nvSpPr>
          <p:cNvPr id="7" name="Slide Number Placeholder 6"/>
          <p:cNvSpPr>
            <a:spLocks noGrp="1"/>
          </p:cNvSpPr>
          <p:nvPr>
            <p:ph type="sldNum" sz="quarter" idx="12"/>
          </p:nvPr>
        </p:nvSpPr>
        <p:spPr>
          <a:xfrm>
            <a:off x="10332720" y="7627621"/>
            <a:ext cx="3291840" cy="438150"/>
          </a:xfrm>
          <a:prstGeom prst="rect">
            <a:avLst/>
          </a:prstGeom>
        </p:spPr>
        <p:txBody>
          <a:bodyPr/>
          <a:lstStyle/>
          <a:p>
            <a:fld id="{D4D94DC2-054E-024E-87DE-C1F9268FCD8E}" type="slidenum">
              <a:rPr lang="en-US" smtClean="0"/>
              <a:t>‹#›</a:t>
            </a:fld>
            <a:endParaRPr lang="en-US"/>
          </a:p>
        </p:txBody>
      </p:sp>
    </p:spTree>
    <p:extLst>
      <p:ext uri="{BB962C8B-B14F-4D97-AF65-F5344CB8AC3E}">
        <p14:creationId xmlns:p14="http://schemas.microsoft.com/office/powerpoint/2010/main" val="754286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746" y="438150"/>
            <a:ext cx="12618720" cy="1590676"/>
          </a:xfrm>
          <a:prstGeom prst="rect">
            <a:avLst/>
          </a:prstGeo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07746" y="2017396"/>
            <a:ext cx="6189344" cy="988694"/>
          </a:xfrm>
          <a:prstGeom prst="rect">
            <a:avLst/>
          </a:prstGeo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smtClean="0"/>
              <a:t>Click to edit Master text styles</a:t>
            </a:r>
          </a:p>
        </p:txBody>
      </p:sp>
      <p:sp>
        <p:nvSpPr>
          <p:cNvPr id="4" name="Content Placeholder 3"/>
          <p:cNvSpPr>
            <a:spLocks noGrp="1"/>
          </p:cNvSpPr>
          <p:nvPr>
            <p:ph sz="half" idx="2"/>
          </p:nvPr>
        </p:nvSpPr>
        <p:spPr>
          <a:xfrm>
            <a:off x="1007746" y="3006090"/>
            <a:ext cx="6189344" cy="4421506"/>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406640" y="2017396"/>
            <a:ext cx="6219826" cy="988694"/>
          </a:xfrm>
          <a:prstGeom prst="rect">
            <a:avLst/>
          </a:prstGeo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smtClean="0"/>
              <a:t>Click to edit Master text styles</a:t>
            </a:r>
          </a:p>
        </p:txBody>
      </p:sp>
      <p:sp>
        <p:nvSpPr>
          <p:cNvPr id="6" name="Content Placeholder 5"/>
          <p:cNvSpPr>
            <a:spLocks noGrp="1"/>
          </p:cNvSpPr>
          <p:nvPr>
            <p:ph sz="quarter" idx="4"/>
          </p:nvPr>
        </p:nvSpPr>
        <p:spPr>
          <a:xfrm>
            <a:off x="7406640" y="3006090"/>
            <a:ext cx="6219826" cy="4421506"/>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1005840" y="7627621"/>
            <a:ext cx="3291840" cy="438150"/>
          </a:xfrm>
          <a:prstGeom prst="rect">
            <a:avLst/>
          </a:prstGeom>
        </p:spPr>
        <p:txBody>
          <a:bodyPr/>
          <a:lstStyle/>
          <a:p>
            <a:fld id="{9F7C858A-4C65-F742-A6FB-826C3EF648B3}" type="datetimeFigureOut">
              <a:rPr lang="en-US" smtClean="0"/>
              <a:t>9/18/2016</a:t>
            </a:fld>
            <a:endParaRPr lang="en-US"/>
          </a:p>
        </p:txBody>
      </p:sp>
      <p:sp>
        <p:nvSpPr>
          <p:cNvPr id="8" name="Footer Placeholder 7"/>
          <p:cNvSpPr>
            <a:spLocks noGrp="1"/>
          </p:cNvSpPr>
          <p:nvPr>
            <p:ph type="ftr" sz="quarter" idx="11"/>
          </p:nvPr>
        </p:nvSpPr>
        <p:spPr>
          <a:xfrm>
            <a:off x="4846320" y="7627621"/>
            <a:ext cx="4937760" cy="438150"/>
          </a:xfrm>
          <a:prstGeom prst="rect">
            <a:avLst/>
          </a:prstGeom>
        </p:spPr>
        <p:txBody>
          <a:bodyPr/>
          <a:lstStyle/>
          <a:p>
            <a:endParaRPr lang="en-US"/>
          </a:p>
        </p:txBody>
      </p:sp>
      <p:sp>
        <p:nvSpPr>
          <p:cNvPr id="9" name="Slide Number Placeholder 8"/>
          <p:cNvSpPr>
            <a:spLocks noGrp="1"/>
          </p:cNvSpPr>
          <p:nvPr>
            <p:ph type="sldNum" sz="quarter" idx="12"/>
          </p:nvPr>
        </p:nvSpPr>
        <p:spPr>
          <a:xfrm>
            <a:off x="10332720" y="7627621"/>
            <a:ext cx="3291840" cy="438150"/>
          </a:xfrm>
          <a:prstGeom prst="rect">
            <a:avLst/>
          </a:prstGeom>
        </p:spPr>
        <p:txBody>
          <a:bodyPr/>
          <a:lstStyle/>
          <a:p>
            <a:fld id="{D4D94DC2-054E-024E-87DE-C1F9268FCD8E}" type="slidenum">
              <a:rPr lang="en-US" smtClean="0"/>
              <a:t>‹#›</a:t>
            </a:fld>
            <a:endParaRPr lang="en-US"/>
          </a:p>
        </p:txBody>
      </p:sp>
    </p:spTree>
    <p:extLst>
      <p:ext uri="{BB962C8B-B14F-4D97-AF65-F5344CB8AC3E}">
        <p14:creationId xmlns:p14="http://schemas.microsoft.com/office/powerpoint/2010/main" val="705556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05840" y="438150"/>
            <a:ext cx="12618720" cy="1590676"/>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1005840" y="7627621"/>
            <a:ext cx="3291840" cy="438150"/>
          </a:xfrm>
          <a:prstGeom prst="rect">
            <a:avLst/>
          </a:prstGeom>
        </p:spPr>
        <p:txBody>
          <a:bodyPr/>
          <a:lstStyle/>
          <a:p>
            <a:fld id="{9F7C858A-4C65-F742-A6FB-826C3EF648B3}" type="datetimeFigureOut">
              <a:rPr lang="en-US" smtClean="0"/>
              <a:t>9/18/2016</a:t>
            </a:fld>
            <a:endParaRPr lang="en-US"/>
          </a:p>
        </p:txBody>
      </p:sp>
      <p:sp>
        <p:nvSpPr>
          <p:cNvPr id="4" name="Footer Placeholder 3"/>
          <p:cNvSpPr>
            <a:spLocks noGrp="1"/>
          </p:cNvSpPr>
          <p:nvPr>
            <p:ph type="ftr" sz="quarter" idx="11"/>
          </p:nvPr>
        </p:nvSpPr>
        <p:spPr>
          <a:xfrm>
            <a:off x="4846320" y="7627621"/>
            <a:ext cx="4937760" cy="438150"/>
          </a:xfrm>
          <a:prstGeom prst="rect">
            <a:avLst/>
          </a:prstGeom>
        </p:spPr>
        <p:txBody>
          <a:bodyPr/>
          <a:lstStyle/>
          <a:p>
            <a:endParaRPr lang="en-US"/>
          </a:p>
        </p:txBody>
      </p:sp>
      <p:sp>
        <p:nvSpPr>
          <p:cNvPr id="5" name="Slide Number Placeholder 4"/>
          <p:cNvSpPr>
            <a:spLocks noGrp="1"/>
          </p:cNvSpPr>
          <p:nvPr>
            <p:ph type="sldNum" sz="quarter" idx="12"/>
          </p:nvPr>
        </p:nvSpPr>
        <p:spPr>
          <a:xfrm>
            <a:off x="10332720" y="7627621"/>
            <a:ext cx="3291840" cy="438150"/>
          </a:xfrm>
          <a:prstGeom prst="rect">
            <a:avLst/>
          </a:prstGeom>
        </p:spPr>
        <p:txBody>
          <a:bodyPr/>
          <a:lstStyle/>
          <a:p>
            <a:fld id="{D4D94DC2-054E-024E-87DE-C1F9268FCD8E}" type="slidenum">
              <a:rPr lang="en-US" smtClean="0"/>
              <a:t>‹#›</a:t>
            </a:fld>
            <a:endParaRPr lang="en-US"/>
          </a:p>
        </p:txBody>
      </p:sp>
    </p:spTree>
    <p:extLst>
      <p:ext uri="{BB962C8B-B14F-4D97-AF65-F5344CB8AC3E}">
        <p14:creationId xmlns:p14="http://schemas.microsoft.com/office/powerpoint/2010/main" val="2034645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05840" y="7627621"/>
            <a:ext cx="3291840" cy="438150"/>
          </a:xfrm>
          <a:prstGeom prst="rect">
            <a:avLst/>
          </a:prstGeom>
        </p:spPr>
        <p:txBody>
          <a:bodyPr/>
          <a:lstStyle/>
          <a:p>
            <a:fld id="{9F7C858A-4C65-F742-A6FB-826C3EF648B3}" type="datetimeFigureOut">
              <a:rPr lang="en-US" smtClean="0"/>
              <a:t>9/18/2016</a:t>
            </a:fld>
            <a:endParaRPr lang="en-US"/>
          </a:p>
        </p:txBody>
      </p:sp>
      <p:sp>
        <p:nvSpPr>
          <p:cNvPr id="3" name="Footer Placeholder 2"/>
          <p:cNvSpPr>
            <a:spLocks noGrp="1"/>
          </p:cNvSpPr>
          <p:nvPr>
            <p:ph type="ftr" sz="quarter" idx="11"/>
          </p:nvPr>
        </p:nvSpPr>
        <p:spPr>
          <a:xfrm>
            <a:off x="4846320" y="7627621"/>
            <a:ext cx="4937760" cy="438150"/>
          </a:xfrm>
          <a:prstGeom prst="rect">
            <a:avLst/>
          </a:prstGeom>
        </p:spPr>
        <p:txBody>
          <a:bodyPr/>
          <a:lstStyle/>
          <a:p>
            <a:endParaRPr lang="en-US"/>
          </a:p>
        </p:txBody>
      </p:sp>
      <p:sp>
        <p:nvSpPr>
          <p:cNvPr id="4" name="Slide Number Placeholder 3"/>
          <p:cNvSpPr>
            <a:spLocks noGrp="1"/>
          </p:cNvSpPr>
          <p:nvPr>
            <p:ph type="sldNum" sz="quarter" idx="12"/>
          </p:nvPr>
        </p:nvSpPr>
        <p:spPr>
          <a:xfrm>
            <a:off x="10332720" y="7627621"/>
            <a:ext cx="3291840" cy="438150"/>
          </a:xfrm>
          <a:prstGeom prst="rect">
            <a:avLst/>
          </a:prstGeom>
        </p:spPr>
        <p:txBody>
          <a:bodyPr/>
          <a:lstStyle/>
          <a:p>
            <a:fld id="{D4D94DC2-054E-024E-87DE-C1F9268FCD8E}" type="slidenum">
              <a:rPr lang="en-US" smtClean="0"/>
              <a:t>‹#›</a:t>
            </a:fld>
            <a:endParaRPr lang="en-US"/>
          </a:p>
        </p:txBody>
      </p:sp>
    </p:spTree>
    <p:extLst>
      <p:ext uri="{BB962C8B-B14F-4D97-AF65-F5344CB8AC3E}">
        <p14:creationId xmlns:p14="http://schemas.microsoft.com/office/powerpoint/2010/main" val="1899445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a:prstGeom prst="rect">
            <a:avLst/>
          </a:prstGeom>
        </p:spPr>
        <p:txBody>
          <a:bodyPr anchor="b"/>
          <a:lstStyle>
            <a:lvl1pPr>
              <a:defRPr sz="3840"/>
            </a:lvl1pPr>
          </a:lstStyle>
          <a:p>
            <a:r>
              <a:rPr lang="en-US" smtClean="0"/>
              <a:t>Click to edit Master title style</a:t>
            </a:r>
            <a:endParaRPr lang="en-US" dirty="0"/>
          </a:p>
        </p:txBody>
      </p:sp>
      <p:sp>
        <p:nvSpPr>
          <p:cNvPr id="3" name="Content Placeholder 2"/>
          <p:cNvSpPr>
            <a:spLocks noGrp="1"/>
          </p:cNvSpPr>
          <p:nvPr>
            <p:ph idx="1"/>
          </p:nvPr>
        </p:nvSpPr>
        <p:spPr>
          <a:xfrm>
            <a:off x="6219826" y="1184911"/>
            <a:ext cx="7406640" cy="5848350"/>
          </a:xfrm>
          <a:prstGeom prst="rect">
            <a:avLst/>
          </a:prstGeo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07746" y="2468880"/>
            <a:ext cx="4718684" cy="4573906"/>
          </a:xfrm>
          <a:prstGeom prst="rect">
            <a:avLst/>
          </a:prstGeo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smtClean="0"/>
              <a:t>Click to edit Master text styles</a:t>
            </a:r>
          </a:p>
        </p:txBody>
      </p:sp>
      <p:sp>
        <p:nvSpPr>
          <p:cNvPr id="5" name="Date Placeholder 4"/>
          <p:cNvSpPr>
            <a:spLocks noGrp="1"/>
          </p:cNvSpPr>
          <p:nvPr>
            <p:ph type="dt" sz="half" idx="10"/>
          </p:nvPr>
        </p:nvSpPr>
        <p:spPr>
          <a:xfrm>
            <a:off x="1005840" y="7627621"/>
            <a:ext cx="3291840" cy="438150"/>
          </a:xfrm>
          <a:prstGeom prst="rect">
            <a:avLst/>
          </a:prstGeom>
        </p:spPr>
        <p:txBody>
          <a:bodyPr/>
          <a:lstStyle/>
          <a:p>
            <a:fld id="{9F7C858A-4C65-F742-A6FB-826C3EF648B3}" type="datetimeFigureOut">
              <a:rPr lang="en-US" smtClean="0"/>
              <a:t>9/18/2016</a:t>
            </a:fld>
            <a:endParaRPr lang="en-US"/>
          </a:p>
        </p:txBody>
      </p:sp>
      <p:sp>
        <p:nvSpPr>
          <p:cNvPr id="6" name="Footer Placeholder 5"/>
          <p:cNvSpPr>
            <a:spLocks noGrp="1"/>
          </p:cNvSpPr>
          <p:nvPr>
            <p:ph type="ftr" sz="quarter" idx="11"/>
          </p:nvPr>
        </p:nvSpPr>
        <p:spPr>
          <a:xfrm>
            <a:off x="4846320" y="7627621"/>
            <a:ext cx="4937760" cy="438150"/>
          </a:xfrm>
          <a:prstGeom prst="rect">
            <a:avLst/>
          </a:prstGeom>
        </p:spPr>
        <p:txBody>
          <a:bodyPr/>
          <a:lstStyle/>
          <a:p>
            <a:endParaRPr lang="en-US"/>
          </a:p>
        </p:txBody>
      </p:sp>
      <p:sp>
        <p:nvSpPr>
          <p:cNvPr id="7" name="Slide Number Placeholder 6"/>
          <p:cNvSpPr>
            <a:spLocks noGrp="1"/>
          </p:cNvSpPr>
          <p:nvPr>
            <p:ph type="sldNum" sz="quarter" idx="12"/>
          </p:nvPr>
        </p:nvSpPr>
        <p:spPr>
          <a:xfrm>
            <a:off x="10332720" y="7627621"/>
            <a:ext cx="3291840" cy="438150"/>
          </a:xfrm>
          <a:prstGeom prst="rect">
            <a:avLst/>
          </a:prstGeom>
        </p:spPr>
        <p:txBody>
          <a:bodyPr/>
          <a:lstStyle/>
          <a:p>
            <a:fld id="{D4D94DC2-054E-024E-87DE-C1F9268FCD8E}" type="slidenum">
              <a:rPr lang="en-US" smtClean="0"/>
              <a:t>‹#›</a:t>
            </a:fld>
            <a:endParaRPr lang="en-US"/>
          </a:p>
        </p:txBody>
      </p:sp>
    </p:spTree>
    <p:extLst>
      <p:ext uri="{BB962C8B-B14F-4D97-AF65-F5344CB8AC3E}">
        <p14:creationId xmlns:p14="http://schemas.microsoft.com/office/powerpoint/2010/main" val="1642593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a:prstGeom prst="rect">
            <a:avLst/>
          </a:prstGeom>
        </p:spPr>
        <p:txBody>
          <a:bodyPr anchor="b"/>
          <a:lstStyle>
            <a:lvl1pPr>
              <a:defRPr sz="384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219826" y="1184911"/>
            <a:ext cx="7406640" cy="5848350"/>
          </a:xfrm>
          <a:prstGeom prst="rect">
            <a:avLst/>
          </a:prstGeom>
        </p:spPr>
        <p:txBody>
          <a:bodyPr anchor="t"/>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007746" y="2468880"/>
            <a:ext cx="4718684" cy="4573906"/>
          </a:xfrm>
          <a:prstGeom prst="rect">
            <a:avLst/>
          </a:prstGeo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smtClean="0"/>
              <a:t>Click to edit Master text styles</a:t>
            </a:r>
          </a:p>
        </p:txBody>
      </p:sp>
      <p:sp>
        <p:nvSpPr>
          <p:cNvPr id="5" name="Date Placeholder 4"/>
          <p:cNvSpPr>
            <a:spLocks noGrp="1"/>
          </p:cNvSpPr>
          <p:nvPr>
            <p:ph type="dt" sz="half" idx="10"/>
          </p:nvPr>
        </p:nvSpPr>
        <p:spPr>
          <a:xfrm>
            <a:off x="1005840" y="7627621"/>
            <a:ext cx="3291840" cy="438150"/>
          </a:xfrm>
          <a:prstGeom prst="rect">
            <a:avLst/>
          </a:prstGeom>
        </p:spPr>
        <p:txBody>
          <a:bodyPr/>
          <a:lstStyle/>
          <a:p>
            <a:fld id="{9F7C858A-4C65-F742-A6FB-826C3EF648B3}" type="datetimeFigureOut">
              <a:rPr lang="en-US" smtClean="0"/>
              <a:t>9/18/2016</a:t>
            </a:fld>
            <a:endParaRPr lang="en-US"/>
          </a:p>
        </p:txBody>
      </p:sp>
      <p:sp>
        <p:nvSpPr>
          <p:cNvPr id="6" name="Footer Placeholder 5"/>
          <p:cNvSpPr>
            <a:spLocks noGrp="1"/>
          </p:cNvSpPr>
          <p:nvPr>
            <p:ph type="ftr" sz="quarter" idx="11"/>
          </p:nvPr>
        </p:nvSpPr>
        <p:spPr>
          <a:xfrm>
            <a:off x="4846320" y="7627621"/>
            <a:ext cx="4937760" cy="438150"/>
          </a:xfrm>
          <a:prstGeom prst="rect">
            <a:avLst/>
          </a:prstGeom>
        </p:spPr>
        <p:txBody>
          <a:bodyPr/>
          <a:lstStyle/>
          <a:p>
            <a:endParaRPr lang="en-US"/>
          </a:p>
        </p:txBody>
      </p:sp>
      <p:sp>
        <p:nvSpPr>
          <p:cNvPr id="7" name="Slide Number Placeholder 6"/>
          <p:cNvSpPr>
            <a:spLocks noGrp="1"/>
          </p:cNvSpPr>
          <p:nvPr>
            <p:ph type="sldNum" sz="quarter" idx="12"/>
          </p:nvPr>
        </p:nvSpPr>
        <p:spPr>
          <a:xfrm>
            <a:off x="10332720" y="7627621"/>
            <a:ext cx="3291840" cy="438150"/>
          </a:xfrm>
          <a:prstGeom prst="rect">
            <a:avLst/>
          </a:prstGeom>
        </p:spPr>
        <p:txBody>
          <a:bodyPr/>
          <a:lstStyle/>
          <a:p>
            <a:fld id="{D4D94DC2-054E-024E-87DE-C1F9268FCD8E}" type="slidenum">
              <a:rPr lang="en-US" smtClean="0"/>
              <a:t>‹#›</a:t>
            </a:fld>
            <a:endParaRPr lang="en-US"/>
          </a:p>
        </p:txBody>
      </p:sp>
    </p:spTree>
    <p:extLst>
      <p:ext uri="{BB962C8B-B14F-4D97-AF65-F5344CB8AC3E}">
        <p14:creationId xmlns:p14="http://schemas.microsoft.com/office/powerpoint/2010/main" val="1164100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32143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mailto:lcheca@csusm.edu"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mailto:nmortaloni@csusm.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csusm.edu/ccn" TargetMode="External"/><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susm.edu/ccn/" TargetMode="External"/><Relationship Id="rId5" Type="http://schemas.openxmlformats.org/officeDocument/2006/relationships/image" Target="../media/image9.png"/><Relationship Id="rId4" Type="http://schemas.openxmlformats.org/officeDocument/2006/relationships/hyperlink" Target="https://cm.maxient.com/reportingform.php?CSUSanMarcos&amp;layout_id=2"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68194" y="5404904"/>
            <a:ext cx="7903125" cy="2354491"/>
          </a:xfrm>
          <a:prstGeom prst="rect">
            <a:avLst/>
          </a:prstGeom>
        </p:spPr>
        <p:txBody>
          <a:bodyPr wrap="none">
            <a:spAutoFit/>
          </a:bodyPr>
          <a:lstStyle/>
          <a:p>
            <a:pPr algn="ctr">
              <a:spcAft>
                <a:spcPts val="400"/>
              </a:spcAft>
            </a:pPr>
            <a:r>
              <a:rPr lang="en-US" sz="5400" b="1" dirty="0" smtClean="0">
                <a:latin typeface="Arial" charset="0"/>
                <a:ea typeface="Arial" charset="0"/>
                <a:cs typeface="Arial" charset="0"/>
              </a:rPr>
              <a:t>Cougar Care </a:t>
            </a:r>
            <a:r>
              <a:rPr lang="en-US" sz="5400" b="1" dirty="0" smtClean="0">
                <a:latin typeface="Arial" charset="0"/>
                <a:ea typeface="Arial" charset="0"/>
                <a:cs typeface="Arial" charset="0"/>
              </a:rPr>
              <a:t>Network</a:t>
            </a:r>
            <a:endParaRPr lang="en-US" sz="5400" b="1" dirty="0" smtClean="0">
              <a:latin typeface="Arial" charset="0"/>
              <a:ea typeface="Arial" charset="0"/>
              <a:cs typeface="Arial" charset="0"/>
            </a:endParaRPr>
          </a:p>
          <a:p>
            <a:pPr algn="ctr"/>
            <a:r>
              <a:rPr lang="en-US" sz="4400" dirty="0" smtClean="0">
                <a:latin typeface="Arial" charset="0"/>
                <a:ea typeface="Arial" charset="0"/>
                <a:cs typeface="Arial" charset="0"/>
              </a:rPr>
              <a:t>Involving the Whole University </a:t>
            </a:r>
          </a:p>
          <a:p>
            <a:pPr algn="ctr"/>
            <a:r>
              <a:rPr lang="en-US" sz="4400" dirty="0" smtClean="0">
                <a:latin typeface="Arial" charset="0"/>
                <a:ea typeface="Arial" charset="0"/>
                <a:cs typeface="Arial" charset="0"/>
              </a:rPr>
              <a:t>in Targeted Student Support</a:t>
            </a:r>
            <a:endParaRPr lang="en-US" sz="4400" dirty="0">
              <a:latin typeface="Arial" charset="0"/>
              <a:ea typeface="Arial" charset="0"/>
              <a:cs typeface="Arial"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447" y="5639486"/>
            <a:ext cx="4075194" cy="1910812"/>
          </a:xfrm>
          <a:prstGeom prst="rect">
            <a:avLst/>
          </a:prstGeom>
        </p:spPr>
      </p:pic>
    </p:spTree>
    <p:extLst>
      <p:ext uri="{BB962C8B-B14F-4D97-AF65-F5344CB8AC3E}">
        <p14:creationId xmlns:p14="http://schemas.microsoft.com/office/powerpoint/2010/main" val="18164223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txBox="1">
            <a:spLocks/>
          </p:cNvSpPr>
          <p:nvPr/>
        </p:nvSpPr>
        <p:spPr>
          <a:xfrm>
            <a:off x="3200400" y="94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ysClr val="windowText" lastClr="000000"/>
                </a:solidFill>
                <a:effectLst/>
                <a:uLnTx/>
                <a:uFillTx/>
                <a:latin typeface="Calibri"/>
                <a:ea typeface="+mj-ea"/>
                <a:cs typeface="+mj-cs"/>
              </a:rPr>
              <a:t>2015-16 Findings</a:t>
            </a:r>
            <a:endParaRPr kumimoji="0" lang="en-US" sz="4800" b="1"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10" name="Content Placeholder 1"/>
          <p:cNvSpPr txBox="1">
            <a:spLocks/>
          </p:cNvSpPr>
          <p:nvPr/>
        </p:nvSpPr>
        <p:spPr>
          <a:xfrm>
            <a:off x="1718630" y="2052739"/>
            <a:ext cx="11281273" cy="451211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57250" lvl="1" indent="-514350">
              <a:spcAft>
                <a:spcPts val="1200"/>
              </a:spcAft>
              <a:buFont typeface="+mj-lt"/>
              <a:buAutoNum type="arabicPeriod"/>
            </a:pPr>
            <a:r>
              <a:rPr lang="en-US" altLang="en-US" sz="3600" dirty="0" smtClean="0">
                <a:latin typeface="Corbel" pitchFamily="34" charset="0"/>
                <a:ea typeface="ＭＳ Ｐゴシック" pitchFamily="34" charset="-128"/>
                <a:cs typeface="Corbel" pitchFamily="34" charset="0"/>
              </a:rPr>
              <a:t>Increase the number of students served from academic year 2014-15 to 2015-16 by 20% </a:t>
            </a:r>
          </a:p>
        </p:txBody>
      </p:sp>
      <p:graphicFrame>
        <p:nvGraphicFramePr>
          <p:cNvPr id="11" name="Chart 10"/>
          <p:cNvGraphicFramePr/>
          <p:nvPr>
            <p:extLst>
              <p:ext uri="{D42A27DB-BD31-4B8C-83A1-F6EECF244321}">
                <p14:modId xmlns:p14="http://schemas.microsoft.com/office/powerpoint/2010/main" val="4141724471"/>
              </p:ext>
            </p:extLst>
          </p:nvPr>
        </p:nvGraphicFramePr>
        <p:xfrm>
          <a:off x="2115239" y="3216166"/>
          <a:ext cx="8879595" cy="3944798"/>
        </p:xfrm>
        <a:graphic>
          <a:graphicData uri="http://schemas.openxmlformats.org/drawingml/2006/chart">
            <c:chart xmlns:c="http://schemas.openxmlformats.org/drawingml/2006/chart" xmlns:r="http://schemas.openxmlformats.org/officeDocument/2006/relationships" r:id="rId3"/>
          </a:graphicData>
        </a:graphic>
      </p:graphicFrame>
      <p:sp>
        <p:nvSpPr>
          <p:cNvPr id="12" name="Right Brace 11"/>
          <p:cNvSpPr/>
          <p:nvPr/>
        </p:nvSpPr>
        <p:spPr>
          <a:xfrm>
            <a:off x="9329617" y="3860749"/>
            <a:ext cx="761834" cy="876504"/>
          </a:xfrm>
          <a:prstGeom prst="rightBrace">
            <a:avLst/>
          </a:prstGeom>
          <a:noFill/>
          <a:ln w="25400" cap="flat" cmpd="sng" algn="ctr">
            <a:solidFill>
              <a:srgbClr val="4F81BD"/>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3" name="TextBox 12"/>
          <p:cNvSpPr txBox="1"/>
          <p:nvPr/>
        </p:nvSpPr>
        <p:spPr>
          <a:xfrm>
            <a:off x="10242813" y="3785010"/>
            <a:ext cx="1853709" cy="1077218"/>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prstClr val="black"/>
                </a:solidFill>
                <a:effectLst/>
                <a:uLnTx/>
                <a:uFillTx/>
              </a:rPr>
              <a:t>Increased by 43.5%</a:t>
            </a:r>
          </a:p>
        </p:txBody>
      </p:sp>
      <p:sp>
        <p:nvSpPr>
          <p:cNvPr id="14" name="TextBox 13"/>
          <p:cNvSpPr txBox="1"/>
          <p:nvPr/>
        </p:nvSpPr>
        <p:spPr>
          <a:xfrm>
            <a:off x="4713060" y="5905068"/>
            <a:ext cx="809837" cy="584775"/>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prstClr val="white"/>
                </a:solidFill>
                <a:effectLst/>
                <a:uLnTx/>
                <a:uFillTx/>
              </a:rPr>
              <a:t>584</a:t>
            </a:r>
          </a:p>
        </p:txBody>
      </p:sp>
      <p:sp>
        <p:nvSpPr>
          <p:cNvPr id="15" name="TextBox 14"/>
          <p:cNvSpPr txBox="1"/>
          <p:nvPr/>
        </p:nvSpPr>
        <p:spPr>
          <a:xfrm>
            <a:off x="7715401" y="5916610"/>
            <a:ext cx="809837" cy="584775"/>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prstClr val="white"/>
                </a:solidFill>
                <a:effectLst/>
                <a:uLnTx/>
                <a:uFillTx/>
              </a:rPr>
              <a:t>838</a:t>
            </a:r>
          </a:p>
        </p:txBody>
      </p:sp>
    </p:spTree>
    <p:extLst>
      <p:ext uri="{BB962C8B-B14F-4D97-AF65-F5344CB8AC3E}">
        <p14:creationId xmlns:p14="http://schemas.microsoft.com/office/powerpoint/2010/main" val="366041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7" dur="500"/>
                                        <p:tgtEl>
                                          <p:spTgt spid="11">
                                            <p:graphicEl>
                                              <a:chart seriesIdx="-3" categoryIdx="-3" bldStep="gridLegend"/>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graphicEl>
                                              <a:chart seriesIdx="-4" categoryIdx="0" bldStep="category"/>
                                            </p:graphicEl>
                                          </p:spTgt>
                                        </p:tgtEl>
                                        <p:attrNameLst>
                                          <p:attrName>style.visibility</p:attrName>
                                        </p:attrNameLst>
                                      </p:cBhvr>
                                      <p:to>
                                        <p:strVal val="visible"/>
                                      </p:to>
                                    </p:set>
                                    <p:animEffect transition="in" filter="fade">
                                      <p:cBhvr>
                                        <p:cTn id="10" dur="500"/>
                                        <p:tgtEl>
                                          <p:spTgt spid="11">
                                            <p:graphicEl>
                                              <a:chart seriesIdx="-4" categoryIdx="0" bldStep="category"/>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graphicEl>
                                              <a:chart seriesIdx="-4" categoryIdx="1" bldStep="category"/>
                                            </p:graphicEl>
                                          </p:spTgt>
                                        </p:tgtEl>
                                        <p:attrNameLst>
                                          <p:attrName>style.visibility</p:attrName>
                                        </p:attrNameLst>
                                      </p:cBhvr>
                                      <p:to>
                                        <p:strVal val="visible"/>
                                      </p:to>
                                    </p:set>
                                    <p:animEffect transition="in" filter="fade">
                                      <p:cBhvr>
                                        <p:cTn id="15" dur="500"/>
                                        <p:tgtEl>
                                          <p:spTgt spid="11">
                                            <p:graphicEl>
                                              <a:chart seriesIdx="-4" categoryIdx="1" bldStep="category"/>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Chart bld="category"/>
        </p:bldSub>
      </p:bldGraphic>
      <p:bldP spid="12" grpId="0" animBg="1"/>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3200400" y="94689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ysClr val="windowText" lastClr="000000"/>
                </a:solidFill>
                <a:effectLst/>
                <a:uLnTx/>
                <a:uFillTx/>
                <a:latin typeface="Calibri"/>
                <a:ea typeface="+mj-ea"/>
                <a:cs typeface="+mj-cs"/>
              </a:rPr>
              <a:t>2015-16 Findings</a:t>
            </a:r>
            <a:endParaRPr kumimoji="0" lang="en-US" sz="4800" b="1"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3" name="Content Placeholder 1"/>
          <p:cNvSpPr txBox="1">
            <a:spLocks/>
          </p:cNvSpPr>
          <p:nvPr/>
        </p:nvSpPr>
        <p:spPr>
          <a:xfrm>
            <a:off x="1685581" y="1994053"/>
            <a:ext cx="11644829" cy="483746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57250" lvl="1" indent="-514350">
              <a:spcAft>
                <a:spcPts val="1200"/>
              </a:spcAft>
              <a:buFont typeface="+mj-lt"/>
              <a:buAutoNum type="arabicPeriod" startAt="2"/>
            </a:pPr>
            <a:r>
              <a:rPr lang="en-US" altLang="en-US" sz="3600" dirty="0" smtClean="0">
                <a:latin typeface="Corbel" pitchFamily="34" charset="0"/>
                <a:ea typeface="ＭＳ Ｐゴシック" pitchFamily="34" charset="-128"/>
                <a:cs typeface="Corbel" pitchFamily="34" charset="0"/>
              </a:rPr>
              <a:t>At least 25% of Cougar Care Network referrals submitted by Faculty </a:t>
            </a:r>
            <a:endParaRPr lang="en-US" altLang="en-US" sz="3600" dirty="0">
              <a:latin typeface="Corbel" pitchFamily="34" charset="0"/>
              <a:ea typeface="ＭＳ Ｐゴシック" pitchFamily="34" charset="-128"/>
              <a:cs typeface="Corbel" pitchFamily="34" charset="0"/>
            </a:endParaRPr>
          </a:p>
        </p:txBody>
      </p:sp>
      <p:graphicFrame>
        <p:nvGraphicFramePr>
          <p:cNvPr id="4" name="Chart 3"/>
          <p:cNvGraphicFramePr/>
          <p:nvPr>
            <p:extLst>
              <p:ext uri="{D42A27DB-BD31-4B8C-83A1-F6EECF244321}">
                <p14:modId xmlns:p14="http://schemas.microsoft.com/office/powerpoint/2010/main" val="2301183220"/>
              </p:ext>
            </p:extLst>
          </p:nvPr>
        </p:nvGraphicFramePr>
        <p:xfrm>
          <a:off x="3646583" y="3227942"/>
          <a:ext cx="6929609" cy="4186409"/>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p:cNvCxnSpPr/>
          <p:nvPr/>
        </p:nvCxnSpPr>
        <p:spPr>
          <a:xfrm flipV="1">
            <a:off x="9221118" y="3756752"/>
            <a:ext cx="969484" cy="550844"/>
          </a:xfrm>
          <a:prstGeom prst="line">
            <a:avLst/>
          </a:prstGeom>
          <a:noFill/>
          <a:ln w="25400" cap="flat" cmpd="sng" algn="ctr">
            <a:solidFill>
              <a:sysClr val="windowText" lastClr="000000"/>
            </a:solidFill>
            <a:prstDash val="solid"/>
          </a:ln>
          <a:effectLst>
            <a:outerShdw blurRad="40000" dist="20000" dir="5400000" rotWithShape="0">
              <a:srgbClr val="000000">
                <a:alpha val="38000"/>
              </a:srgbClr>
            </a:outerShdw>
          </a:effectLst>
        </p:spPr>
      </p:cxnSp>
      <p:sp>
        <p:nvSpPr>
          <p:cNvPr id="6" name="TextBox 5"/>
          <p:cNvSpPr txBox="1"/>
          <p:nvPr/>
        </p:nvSpPr>
        <p:spPr>
          <a:xfrm>
            <a:off x="10065566" y="2989327"/>
            <a:ext cx="2471628" cy="1200329"/>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smtClean="0">
                <a:ln>
                  <a:noFill/>
                </a:ln>
                <a:solidFill>
                  <a:prstClr val="black"/>
                </a:solidFill>
                <a:effectLst/>
                <a:uLnTx/>
                <a:uFillTx/>
              </a:rPr>
              <a:t>#1 Referral Source</a:t>
            </a:r>
          </a:p>
        </p:txBody>
      </p:sp>
    </p:spTree>
    <p:extLst>
      <p:ext uri="{BB962C8B-B14F-4D97-AF65-F5344CB8AC3E}">
        <p14:creationId xmlns:p14="http://schemas.microsoft.com/office/powerpoint/2010/main" val="1303451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3200400" y="856504"/>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ysClr val="windowText" lastClr="000000"/>
                </a:solidFill>
                <a:effectLst/>
                <a:uLnTx/>
                <a:uFillTx/>
                <a:latin typeface="Calibri"/>
                <a:ea typeface="+mj-ea"/>
                <a:cs typeface="+mj-cs"/>
              </a:rPr>
              <a:t>2015-16 Findings</a:t>
            </a:r>
            <a:endParaRPr kumimoji="0" lang="en-US" sz="4800" b="1"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3" name="Content Placeholder 1"/>
          <p:cNvSpPr txBox="1">
            <a:spLocks/>
          </p:cNvSpPr>
          <p:nvPr/>
        </p:nvSpPr>
        <p:spPr>
          <a:xfrm>
            <a:off x="1861851" y="1894900"/>
            <a:ext cx="11049918" cy="471402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57250" lvl="1" indent="-514350">
              <a:spcAft>
                <a:spcPts val="1200"/>
              </a:spcAft>
              <a:buFont typeface="+mj-lt"/>
              <a:buAutoNum type="arabicPeriod" startAt="3"/>
            </a:pPr>
            <a:r>
              <a:rPr lang="en-US" altLang="en-US" sz="3600" dirty="0" smtClean="0">
                <a:latin typeface="Corbel" pitchFamily="34" charset="0"/>
                <a:ea typeface="ＭＳ Ｐゴシック" pitchFamily="34" charset="-128"/>
                <a:cs typeface="Corbel" pitchFamily="34" charset="0"/>
              </a:rPr>
              <a:t>Students served will closely reflect the diverse CSUSM student population based on gender </a:t>
            </a:r>
          </a:p>
          <a:p>
            <a:pPr marL="857250" lvl="1" indent="-514350">
              <a:spcAft>
                <a:spcPts val="1200"/>
              </a:spcAft>
              <a:buFont typeface="+mj-lt"/>
              <a:buAutoNum type="arabicPeriod" startAt="3"/>
            </a:pPr>
            <a:endParaRPr lang="en-US" altLang="en-US" sz="3600" dirty="0">
              <a:latin typeface="Corbel" pitchFamily="34" charset="0"/>
              <a:ea typeface="ＭＳ Ｐゴシック" pitchFamily="34" charset="-128"/>
              <a:cs typeface="Corbel" pitchFamily="34" charset="0"/>
            </a:endParaRPr>
          </a:p>
        </p:txBody>
      </p:sp>
      <p:graphicFrame>
        <p:nvGraphicFramePr>
          <p:cNvPr id="4" name="Chart 3"/>
          <p:cNvGraphicFramePr/>
          <p:nvPr>
            <p:extLst>
              <p:ext uri="{D42A27DB-BD31-4B8C-83A1-F6EECF244321}">
                <p14:modId xmlns:p14="http://schemas.microsoft.com/office/powerpoint/2010/main" val="236668588"/>
              </p:ext>
            </p:extLst>
          </p:nvPr>
        </p:nvGraphicFramePr>
        <p:xfrm>
          <a:off x="1707615" y="3117774"/>
          <a:ext cx="10741445" cy="42194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33335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fade">
                                      <p:cBhvr>
                                        <p:cTn id="7" dur="500"/>
                                        <p:tgtEl>
                                          <p:spTgt spid="4">
                                            <p:graphicEl>
                                              <a:chart seriesIdx="-3" categoryIdx="-3" bldStep="gridLegend"/>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fade">
                                      <p:cBhvr>
                                        <p:cTn id="10" dur="500"/>
                                        <p:tgtEl>
                                          <p:spTgt spid="4">
                                            <p:graphicEl>
                                              <a:chart seriesIdx="0" categoryIdx="-4" bldStep="series"/>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fade">
                                      <p:cBhvr>
                                        <p:cTn id="15" dur="500"/>
                                        <p:tgtEl>
                                          <p:spTgt spid="4">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3200400" y="891209"/>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ysClr val="windowText" lastClr="000000"/>
                </a:solidFill>
                <a:effectLst/>
                <a:uLnTx/>
                <a:uFillTx/>
                <a:latin typeface="Calibri"/>
                <a:ea typeface="+mj-ea"/>
                <a:cs typeface="+mj-cs"/>
              </a:rPr>
              <a:t>2015-16 Findings</a:t>
            </a:r>
            <a:endParaRPr kumimoji="0" lang="en-US" sz="4800" b="1"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3" name="Content Placeholder 1"/>
          <p:cNvSpPr txBox="1">
            <a:spLocks/>
          </p:cNvSpPr>
          <p:nvPr/>
        </p:nvSpPr>
        <p:spPr>
          <a:xfrm>
            <a:off x="1872866" y="1927952"/>
            <a:ext cx="10917717" cy="474872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57250" lvl="1" indent="-514350">
              <a:spcAft>
                <a:spcPts val="1200"/>
              </a:spcAft>
              <a:buFont typeface="+mj-lt"/>
              <a:buAutoNum type="arabicPeriod" startAt="3"/>
            </a:pPr>
            <a:r>
              <a:rPr lang="en-US" altLang="en-US" sz="3600" dirty="0" smtClean="0">
                <a:latin typeface="Corbel" pitchFamily="34" charset="0"/>
                <a:ea typeface="ＭＳ Ｐゴシック" pitchFamily="34" charset="-128"/>
                <a:cs typeface="Corbel" pitchFamily="34" charset="0"/>
              </a:rPr>
              <a:t>Students served will closely reflect the diverse CSUSM student population based on ethnicity</a:t>
            </a:r>
          </a:p>
          <a:p>
            <a:pPr marL="857250" lvl="1" indent="-514350">
              <a:spcAft>
                <a:spcPts val="1200"/>
              </a:spcAft>
              <a:buFont typeface="+mj-lt"/>
              <a:buAutoNum type="arabicPeriod" startAt="3"/>
            </a:pPr>
            <a:endParaRPr lang="en-US" altLang="en-US" sz="3600" dirty="0">
              <a:latin typeface="Corbel" pitchFamily="34" charset="0"/>
              <a:ea typeface="ＭＳ Ｐゴシック" pitchFamily="34" charset="-128"/>
              <a:cs typeface="Corbel" pitchFamily="34" charset="0"/>
            </a:endParaRPr>
          </a:p>
        </p:txBody>
      </p:sp>
      <p:graphicFrame>
        <p:nvGraphicFramePr>
          <p:cNvPr id="4" name="Chart 3"/>
          <p:cNvGraphicFramePr/>
          <p:nvPr>
            <p:extLst>
              <p:ext uri="{D42A27DB-BD31-4B8C-83A1-F6EECF244321}">
                <p14:modId xmlns:p14="http://schemas.microsoft.com/office/powerpoint/2010/main" val="1340701842"/>
              </p:ext>
            </p:extLst>
          </p:nvPr>
        </p:nvGraphicFramePr>
        <p:xfrm>
          <a:off x="1872866" y="3172858"/>
          <a:ext cx="10344840" cy="42304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82931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fade">
                                      <p:cBhvr>
                                        <p:cTn id="7" dur="500"/>
                                        <p:tgtEl>
                                          <p:spTgt spid="4">
                                            <p:graphicEl>
                                              <a:chart seriesIdx="-3" categoryIdx="-3" bldStep="gridLegend"/>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fade">
                                      <p:cBhvr>
                                        <p:cTn id="10" dur="500"/>
                                        <p:tgtEl>
                                          <p:spTgt spid="4">
                                            <p:graphicEl>
                                              <a:chart seriesIdx="0" categoryIdx="-4" bldStep="series"/>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fade">
                                      <p:cBhvr>
                                        <p:cTn id="15" dur="500"/>
                                        <p:tgtEl>
                                          <p:spTgt spid="4">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3200400" y="92519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ysClr val="windowText" lastClr="000000"/>
                </a:solidFill>
                <a:effectLst/>
                <a:uLnTx/>
                <a:uFillTx/>
                <a:latin typeface="Calibri"/>
                <a:ea typeface="+mj-ea"/>
                <a:cs typeface="+mj-cs"/>
              </a:rPr>
              <a:t>2015-16 Findings</a:t>
            </a:r>
            <a:endParaRPr kumimoji="0" lang="en-US" sz="4800" b="1"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3" name="Content Placeholder 1"/>
          <p:cNvSpPr txBox="1">
            <a:spLocks/>
          </p:cNvSpPr>
          <p:nvPr/>
        </p:nvSpPr>
        <p:spPr>
          <a:xfrm>
            <a:off x="1773716" y="1901092"/>
            <a:ext cx="10752462" cy="451211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57250" lvl="1" indent="-514350">
              <a:spcAft>
                <a:spcPts val="1200"/>
              </a:spcAft>
              <a:buFont typeface="+mj-lt"/>
              <a:buAutoNum type="arabicPeriod" startAt="3"/>
            </a:pPr>
            <a:r>
              <a:rPr lang="en-US" altLang="en-US" sz="3600" dirty="0" smtClean="0">
                <a:latin typeface="Corbel" pitchFamily="34" charset="0"/>
                <a:ea typeface="ＭＳ Ｐゴシック" pitchFamily="34" charset="-128"/>
                <a:cs typeface="Corbel" pitchFamily="34" charset="0"/>
              </a:rPr>
              <a:t>Students served will closely reflect the diverse CSUSM student population based on college</a:t>
            </a:r>
          </a:p>
          <a:p>
            <a:pPr marL="857250" lvl="1" indent="-514350">
              <a:spcAft>
                <a:spcPts val="1200"/>
              </a:spcAft>
              <a:buFont typeface="+mj-lt"/>
              <a:buAutoNum type="arabicPeriod" startAt="3"/>
            </a:pPr>
            <a:endParaRPr lang="en-US" altLang="en-US" sz="3600" dirty="0">
              <a:latin typeface="Corbel" pitchFamily="34" charset="0"/>
              <a:ea typeface="ＭＳ Ｐゴシック" pitchFamily="34" charset="-128"/>
              <a:cs typeface="Corbel" pitchFamily="34" charset="0"/>
            </a:endParaRPr>
          </a:p>
        </p:txBody>
      </p:sp>
      <p:graphicFrame>
        <p:nvGraphicFramePr>
          <p:cNvPr id="4" name="Chart 3"/>
          <p:cNvGraphicFramePr/>
          <p:nvPr>
            <p:extLst>
              <p:ext uri="{D42A27DB-BD31-4B8C-83A1-F6EECF244321}">
                <p14:modId xmlns:p14="http://schemas.microsoft.com/office/powerpoint/2010/main" val="3243686893"/>
              </p:ext>
            </p:extLst>
          </p:nvPr>
        </p:nvGraphicFramePr>
        <p:xfrm>
          <a:off x="1773716" y="3139807"/>
          <a:ext cx="10333821" cy="42493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66926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fade">
                                      <p:cBhvr>
                                        <p:cTn id="7" dur="500"/>
                                        <p:tgtEl>
                                          <p:spTgt spid="4">
                                            <p:graphicEl>
                                              <a:chart seriesIdx="-3" categoryIdx="-3" bldStep="gridLegend"/>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fade">
                                      <p:cBhvr>
                                        <p:cTn id="10" dur="500"/>
                                        <p:tgtEl>
                                          <p:spTgt spid="4">
                                            <p:graphicEl>
                                              <a:chart seriesIdx="0" categoryIdx="-4" bldStep="series"/>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fade">
                                      <p:cBhvr>
                                        <p:cTn id="15" dur="500"/>
                                        <p:tgtEl>
                                          <p:spTgt spid="4">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3244468" y="861597"/>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ysClr val="windowText" lastClr="000000"/>
                </a:solidFill>
                <a:effectLst/>
                <a:uLnTx/>
                <a:uFillTx/>
                <a:latin typeface="Calibri"/>
                <a:ea typeface="+mj-ea"/>
                <a:cs typeface="+mj-cs"/>
              </a:rPr>
              <a:t>2015-16 Findings</a:t>
            </a:r>
            <a:endParaRPr kumimoji="0" lang="en-US" sz="4800" b="1"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3" name="Content Placeholder 1"/>
          <p:cNvSpPr txBox="1">
            <a:spLocks/>
          </p:cNvSpPr>
          <p:nvPr/>
        </p:nvSpPr>
        <p:spPr>
          <a:xfrm>
            <a:off x="2956429" y="1905444"/>
            <a:ext cx="8717543" cy="451211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lvl="1" indent="0" algn="ctr">
              <a:spcAft>
                <a:spcPts val="1200"/>
              </a:spcAft>
              <a:buFont typeface="Arial"/>
              <a:buNone/>
            </a:pPr>
            <a:r>
              <a:rPr lang="en-US" altLang="en-US" sz="3600" dirty="0" smtClean="0">
                <a:latin typeface="Corbel" pitchFamily="34" charset="0"/>
                <a:ea typeface="ＭＳ Ｐゴシック" pitchFamily="34" charset="-128"/>
                <a:cs typeface="Corbel" pitchFamily="34" charset="0"/>
              </a:rPr>
              <a:t>Students served based on classification  </a:t>
            </a:r>
            <a:endParaRPr lang="en-US" altLang="en-US" sz="3600" dirty="0">
              <a:latin typeface="Corbel" pitchFamily="34" charset="0"/>
              <a:ea typeface="ＭＳ Ｐゴシック" pitchFamily="34" charset="-128"/>
              <a:cs typeface="Corbel" pitchFamily="34" charset="0"/>
            </a:endParaRPr>
          </a:p>
        </p:txBody>
      </p:sp>
      <p:graphicFrame>
        <p:nvGraphicFramePr>
          <p:cNvPr id="4" name="Chart 3"/>
          <p:cNvGraphicFramePr/>
          <p:nvPr>
            <p:extLst>
              <p:ext uri="{D42A27DB-BD31-4B8C-83A1-F6EECF244321}">
                <p14:modId xmlns:p14="http://schemas.microsoft.com/office/powerpoint/2010/main" val="2294248634"/>
              </p:ext>
            </p:extLst>
          </p:nvPr>
        </p:nvGraphicFramePr>
        <p:xfrm>
          <a:off x="2060154" y="2655065"/>
          <a:ext cx="10565176" cy="49385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448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2599313" y="923371"/>
            <a:ext cx="9431774"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ysClr val="windowText" lastClr="000000"/>
                </a:solidFill>
                <a:effectLst/>
                <a:uLnTx/>
                <a:uFillTx/>
                <a:latin typeface="Calibri"/>
                <a:ea typeface="+mj-ea"/>
                <a:cs typeface="+mj-cs"/>
              </a:rPr>
              <a:t>Scaling Initiative at Other Campuses</a:t>
            </a:r>
            <a:endParaRPr kumimoji="0" lang="en-US" sz="4800" b="1"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3" name="Content Placeholder 1"/>
          <p:cNvSpPr txBox="1">
            <a:spLocks/>
          </p:cNvSpPr>
          <p:nvPr/>
        </p:nvSpPr>
        <p:spPr>
          <a:xfrm>
            <a:off x="1718631" y="1983035"/>
            <a:ext cx="11082969" cy="528809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lgn="ctr">
              <a:spcAft>
                <a:spcPts val="1200"/>
              </a:spcAft>
              <a:buFont typeface="Arial"/>
              <a:buNone/>
            </a:pPr>
            <a:r>
              <a:rPr lang="en-US" altLang="en-US" sz="4400" b="1" dirty="0" smtClean="0">
                <a:latin typeface="Corbel" pitchFamily="34" charset="0"/>
                <a:ea typeface="ＭＳ Ｐゴシック" pitchFamily="34" charset="-128"/>
                <a:cs typeface="Corbel" pitchFamily="34" charset="0"/>
              </a:rPr>
              <a:t>Keys to Success</a:t>
            </a:r>
          </a:p>
          <a:p>
            <a:pPr lvl="1">
              <a:spcAft>
                <a:spcPts val="3000"/>
              </a:spcAft>
              <a:buFont typeface="Arial" panose="020B0604020202020204" pitchFamily="34" charset="0"/>
              <a:buChar char="•"/>
            </a:pPr>
            <a:r>
              <a:rPr lang="en-US" altLang="en-US" sz="3600" dirty="0" smtClean="0">
                <a:latin typeface="Corbel" pitchFamily="34" charset="0"/>
                <a:ea typeface="ＭＳ Ｐゴシック" pitchFamily="34" charset="-128"/>
                <a:cs typeface="Corbel" pitchFamily="34" charset="0"/>
              </a:rPr>
              <a:t>Administrative Support </a:t>
            </a:r>
          </a:p>
          <a:p>
            <a:pPr lvl="1">
              <a:spcAft>
                <a:spcPts val="3000"/>
              </a:spcAft>
              <a:buFont typeface="Arial" panose="020B0604020202020204" pitchFamily="34" charset="0"/>
              <a:buChar char="•"/>
            </a:pPr>
            <a:r>
              <a:rPr lang="en-US" altLang="en-US" sz="3600" dirty="0" smtClean="0">
                <a:latin typeface="Corbel" pitchFamily="34" charset="0"/>
                <a:ea typeface="ＭＳ Ｐゴシック" pitchFamily="34" charset="-128"/>
                <a:cs typeface="Corbel" pitchFamily="34" charset="0"/>
              </a:rPr>
              <a:t>Strong Relationships Across Campus </a:t>
            </a:r>
          </a:p>
          <a:p>
            <a:pPr lvl="1">
              <a:spcAft>
                <a:spcPts val="3000"/>
              </a:spcAft>
              <a:buFont typeface="Arial" panose="020B0604020202020204" pitchFamily="34" charset="0"/>
              <a:buChar char="•"/>
            </a:pPr>
            <a:r>
              <a:rPr lang="en-US" altLang="en-US" sz="3600" dirty="0" smtClean="0">
                <a:latin typeface="Corbel" pitchFamily="34" charset="0"/>
                <a:ea typeface="ＭＳ Ｐゴシック" pitchFamily="34" charset="-128"/>
                <a:cs typeface="Corbel" pitchFamily="34" charset="0"/>
              </a:rPr>
              <a:t>Intentional Staffing Decisions </a:t>
            </a:r>
          </a:p>
          <a:p>
            <a:pPr lvl="1">
              <a:spcAft>
                <a:spcPts val="3000"/>
              </a:spcAft>
              <a:buFont typeface="Arial" panose="020B0604020202020204" pitchFamily="34" charset="0"/>
              <a:buChar char="•"/>
            </a:pPr>
            <a:r>
              <a:rPr lang="en-US" altLang="en-US" sz="3600" dirty="0" smtClean="0">
                <a:latin typeface="Corbel" pitchFamily="34" charset="0"/>
                <a:ea typeface="ＭＳ Ｐゴシック" pitchFamily="34" charset="-128"/>
                <a:cs typeface="Corbel" pitchFamily="34" charset="0"/>
              </a:rPr>
              <a:t>Creative Use of Resources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3490" y="4208444"/>
            <a:ext cx="3172858" cy="2916676"/>
          </a:xfrm>
          <a:prstGeom prst="rect">
            <a:avLst/>
          </a:prstGeom>
        </p:spPr>
      </p:pic>
    </p:spTree>
    <p:extLst>
      <p:ext uri="{BB962C8B-B14F-4D97-AF65-F5344CB8AC3E}">
        <p14:creationId xmlns:p14="http://schemas.microsoft.com/office/powerpoint/2010/main" val="8561099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3200400" y="900966"/>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ysClr val="windowText" lastClr="000000"/>
                </a:solidFill>
                <a:effectLst/>
                <a:uLnTx/>
                <a:uFillTx/>
                <a:latin typeface="Calibri"/>
                <a:ea typeface="+mj-ea"/>
                <a:cs typeface="+mj-cs"/>
              </a:rPr>
              <a:t>Small Group Discussions</a:t>
            </a:r>
            <a:endParaRPr kumimoji="0" lang="en-US" sz="4800" b="1"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3" name="Content Placeholder 1"/>
          <p:cNvSpPr txBox="1">
            <a:spLocks/>
          </p:cNvSpPr>
          <p:nvPr/>
        </p:nvSpPr>
        <p:spPr>
          <a:xfrm>
            <a:off x="1608463" y="2038122"/>
            <a:ext cx="10829580" cy="592707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30238" lvl="1">
              <a:spcAft>
                <a:spcPts val="1200"/>
              </a:spcAft>
              <a:buFont typeface="Arial" panose="020B0604020202020204" pitchFamily="34" charset="0"/>
              <a:buChar char="•"/>
            </a:pPr>
            <a:r>
              <a:rPr lang="en-US" altLang="en-US" sz="3600" dirty="0" smtClean="0">
                <a:latin typeface="Corbel" pitchFamily="34" charset="0"/>
                <a:ea typeface="ＭＳ Ｐゴシック" pitchFamily="34" charset="-128"/>
                <a:cs typeface="Corbel" pitchFamily="34" charset="0"/>
              </a:rPr>
              <a:t>Discuss implementation of a centralized support network on your campus.  </a:t>
            </a:r>
          </a:p>
          <a:p>
            <a:pPr marL="630238" lvl="1">
              <a:spcAft>
                <a:spcPts val="900"/>
              </a:spcAft>
              <a:buFont typeface="Arial"/>
              <a:buNone/>
            </a:pPr>
            <a:r>
              <a:rPr lang="en-US" altLang="en-US" sz="1600" dirty="0" smtClean="0">
                <a:latin typeface="Corbel" pitchFamily="34" charset="0"/>
                <a:ea typeface="ＭＳ Ｐゴシック" pitchFamily="34" charset="-128"/>
                <a:cs typeface="Corbel" pitchFamily="34" charset="0"/>
              </a:rPr>
              <a:t> </a:t>
            </a:r>
            <a:endParaRPr lang="en-US" altLang="en-US" sz="1100" dirty="0" smtClean="0">
              <a:latin typeface="Corbel" pitchFamily="34" charset="0"/>
              <a:ea typeface="ＭＳ Ｐゴシック" pitchFamily="34" charset="-128"/>
              <a:cs typeface="Corbel" pitchFamily="34" charset="0"/>
            </a:endParaRPr>
          </a:p>
          <a:p>
            <a:pPr marL="630238" lvl="1">
              <a:spcAft>
                <a:spcPts val="1200"/>
              </a:spcAft>
              <a:buFont typeface="Arial" panose="020B0604020202020204" pitchFamily="34" charset="0"/>
              <a:buChar char="•"/>
            </a:pPr>
            <a:r>
              <a:rPr lang="en-US" altLang="en-US" sz="3600" dirty="0" smtClean="0">
                <a:latin typeface="Corbel" pitchFamily="34" charset="0"/>
                <a:ea typeface="ＭＳ Ｐゴシック" pitchFamily="34" charset="-128"/>
                <a:cs typeface="Corbel" pitchFamily="34" charset="0"/>
              </a:rPr>
              <a:t>What are some possible implementation barriers?  </a:t>
            </a:r>
          </a:p>
          <a:p>
            <a:pPr marL="630238" lvl="1">
              <a:spcAft>
                <a:spcPts val="1200"/>
              </a:spcAft>
              <a:buFont typeface="Arial"/>
              <a:buNone/>
            </a:pPr>
            <a:endParaRPr lang="en-US" altLang="en-US" sz="1200" dirty="0" smtClean="0">
              <a:latin typeface="Corbel" pitchFamily="34" charset="0"/>
              <a:ea typeface="ＭＳ Ｐゴシック" pitchFamily="34" charset="-128"/>
              <a:cs typeface="Corbel" pitchFamily="34" charset="0"/>
            </a:endParaRPr>
          </a:p>
          <a:p>
            <a:pPr marL="630238" lvl="1">
              <a:spcAft>
                <a:spcPts val="900"/>
              </a:spcAft>
              <a:buFont typeface="Arial" panose="020B0604020202020204" pitchFamily="34" charset="0"/>
              <a:buChar char="•"/>
            </a:pPr>
            <a:r>
              <a:rPr lang="en-US" altLang="en-US" sz="3600" dirty="0" smtClean="0">
                <a:latin typeface="Corbel" pitchFamily="34" charset="0"/>
                <a:ea typeface="ＭＳ Ｐゴシック" pitchFamily="34" charset="-128"/>
                <a:cs typeface="Corbel" pitchFamily="34" charset="0"/>
              </a:rPr>
              <a:t>What are ideas for overcoming </a:t>
            </a:r>
            <a:r>
              <a:rPr lang="en-US" altLang="en-US" sz="3600" dirty="0" smtClean="0">
                <a:latin typeface="Corbel" pitchFamily="34" charset="0"/>
                <a:ea typeface="ＭＳ Ｐゴシック" pitchFamily="34" charset="-128"/>
                <a:cs typeface="Corbel" pitchFamily="34" charset="0"/>
              </a:rPr>
              <a:t>those                  challenges</a:t>
            </a:r>
            <a:r>
              <a:rPr lang="en-US" altLang="en-US" sz="3600" dirty="0" smtClean="0">
                <a:latin typeface="Corbel" pitchFamily="34" charset="0"/>
                <a:ea typeface="ＭＳ Ｐゴシック" pitchFamily="34" charset="-128"/>
                <a:cs typeface="Corbel" pitchFamily="34" charset="0"/>
              </a:rPr>
              <a: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5692" y="4516920"/>
            <a:ext cx="3172858" cy="2916676"/>
          </a:xfrm>
          <a:prstGeom prst="rect">
            <a:avLst/>
          </a:prstGeom>
        </p:spPr>
      </p:pic>
    </p:spTree>
    <p:extLst>
      <p:ext uri="{BB962C8B-B14F-4D97-AF65-F5344CB8AC3E}">
        <p14:creationId xmlns:p14="http://schemas.microsoft.com/office/powerpoint/2010/main" val="4702256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885440" y="970072"/>
            <a:ext cx="8859520" cy="98414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4800" b="1" i="0" u="none" strike="noStrike" kern="1200" cap="none" spc="0" normalizeH="0" baseline="0" noProof="0" dirty="0" smtClean="0">
                <a:ln w="31550" cmpd="sng">
                  <a:noFill/>
                  <a:prstDash val="solid"/>
                </a:ln>
                <a:solidFill>
                  <a:sysClr val="windowText" lastClr="000000"/>
                </a:solidFill>
                <a:effectLst/>
                <a:uLnTx/>
                <a:uFillTx/>
                <a:latin typeface="Calibri"/>
                <a:ea typeface="ＭＳ Ｐゴシック" pitchFamily="-65" charset="-128"/>
                <a:cs typeface="+mn-cs"/>
              </a:rPr>
              <a:t>Contact Information</a:t>
            </a:r>
            <a:endParaRPr kumimoji="0" lang="en-US" sz="4800" b="0" i="0" u="none" strike="noStrike" kern="1200" cap="none" spc="0" normalizeH="0" baseline="0" noProof="0" dirty="0">
              <a:ln w="31550" cmpd="sng">
                <a:noFill/>
                <a:prstDash val="solid"/>
              </a:ln>
              <a:solidFill>
                <a:sysClr val="windowText" lastClr="000000"/>
              </a:solidFill>
              <a:effectLst/>
              <a:uLnTx/>
              <a:uFillTx/>
              <a:latin typeface="Calibri"/>
              <a:cs typeface="+mn-cs"/>
            </a:endParaRPr>
          </a:p>
        </p:txBody>
      </p:sp>
      <p:sp>
        <p:nvSpPr>
          <p:cNvPr id="3" name="TextBox 2"/>
          <p:cNvSpPr txBox="1"/>
          <p:nvPr/>
        </p:nvSpPr>
        <p:spPr>
          <a:xfrm>
            <a:off x="3126621" y="2156118"/>
            <a:ext cx="8377158" cy="5139869"/>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noFill/>
                </a:ln>
                <a:solidFill>
                  <a:prstClr val="black"/>
                </a:solidFill>
                <a:effectLst/>
                <a:uLnTx/>
                <a:uFillTx/>
              </a:rPr>
              <a:t>Lorena Checa, Ph.D</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smtClean="0">
                <a:ln>
                  <a:noFill/>
                </a:ln>
                <a:solidFill>
                  <a:prstClr val="black"/>
                </a:solidFill>
                <a:effectLst/>
                <a:uLnTx/>
                <a:uFillTx/>
              </a:rPr>
              <a:t>Vice President, Student Affairs</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smtClean="0">
                <a:ln>
                  <a:noFill/>
                </a:ln>
                <a:solidFill>
                  <a:prstClr val="black"/>
                </a:solidFill>
                <a:effectLst/>
                <a:uLnTx/>
                <a:uFillTx/>
                <a:hlinkClick r:id="rId3"/>
              </a:rPr>
              <a:t>lcheca@csusm.edu</a:t>
            </a:r>
            <a:r>
              <a:rPr kumimoji="0" lang="en-US" sz="3600" b="0" i="0" u="none" strike="noStrike" kern="0" cap="none" spc="0" normalizeH="0" baseline="0" noProof="0" dirty="0" smtClean="0">
                <a:ln>
                  <a:noFill/>
                </a:ln>
                <a:solidFill>
                  <a:prstClr val="black"/>
                </a:solidFill>
                <a:effectLst/>
                <a:uLnTx/>
                <a:uFillTx/>
              </a:rPr>
              <a:t>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smtClean="0">
                <a:ln>
                  <a:noFill/>
                </a:ln>
                <a:solidFill>
                  <a:prstClr val="black"/>
                </a:solidFill>
                <a:effectLst/>
                <a:uLnTx/>
                <a:uFillTx/>
              </a:rPr>
              <a:t>760-750-4056</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noFill/>
                </a:ln>
                <a:solidFill>
                  <a:prstClr val="black"/>
                </a:solidFill>
                <a:effectLst/>
                <a:uLnTx/>
                <a:uFillTx/>
              </a:rPr>
              <a:t>Nick Mortaloni, LCSW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smtClean="0">
                <a:ln>
                  <a:noFill/>
                </a:ln>
                <a:solidFill>
                  <a:prstClr val="black"/>
                </a:solidFill>
                <a:effectLst/>
                <a:uLnTx/>
                <a:uFillTx/>
              </a:rPr>
              <a:t>CARE Manager, Dean of Students Office</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smtClean="0">
                <a:ln>
                  <a:noFill/>
                </a:ln>
                <a:solidFill>
                  <a:prstClr val="black"/>
                </a:solidFill>
                <a:effectLst/>
                <a:uLnTx/>
                <a:uFillTx/>
                <a:hlinkClick r:id="rId4"/>
              </a:rPr>
              <a:t>nmortaloni@csusm.edu</a:t>
            </a:r>
            <a:r>
              <a:rPr kumimoji="0" lang="en-US" sz="3600" b="0" i="0" u="none" strike="noStrike" kern="0" cap="none" spc="0" normalizeH="0" baseline="0" noProof="0" dirty="0" smtClean="0">
                <a:ln>
                  <a:noFill/>
                </a:ln>
                <a:solidFill>
                  <a:prstClr val="black"/>
                </a:solidFill>
                <a:effectLst/>
                <a:uLnTx/>
                <a:uFillTx/>
              </a:rPr>
              <a:t>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smtClean="0">
                <a:ln>
                  <a:noFill/>
                </a:ln>
                <a:solidFill>
                  <a:prstClr val="black"/>
                </a:solidFill>
                <a:effectLst/>
                <a:uLnTx/>
                <a:uFillTx/>
              </a:rPr>
              <a:t>760-750-4935</a:t>
            </a:r>
          </a:p>
        </p:txBody>
      </p:sp>
    </p:spTree>
    <p:extLst>
      <p:ext uri="{BB962C8B-B14F-4D97-AF65-F5344CB8AC3E}">
        <p14:creationId xmlns:p14="http://schemas.microsoft.com/office/powerpoint/2010/main" val="377544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3200400" y="877217"/>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ysClr val="windowText" lastClr="000000"/>
                </a:solidFill>
                <a:effectLst/>
                <a:uLnTx/>
                <a:uFillTx/>
                <a:latin typeface="Calibri"/>
                <a:ea typeface="+mj-ea"/>
                <a:cs typeface="+mj-cs"/>
              </a:rPr>
              <a:t>History and Development</a:t>
            </a:r>
            <a:endParaRPr kumimoji="0" lang="en-US" sz="4800" b="1"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8" name="Content Placeholder 1"/>
          <p:cNvSpPr txBox="1">
            <a:spLocks/>
          </p:cNvSpPr>
          <p:nvPr/>
        </p:nvSpPr>
        <p:spPr>
          <a:xfrm>
            <a:off x="1718631" y="1968374"/>
            <a:ext cx="11193138" cy="511547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spcAft>
                <a:spcPts val="300"/>
              </a:spcAft>
              <a:buFont typeface="Arial" panose="020B0604020202020204" pitchFamily="34" charset="0"/>
              <a:buChar char="•"/>
            </a:pPr>
            <a:r>
              <a:rPr lang="en-US" altLang="en-US" sz="3600" dirty="0" smtClean="0">
                <a:latin typeface="Corbel" pitchFamily="34" charset="0"/>
                <a:ea typeface="ＭＳ Ｐゴシック" pitchFamily="34" charset="-128"/>
                <a:cs typeface="Corbel" pitchFamily="34" charset="0"/>
              </a:rPr>
              <a:t>Graduation Initiative Discovery Café </a:t>
            </a:r>
          </a:p>
          <a:p>
            <a:pPr lvl="1">
              <a:spcAft>
                <a:spcPts val="300"/>
              </a:spcAft>
              <a:buFont typeface="Arial" panose="020B0604020202020204" pitchFamily="34" charset="0"/>
              <a:buChar char="•"/>
            </a:pPr>
            <a:r>
              <a:rPr lang="en-US" altLang="en-US" sz="3600" dirty="0" smtClean="0">
                <a:latin typeface="Corbel" pitchFamily="34" charset="0"/>
                <a:ea typeface="ＭＳ Ｐゴシック" pitchFamily="34" charset="-128"/>
                <a:cs typeface="Corbel" pitchFamily="34" charset="0"/>
              </a:rPr>
              <a:t>SOAR - </a:t>
            </a:r>
            <a:r>
              <a:rPr lang="en-US" altLang="en-US" sz="3600" i="1" dirty="0" smtClean="0">
                <a:latin typeface="Corbel" pitchFamily="34" charset="0"/>
                <a:ea typeface="ＭＳ Ｐゴシック" pitchFamily="34" charset="-128"/>
                <a:cs typeface="Corbel" pitchFamily="34" charset="0"/>
              </a:rPr>
              <a:t>First Stop Shop for All Things Student</a:t>
            </a:r>
            <a:r>
              <a:rPr lang="en-US" altLang="en-US" sz="3600" dirty="0" smtClean="0">
                <a:latin typeface="Corbel" pitchFamily="34" charset="0"/>
                <a:ea typeface="ＭＳ Ｐゴシック" pitchFamily="34" charset="-128"/>
                <a:cs typeface="Corbel" pitchFamily="34" charset="0"/>
              </a:rPr>
              <a:t> </a:t>
            </a:r>
          </a:p>
          <a:p>
            <a:pPr lvl="1">
              <a:spcAft>
                <a:spcPts val="300"/>
              </a:spcAft>
              <a:buFont typeface="Arial" panose="020B0604020202020204" pitchFamily="34" charset="0"/>
              <a:buChar char="•"/>
            </a:pPr>
            <a:r>
              <a:rPr lang="en-US" altLang="en-US" sz="3600" dirty="0" smtClean="0">
                <a:latin typeface="Corbel" pitchFamily="34" charset="0"/>
                <a:ea typeface="ＭＳ Ｐゴシック" pitchFamily="34" charset="-128"/>
                <a:cs typeface="Corbel" pitchFamily="34" charset="0"/>
              </a:rPr>
              <a:t>Faculty Focus Groups </a:t>
            </a:r>
          </a:p>
          <a:p>
            <a:pPr lvl="1">
              <a:spcAft>
                <a:spcPts val="300"/>
              </a:spcAft>
              <a:buFont typeface="Arial" panose="020B0604020202020204" pitchFamily="34" charset="0"/>
              <a:buChar char="•"/>
            </a:pPr>
            <a:r>
              <a:rPr lang="en-US" altLang="en-US" sz="3600" dirty="0" smtClean="0">
                <a:latin typeface="Corbel" pitchFamily="34" charset="0"/>
                <a:ea typeface="ＭＳ Ｐゴシック" pitchFamily="34" charset="-128"/>
                <a:cs typeface="Corbel" pitchFamily="34" charset="0"/>
              </a:rPr>
              <a:t>Software Development (Maxient)</a:t>
            </a:r>
          </a:p>
          <a:p>
            <a:pPr lvl="1">
              <a:spcAft>
                <a:spcPts val="300"/>
              </a:spcAft>
              <a:buFont typeface="Arial" panose="020B0604020202020204" pitchFamily="34" charset="0"/>
              <a:buChar char="•"/>
            </a:pPr>
            <a:r>
              <a:rPr lang="en-US" altLang="en-US" sz="3600" dirty="0" smtClean="0">
                <a:latin typeface="Corbel" pitchFamily="34" charset="0"/>
                <a:ea typeface="ＭＳ Ｐゴシック" pitchFamily="34" charset="-128"/>
                <a:cs typeface="Corbel" pitchFamily="34" charset="0"/>
              </a:rPr>
              <a:t>CARE Manager Position </a:t>
            </a:r>
          </a:p>
          <a:p>
            <a:pPr lvl="1">
              <a:spcAft>
                <a:spcPts val="300"/>
              </a:spcAft>
              <a:buFont typeface="Arial" panose="020B0604020202020204" pitchFamily="34" charset="0"/>
              <a:buChar char="•"/>
            </a:pPr>
            <a:r>
              <a:rPr lang="en-US" altLang="en-US" sz="3600" dirty="0" smtClean="0">
                <a:latin typeface="Corbel" pitchFamily="34" charset="0"/>
                <a:ea typeface="ＭＳ Ｐゴシック" pitchFamily="34" charset="-128"/>
                <a:cs typeface="Corbel" pitchFamily="34" charset="0"/>
              </a:rPr>
              <a:t>Soft Launched CCN - Spring 2015 </a:t>
            </a:r>
          </a:p>
          <a:p>
            <a:pPr lvl="1">
              <a:spcAft>
                <a:spcPts val="300"/>
              </a:spcAft>
              <a:buFont typeface="Arial" panose="020B0604020202020204" pitchFamily="34" charset="0"/>
              <a:buChar char="•"/>
            </a:pPr>
            <a:r>
              <a:rPr lang="en-US" altLang="en-US" sz="3600" dirty="0" smtClean="0">
                <a:latin typeface="Corbel" pitchFamily="34" charset="0"/>
                <a:ea typeface="ＭＳ Ｐゴシック" pitchFamily="34" charset="-128"/>
                <a:cs typeface="Corbel" pitchFamily="34" charset="0"/>
              </a:rPr>
              <a:t>Launched CCN - Fall 2015 </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6371" y="4186410"/>
            <a:ext cx="3172858" cy="2916676"/>
          </a:xfrm>
          <a:prstGeom prst="rect">
            <a:avLst/>
          </a:prstGeom>
        </p:spPr>
      </p:pic>
    </p:spTree>
    <p:extLst>
      <p:ext uri="{BB962C8B-B14F-4D97-AF65-F5344CB8AC3E}">
        <p14:creationId xmlns:p14="http://schemas.microsoft.com/office/powerpoint/2010/main" val="16761697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3200400" y="916936"/>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ysClr val="windowText" lastClr="000000"/>
                </a:solidFill>
                <a:effectLst/>
                <a:uLnTx/>
                <a:uFillTx/>
                <a:latin typeface="Calibri"/>
                <a:ea typeface="+mj-ea"/>
                <a:cs typeface="+mj-cs"/>
              </a:rPr>
              <a:t>Student Outreach and Referral</a:t>
            </a:r>
            <a:endParaRPr kumimoji="0" lang="en-US" sz="4800" b="1"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9" name="Content Placeholder 1"/>
          <p:cNvSpPr txBox="1">
            <a:spLocks/>
          </p:cNvSpPr>
          <p:nvPr/>
        </p:nvSpPr>
        <p:spPr>
          <a:xfrm>
            <a:off x="1729648" y="2129169"/>
            <a:ext cx="9838611" cy="451211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spcAft>
                <a:spcPts val="2400"/>
              </a:spcAft>
              <a:buFont typeface="Arial" panose="020B0604020202020204" pitchFamily="34" charset="0"/>
              <a:buChar char="•"/>
            </a:pPr>
            <a:r>
              <a:rPr lang="en-US" altLang="en-US" sz="3600" i="1" dirty="0" smtClean="0">
                <a:latin typeface="Corbel" pitchFamily="34" charset="0"/>
                <a:ea typeface="ＭＳ Ｐゴシック" pitchFamily="34" charset="-128"/>
                <a:cs typeface="Corbel" pitchFamily="34" charset="0"/>
              </a:rPr>
              <a:t>First Stop Shop for All Things Student</a:t>
            </a:r>
            <a:r>
              <a:rPr lang="en-US" altLang="en-US" sz="3600" dirty="0" smtClean="0">
                <a:latin typeface="Corbel" pitchFamily="34" charset="0"/>
                <a:ea typeface="ＭＳ Ｐゴシック" pitchFamily="34" charset="-128"/>
                <a:cs typeface="Corbel" pitchFamily="34" charset="0"/>
              </a:rPr>
              <a:t> </a:t>
            </a:r>
          </a:p>
          <a:p>
            <a:pPr lvl="1">
              <a:spcAft>
                <a:spcPts val="2400"/>
              </a:spcAft>
              <a:buFont typeface="Arial" panose="020B0604020202020204" pitchFamily="34" charset="0"/>
              <a:buChar char="•"/>
            </a:pPr>
            <a:r>
              <a:rPr lang="en-US" altLang="en-US" sz="3600" dirty="0" smtClean="0">
                <a:latin typeface="Corbel" pitchFamily="34" charset="0"/>
                <a:ea typeface="ＭＳ Ｐゴシック" pitchFamily="34" charset="-128"/>
                <a:cs typeface="Corbel" pitchFamily="34" charset="0"/>
              </a:rPr>
              <a:t>Centralized Service and Support </a:t>
            </a:r>
          </a:p>
          <a:p>
            <a:pPr lvl="1">
              <a:spcAft>
                <a:spcPts val="2400"/>
              </a:spcAft>
              <a:buFont typeface="Arial" panose="020B0604020202020204" pitchFamily="34" charset="0"/>
              <a:buChar char="•"/>
            </a:pPr>
            <a:r>
              <a:rPr lang="en-US" altLang="en-US" sz="3600" dirty="0" smtClean="0">
                <a:latin typeface="Corbel" pitchFamily="34" charset="0"/>
                <a:ea typeface="ＭＳ Ｐゴシック" pitchFamily="34" charset="-128"/>
                <a:cs typeface="Corbel" pitchFamily="34" charset="0"/>
              </a:rPr>
              <a:t>Outreach to First Generation Students </a:t>
            </a:r>
          </a:p>
          <a:p>
            <a:pPr lvl="1">
              <a:spcAft>
                <a:spcPts val="2400"/>
              </a:spcAft>
              <a:buFont typeface="Arial" panose="020B0604020202020204" pitchFamily="34" charset="0"/>
              <a:buChar char="•"/>
            </a:pPr>
            <a:r>
              <a:rPr lang="en-US" altLang="en-US" sz="3600" dirty="0" smtClean="0">
                <a:latin typeface="Corbel" pitchFamily="34" charset="0"/>
                <a:ea typeface="ＭＳ Ｐゴシック" pitchFamily="34" charset="-128"/>
                <a:cs typeface="Corbel" pitchFamily="34" charset="0"/>
              </a:rPr>
              <a:t>Personalized On-Campus Referrals </a:t>
            </a:r>
          </a:p>
          <a:p>
            <a:pPr lvl="1">
              <a:spcAft>
                <a:spcPts val="2400"/>
              </a:spcAft>
              <a:buFont typeface="Arial" panose="020B0604020202020204" pitchFamily="34" charset="0"/>
              <a:buChar char="•"/>
            </a:pPr>
            <a:r>
              <a:rPr lang="en-US" altLang="en-US" sz="3600" dirty="0" smtClean="0">
                <a:latin typeface="Corbel" pitchFamily="34" charset="0"/>
                <a:ea typeface="ＭＳ Ｐゴシック" pitchFamily="34" charset="-128"/>
                <a:cs typeface="Corbel" pitchFamily="34" charset="0"/>
              </a:rPr>
              <a:t>SOAR Coordinator </a:t>
            </a: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6648" b="32579"/>
          <a:stretch/>
        </p:blipFill>
        <p:spPr>
          <a:xfrm>
            <a:off x="9380862" y="3874695"/>
            <a:ext cx="3707177" cy="3097805"/>
          </a:xfrm>
          <a:prstGeom prst="rect">
            <a:avLst/>
          </a:prstGeom>
        </p:spPr>
      </p:pic>
    </p:spTree>
    <p:extLst>
      <p:ext uri="{BB962C8B-B14F-4D97-AF65-F5344CB8AC3E}">
        <p14:creationId xmlns:p14="http://schemas.microsoft.com/office/powerpoint/2010/main" val="41789530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3200400" y="822504"/>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ysClr val="windowText" lastClr="000000"/>
                </a:solidFill>
                <a:effectLst/>
                <a:uLnTx/>
                <a:uFillTx/>
                <a:latin typeface="Calibri"/>
                <a:ea typeface="+mj-ea"/>
                <a:cs typeface="+mj-cs"/>
              </a:rPr>
              <a:t>Cougar Care Network</a:t>
            </a:r>
            <a:endParaRPr kumimoji="0" lang="en-US" sz="4800" b="1"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6" name="Content Placeholder 1"/>
          <p:cNvSpPr txBox="1">
            <a:spLocks/>
          </p:cNvSpPr>
          <p:nvPr/>
        </p:nvSpPr>
        <p:spPr>
          <a:xfrm>
            <a:off x="1718632" y="1889518"/>
            <a:ext cx="9572820" cy="527144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spcAft>
                <a:spcPts val="1600"/>
              </a:spcAft>
              <a:buFont typeface="Arial" panose="020B0604020202020204" pitchFamily="34" charset="0"/>
              <a:buChar char="•"/>
            </a:pPr>
            <a:r>
              <a:rPr lang="en-US" altLang="en-US" sz="3600" dirty="0" smtClean="0">
                <a:latin typeface="Corbel" pitchFamily="34" charset="0"/>
                <a:ea typeface="ＭＳ Ｐゴシック" pitchFamily="34" charset="-128"/>
                <a:cs typeface="Corbel" pitchFamily="34" charset="0"/>
              </a:rPr>
              <a:t>Early Warning (Support) Initiative </a:t>
            </a:r>
          </a:p>
          <a:p>
            <a:pPr lvl="1">
              <a:spcAft>
                <a:spcPts val="1600"/>
              </a:spcAft>
              <a:buFont typeface="Arial" panose="020B0604020202020204" pitchFamily="34" charset="0"/>
              <a:buChar char="•"/>
            </a:pPr>
            <a:r>
              <a:rPr lang="en-US" altLang="en-US" sz="3600" dirty="0" smtClean="0">
                <a:latin typeface="Corbel" pitchFamily="34" charset="0"/>
                <a:ea typeface="ＭＳ Ｐゴシック" pitchFamily="34" charset="-128"/>
                <a:cs typeface="Corbel" pitchFamily="34" charset="0"/>
              </a:rPr>
              <a:t>Faculty and Staff - Online Referral Form </a:t>
            </a:r>
          </a:p>
          <a:p>
            <a:pPr lvl="1">
              <a:spcAft>
                <a:spcPts val="1600"/>
              </a:spcAft>
              <a:buFont typeface="Arial" panose="020B0604020202020204" pitchFamily="34" charset="0"/>
              <a:buChar char="•"/>
            </a:pPr>
            <a:r>
              <a:rPr lang="en-US" altLang="en-US" sz="3600" dirty="0" smtClean="0">
                <a:latin typeface="Corbel" pitchFamily="34" charset="0"/>
                <a:ea typeface="ＭＳ Ｐゴシック" pitchFamily="34" charset="-128"/>
                <a:cs typeface="Corbel" pitchFamily="34" charset="0"/>
              </a:rPr>
              <a:t>Academic and Behavioral Concerns </a:t>
            </a:r>
          </a:p>
          <a:p>
            <a:pPr lvl="1">
              <a:spcAft>
                <a:spcPts val="1600"/>
              </a:spcAft>
              <a:buFont typeface="Arial" panose="020B0604020202020204" pitchFamily="34" charset="0"/>
              <a:buChar char="•"/>
            </a:pPr>
            <a:r>
              <a:rPr lang="en-US" altLang="en-US" sz="3600" dirty="0" smtClean="0">
                <a:latin typeface="Corbel" pitchFamily="34" charset="0"/>
                <a:ea typeface="ＭＳ Ｐゴシック" pitchFamily="34" charset="-128"/>
                <a:cs typeface="Corbel" pitchFamily="34" charset="0"/>
              </a:rPr>
              <a:t>Based in the Dean of Students Office </a:t>
            </a:r>
          </a:p>
          <a:p>
            <a:pPr lvl="1">
              <a:spcAft>
                <a:spcPts val="1600"/>
              </a:spcAft>
              <a:buFont typeface="Arial" panose="020B0604020202020204" pitchFamily="34" charset="0"/>
              <a:buChar char="•"/>
            </a:pPr>
            <a:r>
              <a:rPr lang="en-US" altLang="en-US" sz="3600" dirty="0" smtClean="0">
                <a:latin typeface="Corbel" pitchFamily="34" charset="0"/>
                <a:ea typeface="ＭＳ Ｐゴシック" pitchFamily="34" charset="-128"/>
                <a:cs typeface="Corbel" pitchFamily="34" charset="0"/>
              </a:rPr>
              <a:t>Network of Department Contacts</a:t>
            </a:r>
          </a:p>
          <a:p>
            <a:pPr lvl="1">
              <a:spcAft>
                <a:spcPts val="1600"/>
              </a:spcAft>
              <a:buFont typeface="Arial" panose="020B0604020202020204" pitchFamily="34" charset="0"/>
              <a:buChar char="•"/>
            </a:pPr>
            <a:r>
              <a:rPr lang="en-US" altLang="en-US" sz="3600" dirty="0" smtClean="0">
                <a:latin typeface="Corbel" pitchFamily="34" charset="0"/>
                <a:ea typeface="ＭＳ Ｐゴシック" pitchFamily="34" charset="-128"/>
                <a:cs typeface="Corbel" pitchFamily="34" charset="0"/>
              </a:rPr>
              <a:t>Maxient Database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6371" y="4186410"/>
            <a:ext cx="3172858" cy="2916676"/>
          </a:xfrm>
          <a:prstGeom prst="rect">
            <a:avLst/>
          </a:prstGeom>
        </p:spPr>
      </p:pic>
    </p:spTree>
    <p:extLst>
      <p:ext uri="{BB962C8B-B14F-4D97-AF65-F5344CB8AC3E}">
        <p14:creationId xmlns:p14="http://schemas.microsoft.com/office/powerpoint/2010/main" val="22397350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3200400" y="878761"/>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ysClr val="windowText" lastClr="000000"/>
                </a:solidFill>
                <a:effectLst/>
                <a:uLnTx/>
                <a:uFillTx/>
                <a:latin typeface="Calibri"/>
                <a:ea typeface="+mj-ea"/>
                <a:cs typeface="+mj-cs"/>
              </a:rPr>
              <a:t>Early Support Needs</a:t>
            </a:r>
            <a:endParaRPr kumimoji="0" lang="en-US" sz="4800" b="1" i="0" u="none" strike="noStrike" kern="1200" cap="none" spc="0" normalizeH="0" baseline="0" noProof="0" dirty="0">
              <a:ln>
                <a:noFill/>
              </a:ln>
              <a:solidFill>
                <a:sysClr val="windowText" lastClr="000000"/>
              </a:solidFill>
              <a:effectLst/>
              <a:uLnTx/>
              <a:uFillTx/>
              <a:latin typeface="Calibri"/>
              <a:ea typeface="+mj-ea"/>
              <a:cs typeface="+mj-cs"/>
            </a:endParaRPr>
          </a:p>
        </p:txBody>
      </p:sp>
      <p:grpSp>
        <p:nvGrpSpPr>
          <p:cNvPr id="3" name="Group 2"/>
          <p:cNvGrpSpPr/>
          <p:nvPr/>
        </p:nvGrpSpPr>
        <p:grpSpPr>
          <a:xfrm>
            <a:off x="1680072" y="2126466"/>
            <a:ext cx="11226188" cy="4522433"/>
            <a:chOff x="1101687" y="2049347"/>
            <a:chExt cx="11226188" cy="4522433"/>
          </a:xfrm>
        </p:grpSpPr>
        <p:sp>
          <p:nvSpPr>
            <p:cNvPr id="6" name="Content Placeholder 1"/>
            <p:cNvSpPr txBox="1">
              <a:spLocks/>
            </p:cNvSpPr>
            <p:nvPr/>
          </p:nvSpPr>
          <p:spPr>
            <a:xfrm>
              <a:off x="6907587" y="2059666"/>
              <a:ext cx="5420288" cy="451211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spcAft>
                  <a:spcPts val="1200"/>
                </a:spcAft>
                <a:buFont typeface="Arial"/>
                <a:buNone/>
              </a:pPr>
              <a:r>
                <a:rPr lang="en-US" altLang="en-US" sz="4000" b="1" dirty="0" smtClean="0">
                  <a:latin typeface="Corbel" pitchFamily="34" charset="0"/>
                  <a:ea typeface="ＭＳ Ｐゴシック" pitchFamily="34" charset="-128"/>
                  <a:cs typeface="Corbel" pitchFamily="34" charset="0"/>
                </a:rPr>
                <a:t>Behavioral Concerns </a:t>
              </a:r>
            </a:p>
            <a:p>
              <a:pPr marL="914400" lvl="2">
                <a:spcAft>
                  <a:spcPts val="1800"/>
                </a:spcAft>
                <a:buFont typeface="Arial" panose="020B0604020202020204" pitchFamily="34" charset="0"/>
                <a:buChar char="•"/>
              </a:pPr>
              <a:r>
                <a:rPr lang="en-US" altLang="en-US" sz="3600" dirty="0" smtClean="0">
                  <a:latin typeface="Corbel" pitchFamily="34" charset="0"/>
                  <a:ea typeface="ＭＳ Ｐゴシック" pitchFamily="34" charset="-128"/>
                  <a:cs typeface="Corbel" pitchFamily="34" charset="0"/>
                </a:rPr>
                <a:t>Disruptive Behavior </a:t>
              </a:r>
            </a:p>
            <a:p>
              <a:pPr marL="914400" lvl="2">
                <a:spcAft>
                  <a:spcPts val="1800"/>
                </a:spcAft>
                <a:buFont typeface="Arial" panose="020B0604020202020204" pitchFamily="34" charset="0"/>
                <a:buChar char="•"/>
              </a:pPr>
              <a:r>
                <a:rPr lang="en-US" altLang="en-US" sz="3600" dirty="0" smtClean="0">
                  <a:latin typeface="Corbel" pitchFamily="34" charset="0"/>
                  <a:ea typeface="ＭＳ Ｐゴシック" pitchFamily="34" charset="-128"/>
                  <a:cs typeface="Corbel" pitchFamily="34" charset="0"/>
                </a:rPr>
                <a:t>Financial Concerns </a:t>
              </a:r>
            </a:p>
            <a:p>
              <a:pPr marL="914400" lvl="2">
                <a:spcAft>
                  <a:spcPts val="1800"/>
                </a:spcAft>
                <a:buFont typeface="Arial" panose="020B0604020202020204" pitchFamily="34" charset="0"/>
                <a:buChar char="•"/>
              </a:pPr>
              <a:r>
                <a:rPr lang="en-US" altLang="en-US" sz="3600" dirty="0" smtClean="0">
                  <a:latin typeface="Corbel" pitchFamily="34" charset="0"/>
                  <a:ea typeface="ＭＳ Ｐゴシック" pitchFamily="34" charset="-128"/>
                  <a:cs typeface="Corbel" pitchFamily="34" charset="0"/>
                </a:rPr>
                <a:t>Safety / Threats </a:t>
              </a:r>
            </a:p>
            <a:p>
              <a:pPr marL="914400" lvl="2">
                <a:spcAft>
                  <a:spcPts val="1800"/>
                </a:spcAft>
                <a:buFont typeface="Arial" panose="020B0604020202020204" pitchFamily="34" charset="0"/>
                <a:buChar char="•"/>
              </a:pPr>
              <a:r>
                <a:rPr lang="en-US" altLang="en-US" sz="3600" dirty="0" smtClean="0">
                  <a:latin typeface="Corbel" pitchFamily="34" charset="0"/>
                  <a:ea typeface="ＭＳ Ｐゴシック" pitchFamily="34" charset="-128"/>
                  <a:cs typeface="Corbel" pitchFamily="34" charset="0"/>
                </a:rPr>
                <a:t>Mental Health </a:t>
              </a:r>
            </a:p>
          </p:txBody>
        </p:sp>
        <p:sp>
          <p:nvSpPr>
            <p:cNvPr id="7" name="Content Placeholder 1"/>
            <p:cNvSpPr txBox="1">
              <a:spLocks/>
            </p:cNvSpPr>
            <p:nvPr/>
          </p:nvSpPr>
          <p:spPr>
            <a:xfrm>
              <a:off x="1101687" y="2049347"/>
              <a:ext cx="5618602" cy="451211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spcAft>
                  <a:spcPts val="1200"/>
                </a:spcAft>
                <a:buFont typeface="Arial"/>
                <a:buNone/>
              </a:pPr>
              <a:r>
                <a:rPr lang="en-US" altLang="en-US" sz="4000" b="1" dirty="0" smtClean="0">
                  <a:solidFill>
                    <a:prstClr val="black"/>
                  </a:solidFill>
                  <a:latin typeface="Corbel" pitchFamily="34" charset="0"/>
                  <a:ea typeface="ＭＳ Ｐゴシック" pitchFamily="34" charset="-128"/>
                  <a:cs typeface="Corbel" pitchFamily="34" charset="0"/>
                </a:rPr>
                <a:t>Academic Concerns </a:t>
              </a:r>
            </a:p>
            <a:p>
              <a:pPr marL="914400" lvl="2">
                <a:spcAft>
                  <a:spcPts val="1800"/>
                </a:spcAft>
                <a:buFont typeface="Arial" panose="020B0604020202020204" pitchFamily="34" charset="0"/>
                <a:buChar char="•"/>
              </a:pPr>
              <a:r>
                <a:rPr lang="en-US" altLang="en-US" sz="3600" dirty="0" smtClean="0">
                  <a:solidFill>
                    <a:prstClr val="black"/>
                  </a:solidFill>
                  <a:latin typeface="Corbel" pitchFamily="34" charset="0"/>
                  <a:ea typeface="ＭＳ Ｐゴシック" pitchFamily="34" charset="-128"/>
                  <a:cs typeface="Corbel" pitchFamily="34" charset="0"/>
                </a:rPr>
                <a:t>Attendance </a:t>
              </a:r>
            </a:p>
            <a:p>
              <a:pPr marL="914400" lvl="2">
                <a:spcAft>
                  <a:spcPts val="1800"/>
                </a:spcAft>
                <a:buFont typeface="Arial" panose="020B0604020202020204" pitchFamily="34" charset="0"/>
                <a:buChar char="•"/>
              </a:pPr>
              <a:r>
                <a:rPr lang="en-US" altLang="en-US" sz="3600" dirty="0" smtClean="0">
                  <a:solidFill>
                    <a:prstClr val="black"/>
                  </a:solidFill>
                  <a:latin typeface="Corbel" pitchFamily="34" charset="0"/>
                  <a:ea typeface="ＭＳ Ｐゴシック" pitchFamily="34" charset="-128"/>
                  <a:cs typeface="Corbel" pitchFamily="34" charset="0"/>
                </a:rPr>
                <a:t>Poor Performance   </a:t>
              </a:r>
              <a:r>
                <a:rPr lang="en-US" altLang="en-US" sz="3600" dirty="0" smtClean="0">
                  <a:solidFill>
                    <a:prstClr val="black"/>
                  </a:solidFill>
                  <a:latin typeface="Corbel" pitchFamily="34" charset="0"/>
                  <a:ea typeface="ＭＳ Ｐゴシック" pitchFamily="34" charset="-128"/>
                  <a:cs typeface="Corbel" pitchFamily="34" charset="0"/>
                </a:rPr>
                <a:t>                      (</a:t>
              </a:r>
              <a:r>
                <a:rPr lang="en-US" altLang="en-US" sz="3600" dirty="0" smtClean="0">
                  <a:solidFill>
                    <a:prstClr val="black"/>
                  </a:solidFill>
                  <a:latin typeface="Corbel" pitchFamily="34" charset="0"/>
                  <a:ea typeface="ＭＳ Ｐゴシック" pitchFamily="34" charset="-128"/>
                  <a:cs typeface="Corbel" pitchFamily="34" charset="0"/>
                </a:rPr>
                <a:t>e.g. Assignments)  </a:t>
              </a:r>
            </a:p>
            <a:p>
              <a:pPr marL="914400" lvl="2">
                <a:spcAft>
                  <a:spcPts val="1800"/>
                </a:spcAft>
                <a:buFont typeface="Arial" panose="020B0604020202020204" pitchFamily="34" charset="0"/>
                <a:buChar char="•"/>
              </a:pPr>
              <a:r>
                <a:rPr lang="en-US" altLang="en-US" sz="3600" dirty="0" smtClean="0">
                  <a:solidFill>
                    <a:prstClr val="black"/>
                  </a:solidFill>
                  <a:latin typeface="Corbel" pitchFamily="34" charset="0"/>
                  <a:ea typeface="ＭＳ Ｐゴシック" pitchFamily="34" charset="-128"/>
                  <a:cs typeface="Corbel" pitchFamily="34" charset="0"/>
                </a:rPr>
                <a:t>At Risk of Failing Course </a:t>
              </a:r>
            </a:p>
          </p:txBody>
        </p:sp>
      </p:grpSp>
    </p:spTree>
    <p:extLst>
      <p:ext uri="{BB962C8B-B14F-4D97-AF65-F5344CB8AC3E}">
        <p14:creationId xmlns:p14="http://schemas.microsoft.com/office/powerpoint/2010/main" val="984368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3200400" y="90871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ysClr val="windowText" lastClr="000000"/>
                </a:solidFill>
                <a:effectLst/>
                <a:uLnTx/>
                <a:uFillTx/>
                <a:latin typeface="Calibri"/>
                <a:ea typeface="+mj-ea"/>
                <a:cs typeface="+mj-cs"/>
              </a:rPr>
              <a:t>Cougar Care Network Referrals</a:t>
            </a:r>
            <a:endParaRPr kumimoji="0" lang="en-US" sz="4800" b="1"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7" name="Content Placeholder 1"/>
          <p:cNvSpPr txBox="1">
            <a:spLocks/>
          </p:cNvSpPr>
          <p:nvPr/>
        </p:nvSpPr>
        <p:spPr>
          <a:xfrm>
            <a:off x="1729648" y="1973152"/>
            <a:ext cx="9658785" cy="451211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spcAft>
                <a:spcPts val="600"/>
              </a:spcAft>
              <a:buFont typeface="Arial" panose="020B0604020202020204" pitchFamily="34" charset="0"/>
              <a:buChar char="•"/>
            </a:pPr>
            <a:r>
              <a:rPr lang="en-US" altLang="en-US" sz="3600" dirty="0" smtClean="0">
                <a:latin typeface="Corbel" pitchFamily="34" charset="0"/>
                <a:ea typeface="ＭＳ Ｐゴシック" pitchFamily="34" charset="-128"/>
                <a:cs typeface="Corbel" pitchFamily="34" charset="0"/>
              </a:rPr>
              <a:t>Website: </a:t>
            </a:r>
            <a:r>
              <a:rPr lang="en-US" altLang="en-US" sz="3600" dirty="0" smtClean="0">
                <a:latin typeface="Corbel" pitchFamily="34" charset="0"/>
                <a:ea typeface="ＭＳ Ｐゴシック" pitchFamily="34" charset="-128"/>
                <a:cs typeface="Corbel" pitchFamily="34" charset="0"/>
              </a:rPr>
              <a:t> </a:t>
            </a:r>
            <a:r>
              <a:rPr lang="en-US" altLang="en-US" sz="3600" dirty="0" smtClean="0">
                <a:latin typeface="Corbel" pitchFamily="34" charset="0"/>
                <a:ea typeface="ＭＳ Ｐゴシック" pitchFamily="34" charset="-128"/>
                <a:cs typeface="Corbel" pitchFamily="34" charset="0"/>
                <a:hlinkClick r:id="rId3"/>
              </a:rPr>
              <a:t>http</a:t>
            </a:r>
            <a:r>
              <a:rPr lang="en-US" altLang="en-US" sz="3600" dirty="0" smtClean="0">
                <a:latin typeface="Corbel" pitchFamily="34" charset="0"/>
                <a:ea typeface="ＭＳ Ｐゴシック" pitchFamily="34" charset="-128"/>
                <a:cs typeface="Corbel" pitchFamily="34" charset="0"/>
                <a:hlinkClick r:id="rId3"/>
              </a:rPr>
              <a:t>://www.csusm.edu/ccn</a:t>
            </a:r>
            <a:r>
              <a:rPr lang="en-US" altLang="en-US" sz="3600" dirty="0" smtClean="0">
                <a:latin typeface="Corbel" pitchFamily="34" charset="0"/>
                <a:ea typeface="ＭＳ Ｐゴシック" pitchFamily="34" charset="-128"/>
                <a:cs typeface="Corbel" pitchFamily="34" charset="0"/>
              </a:rPr>
              <a:t> </a:t>
            </a:r>
          </a:p>
          <a:p>
            <a:pPr lvl="1">
              <a:spcAft>
                <a:spcPts val="600"/>
              </a:spcAft>
              <a:buFont typeface="Arial" panose="020B0604020202020204" pitchFamily="34" charset="0"/>
              <a:buChar char="•"/>
            </a:pPr>
            <a:r>
              <a:rPr lang="en-US" altLang="en-US" sz="3600" dirty="0" smtClean="0">
                <a:latin typeface="Corbel" pitchFamily="34" charset="0"/>
                <a:ea typeface="ＭＳ Ｐゴシック" pitchFamily="34" charset="-128"/>
                <a:cs typeface="Corbel" pitchFamily="34" charset="0"/>
              </a:rPr>
              <a:t>Maxient Reporting Form  </a:t>
            </a:r>
          </a:p>
        </p:txBody>
      </p:sp>
      <p:pic>
        <p:nvPicPr>
          <p:cNvPr id="9" name="Picture 8">
            <a:hlinkClick r:id="rId4"/>
          </p:cNvPr>
          <p:cNvPicPr>
            <a:picLocks noChangeAspect="1"/>
          </p:cNvPicPr>
          <p:nvPr/>
        </p:nvPicPr>
        <p:blipFill rotWithShape="1">
          <a:blip r:embed="rId5"/>
          <a:srcRect l="253" r="1011"/>
          <a:stretch/>
        </p:blipFill>
        <p:spPr>
          <a:xfrm>
            <a:off x="3657600" y="3466808"/>
            <a:ext cx="5805889" cy="3618089"/>
          </a:xfrm>
          <a:prstGeom prst="rect">
            <a:avLst/>
          </a:prstGeom>
        </p:spPr>
      </p:pic>
      <p:pic>
        <p:nvPicPr>
          <p:cNvPr id="10" name="Picture 9">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40609" y="4340648"/>
            <a:ext cx="3172858" cy="2916676"/>
          </a:xfrm>
          <a:prstGeom prst="rect">
            <a:avLst/>
          </a:prstGeom>
        </p:spPr>
      </p:pic>
    </p:spTree>
    <p:extLst>
      <p:ext uri="{BB962C8B-B14F-4D97-AF65-F5344CB8AC3E}">
        <p14:creationId xmlns:p14="http://schemas.microsoft.com/office/powerpoint/2010/main" val="9118093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47418" y="1876035"/>
            <a:ext cx="5768375" cy="1569660"/>
          </a:xfrm>
          <a:prstGeom prst="rect">
            <a:avLst/>
          </a:prstGeom>
          <a:noFill/>
        </p:spPr>
        <p:txBody>
          <a:bodyPr wrap="none" rtlCol="0">
            <a:spAutoFit/>
          </a:bodyPr>
          <a:lstStyle/>
          <a:p>
            <a:pPr algn="ctr"/>
            <a:r>
              <a:rPr lang="en-US" sz="4800" b="1" dirty="0" smtClean="0"/>
              <a:t>Cougar Care Network </a:t>
            </a:r>
          </a:p>
          <a:p>
            <a:pPr algn="ctr"/>
            <a:r>
              <a:rPr lang="en-US" sz="4800" b="1" dirty="0" smtClean="0"/>
              <a:t>Flow Chart Handout</a:t>
            </a:r>
            <a:endParaRPr lang="en-US" sz="4800"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7918" y="254101"/>
            <a:ext cx="5557105" cy="719154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9137" y="3511797"/>
            <a:ext cx="3172858" cy="2916676"/>
          </a:xfrm>
          <a:prstGeom prst="rect">
            <a:avLst/>
          </a:prstGeom>
        </p:spPr>
      </p:pic>
    </p:spTree>
    <p:extLst>
      <p:ext uri="{BB962C8B-B14F-4D97-AF65-F5344CB8AC3E}">
        <p14:creationId xmlns:p14="http://schemas.microsoft.com/office/powerpoint/2010/main" val="14517421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3200400" y="922052"/>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ysClr val="windowText" lastClr="000000"/>
                </a:solidFill>
                <a:effectLst/>
                <a:uLnTx/>
                <a:uFillTx/>
                <a:latin typeface="Calibri"/>
                <a:ea typeface="+mj-ea"/>
                <a:cs typeface="+mj-cs"/>
              </a:rPr>
              <a:t>Student Vignettes </a:t>
            </a:r>
            <a:endParaRPr kumimoji="0" lang="en-US" sz="4800" b="1"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6" name="Content Placeholder 1"/>
          <p:cNvSpPr txBox="1">
            <a:spLocks/>
          </p:cNvSpPr>
          <p:nvPr/>
        </p:nvSpPr>
        <p:spPr>
          <a:xfrm>
            <a:off x="1707615" y="2054035"/>
            <a:ext cx="9542274" cy="486026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spcAft>
                <a:spcPts val="900"/>
              </a:spcAft>
              <a:buFont typeface="Arial" panose="020B0604020202020204" pitchFamily="34" charset="0"/>
              <a:buChar char="•"/>
            </a:pPr>
            <a:r>
              <a:rPr lang="en-US" altLang="en-US" sz="3600" dirty="0" smtClean="0">
                <a:latin typeface="Corbel" pitchFamily="34" charset="0"/>
                <a:ea typeface="ＭＳ Ｐゴシック" pitchFamily="34" charset="-128"/>
                <a:cs typeface="Corbel" pitchFamily="34" charset="0"/>
              </a:rPr>
              <a:t>“Tracy”</a:t>
            </a:r>
          </a:p>
          <a:p>
            <a:pPr marL="457200" lvl="1" indent="0">
              <a:spcAft>
                <a:spcPts val="900"/>
              </a:spcAft>
              <a:buFont typeface="Arial"/>
              <a:buNone/>
            </a:pPr>
            <a:r>
              <a:rPr lang="en-US" altLang="en-US" dirty="0" smtClean="0">
                <a:latin typeface="Corbel" pitchFamily="34" charset="0"/>
                <a:ea typeface="ＭＳ Ｐゴシック" pitchFamily="34" charset="-128"/>
                <a:cs typeface="Corbel" pitchFamily="34" charset="0"/>
              </a:rPr>
              <a:t> </a:t>
            </a:r>
            <a:endParaRPr lang="en-US" altLang="en-US" sz="3600" dirty="0" smtClean="0">
              <a:latin typeface="Corbel" pitchFamily="34" charset="0"/>
              <a:ea typeface="ＭＳ Ｐゴシック" pitchFamily="34" charset="-128"/>
              <a:cs typeface="Corbel" pitchFamily="34" charset="0"/>
            </a:endParaRPr>
          </a:p>
          <a:p>
            <a:pPr lvl="1">
              <a:spcAft>
                <a:spcPts val="900"/>
              </a:spcAft>
              <a:buFont typeface="Arial" panose="020B0604020202020204" pitchFamily="34" charset="0"/>
              <a:buChar char="•"/>
            </a:pPr>
            <a:r>
              <a:rPr lang="en-US" altLang="en-US" sz="3600" dirty="0" smtClean="0">
                <a:latin typeface="Corbel" pitchFamily="34" charset="0"/>
                <a:ea typeface="ＭＳ Ｐゴシック" pitchFamily="34" charset="-128"/>
                <a:cs typeface="Corbel" pitchFamily="34" charset="0"/>
              </a:rPr>
              <a:t>“Juan” </a:t>
            </a:r>
          </a:p>
          <a:p>
            <a:pPr marL="457200" lvl="1" indent="0">
              <a:spcAft>
                <a:spcPts val="900"/>
              </a:spcAft>
              <a:buFont typeface="Arial"/>
              <a:buNone/>
            </a:pPr>
            <a:endParaRPr lang="en-US" altLang="en-US" dirty="0" smtClean="0">
              <a:latin typeface="Corbel" pitchFamily="34" charset="0"/>
              <a:ea typeface="ＭＳ Ｐゴシック" pitchFamily="34" charset="-128"/>
              <a:cs typeface="Corbel" pitchFamily="34" charset="0"/>
            </a:endParaRPr>
          </a:p>
          <a:p>
            <a:pPr lvl="1">
              <a:spcAft>
                <a:spcPts val="900"/>
              </a:spcAft>
              <a:buFont typeface="Arial" panose="020B0604020202020204" pitchFamily="34" charset="0"/>
              <a:buChar char="•"/>
            </a:pPr>
            <a:r>
              <a:rPr lang="en-US" altLang="en-US" sz="3600" dirty="0" smtClean="0">
                <a:latin typeface="Corbel" pitchFamily="34" charset="0"/>
                <a:ea typeface="ＭＳ Ｐゴシック" pitchFamily="34" charset="-128"/>
                <a:cs typeface="Corbel" pitchFamily="34" charset="0"/>
              </a:rPr>
              <a:t>Where would Faculty or Staff refer                         the student on your campus?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0438" y="4120308"/>
            <a:ext cx="3172858" cy="2916676"/>
          </a:xfrm>
          <a:prstGeom prst="rect">
            <a:avLst/>
          </a:prstGeom>
        </p:spPr>
      </p:pic>
    </p:spTree>
    <p:extLst>
      <p:ext uri="{BB962C8B-B14F-4D97-AF65-F5344CB8AC3E}">
        <p14:creationId xmlns:p14="http://schemas.microsoft.com/office/powerpoint/2010/main" val="4777672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3200400" y="912105"/>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ysClr val="windowText" lastClr="000000"/>
                </a:solidFill>
                <a:effectLst/>
                <a:uLnTx/>
                <a:uFillTx/>
                <a:latin typeface="Calibri"/>
                <a:ea typeface="+mj-ea"/>
                <a:cs typeface="+mj-cs"/>
              </a:rPr>
              <a:t>2015-16 Objectives</a:t>
            </a:r>
            <a:endParaRPr kumimoji="0" lang="en-US" sz="4800" b="1"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7" name="Content Placeholder 1"/>
          <p:cNvSpPr txBox="1">
            <a:spLocks/>
          </p:cNvSpPr>
          <p:nvPr/>
        </p:nvSpPr>
        <p:spPr>
          <a:xfrm>
            <a:off x="1553379" y="1961002"/>
            <a:ext cx="10708395" cy="499948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57250" lvl="1" indent="-514350">
              <a:spcAft>
                <a:spcPts val="2400"/>
              </a:spcAft>
              <a:buFont typeface="+mj-lt"/>
              <a:buAutoNum type="arabicPeriod"/>
            </a:pPr>
            <a:r>
              <a:rPr lang="en-US" altLang="en-US" sz="3600" dirty="0" smtClean="0">
                <a:latin typeface="Corbel" pitchFamily="34" charset="0"/>
                <a:ea typeface="ＭＳ Ｐゴシック" pitchFamily="34" charset="-128"/>
                <a:cs typeface="Corbel" pitchFamily="34" charset="0"/>
              </a:rPr>
              <a:t>Increase the number of students served from academic year 2014-15 to 2015-16 by 20% </a:t>
            </a:r>
          </a:p>
          <a:p>
            <a:pPr marL="857250" lvl="1" indent="-514350">
              <a:spcAft>
                <a:spcPts val="2400"/>
              </a:spcAft>
              <a:buFont typeface="+mj-lt"/>
              <a:buAutoNum type="arabicPeriod"/>
            </a:pPr>
            <a:r>
              <a:rPr lang="en-US" altLang="en-US" sz="3600" dirty="0" smtClean="0">
                <a:latin typeface="Corbel" pitchFamily="34" charset="0"/>
                <a:ea typeface="ＭＳ Ｐゴシック" pitchFamily="34" charset="-128"/>
                <a:cs typeface="Corbel" pitchFamily="34" charset="0"/>
              </a:rPr>
              <a:t>At least 25% of Cougar Care Network referrals submitted by Faculty </a:t>
            </a:r>
          </a:p>
          <a:p>
            <a:pPr marL="857250" lvl="1" indent="-514350">
              <a:spcAft>
                <a:spcPts val="2400"/>
              </a:spcAft>
              <a:buFont typeface="+mj-lt"/>
              <a:buAutoNum type="arabicPeriod"/>
            </a:pPr>
            <a:r>
              <a:rPr lang="en-US" altLang="en-US" sz="3600" dirty="0" smtClean="0">
                <a:latin typeface="Corbel" pitchFamily="34" charset="0"/>
                <a:ea typeface="ＭＳ Ｐゴシック" pitchFamily="34" charset="-128"/>
                <a:cs typeface="Corbel" pitchFamily="34" charset="0"/>
              </a:rPr>
              <a:t>Students served will closely reflect the diverse CSUSM student population based on gender, ethnicity, and academic major by college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3986" y="4499126"/>
            <a:ext cx="2952520" cy="2714128"/>
          </a:xfrm>
          <a:prstGeom prst="rect">
            <a:avLst/>
          </a:prstGeom>
        </p:spPr>
      </p:pic>
    </p:spTree>
    <p:extLst>
      <p:ext uri="{BB962C8B-B14F-4D97-AF65-F5344CB8AC3E}">
        <p14:creationId xmlns:p14="http://schemas.microsoft.com/office/powerpoint/2010/main" val="24143200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30355ef0-b855-4ebb-a92a-a6c79f7573fd">72WVDYXX2UNK-119302339-15</_dlc_DocId>
    <_dlc_DocIdUrl xmlns="30355ef0-b855-4ebb-a92a-a6c79f7573fd">
      <Url>https://update.calstate.edu/csu-system/why-the-csu-matters/graduation-initiative-2025/symposium/2016/_layouts/15/DocIdRedir.aspx?ID=72WVDYXX2UNK-119302339-15</Url>
      <Description>72WVDYXX2UNK-119302339-15</Description>
    </_dlc_DocIdUrl>
    <TaxCatchAll xmlns="30355ef0-b855-4ebb-a92a-a6c79f7573fd">
      <Value>124</Value>
    </TaxCatchAll>
    <Symposium_x0020_Theme xmlns="3f31be2d-f16a-4e8d-ac48-8912f25aea1d">Institutional Change</Symposium_x0020_Theme>
    <d9801a0988764e99a072e451db3f6bc2 xmlns="3f31be2d-f16a-4e8d-ac48-8912f25aea1d">
      <Terms xmlns="http://schemas.microsoft.com/office/infopath/2007/PartnerControls">
        <TermInfo xmlns="http://schemas.microsoft.com/office/infopath/2007/PartnerControls">
          <TermName xmlns="http://schemas.microsoft.com/office/infopath/2007/PartnerControls">San Marcos</TermName>
          <TermId xmlns="http://schemas.microsoft.com/office/infopath/2007/PartnerControls">34e8cf27-32a0-4850-b93c-ae94bb8140fb</TermId>
        </TermInfo>
      </Terms>
    </d9801a0988764e99a072e451db3f6bc2>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75C46C2E02D6D4FA10A0271A0AA56A1" ma:contentTypeVersion="9" ma:contentTypeDescription="Create a new document." ma:contentTypeScope="" ma:versionID="f4c01c5029f6d94a0914abda634d9e94">
  <xsd:schema xmlns:xsd="http://www.w3.org/2001/XMLSchema" xmlns:xs="http://www.w3.org/2001/XMLSchema" xmlns:p="http://schemas.microsoft.com/office/2006/metadata/properties" xmlns:ns1="http://schemas.microsoft.com/sharepoint/v3" xmlns:ns2="30355ef0-b855-4ebb-a92a-a6c79f7573fd" xmlns:ns3="3f31be2d-f16a-4e8d-ac48-8912f25aea1d" targetNamespace="http://schemas.microsoft.com/office/2006/metadata/properties" ma:root="true" ma:fieldsID="33131aa2435e37003e90e60ae9c93d7d" ns1:_="" ns2:_="" ns3:_="">
    <xsd:import namespace="http://schemas.microsoft.com/sharepoint/v3"/>
    <xsd:import namespace="30355ef0-b855-4ebb-a92a-a6c79f7573fd"/>
    <xsd:import namespace="3f31be2d-f16a-4e8d-ac48-8912f25aea1d"/>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3:Symposium_x0020_Theme"/>
                <xsd:element ref="ns2:TaxCatchAll" minOccurs="0"/>
                <xsd:element ref="ns3:d9801a0988764e99a072e451db3f6bc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0355ef0-b855-4ebb-a92a-a6c79f7573f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4" nillable="true" ma:displayName="Taxonomy Catch All Column" ma:hidden="true" ma:list="{78e63dc6-18ca-402a-b53d-77306eedd665}" ma:internalName="TaxCatchAll" ma:showField="CatchAllData" ma:web="30355ef0-b855-4ebb-a92a-a6c79f7573f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f31be2d-f16a-4e8d-ac48-8912f25aea1d" elementFormDefault="qualified">
    <xsd:import namespace="http://schemas.microsoft.com/office/2006/documentManagement/types"/>
    <xsd:import namespace="http://schemas.microsoft.com/office/infopath/2007/PartnerControls"/>
    <xsd:element name="Symposium_x0020_Theme" ma:index="13" ma:displayName="Symposium Theme" ma:default="Targeted Interventions" ma:format="Dropdown" ma:internalName="Symposium_x0020_Theme">
      <xsd:simpleType>
        <xsd:restriction base="dms:Choice">
          <xsd:enumeration value="Targeted Interventions"/>
          <xsd:enumeration value="Enrollment Management"/>
          <xsd:enumeration value="Institutional Change"/>
          <xsd:enumeration value="Connection"/>
          <xsd:enumeration value="High-Impact Practices"/>
        </xsd:restriction>
      </xsd:simpleType>
    </xsd:element>
    <xsd:element name="d9801a0988764e99a072e451db3f6bc2" ma:index="16" nillable="true" ma:taxonomy="true" ma:internalName="d9801a0988764e99a072e451db3f6bc2" ma:taxonomyFieldName="CSUCampusNames" ma:displayName="CSU Campus Names" ma:readOnly="false" ma:default="" ma:fieldId="{d9801a09-8876-4e99-a072-e451db3f6bc2}" ma:sspId="ab59b9a8-0c0a-4af1-95ae-2c1b5a595c16" ma:termSetId="a868a788-bc18-4460-8217-6e04441df2b9" ma:anchorId="00000000-0000-0000-0000-000000000000"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7E89B1-24CD-40B2-A64E-5BFC42EB8383}"/>
</file>

<file path=customXml/itemProps2.xml><?xml version="1.0" encoding="utf-8"?>
<ds:datastoreItem xmlns:ds="http://schemas.openxmlformats.org/officeDocument/2006/customXml" ds:itemID="{E3C40EB0-CF62-475E-B40F-DEB0B4D14B44}"/>
</file>

<file path=customXml/itemProps3.xml><?xml version="1.0" encoding="utf-8"?>
<ds:datastoreItem xmlns:ds="http://schemas.openxmlformats.org/officeDocument/2006/customXml" ds:itemID="{64D8E80D-0906-454A-BF98-A7EE4CC9347B}"/>
</file>

<file path=customXml/itemProps4.xml><?xml version="1.0" encoding="utf-8"?>
<ds:datastoreItem xmlns:ds="http://schemas.openxmlformats.org/officeDocument/2006/customXml" ds:itemID="{B446E65E-E60D-4C51-A957-60CA65AB4D54}"/>
</file>

<file path=docProps/app.xml><?xml version="1.0" encoding="utf-8"?>
<Properties xmlns="http://schemas.openxmlformats.org/officeDocument/2006/extended-properties" xmlns:vt="http://schemas.openxmlformats.org/officeDocument/2006/docPropsVTypes">
  <Template>Office Theme</Template>
  <TotalTime>565</TotalTime>
  <Words>3652</Words>
  <Application>Microsoft Office PowerPoint</Application>
  <PresentationFormat>Custom</PresentationFormat>
  <Paragraphs>289</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ＭＳ Ｐゴシック</vt:lpstr>
      <vt:lpstr>Arial</vt:lpstr>
      <vt:lpstr>Calibri</vt:lpstr>
      <vt:lpstr>Calibri Light</vt:lpstr>
      <vt:lpstr>Corbel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Cougar Care Network</dc:title>
  <dc:creator>Microsoft Office User</dc:creator>
  <cp:lastModifiedBy>Nicholas Mortaloni</cp:lastModifiedBy>
  <cp:revision>43</cp:revision>
  <cp:lastPrinted>2016-09-18T19:44:54Z</cp:lastPrinted>
  <dcterms:created xsi:type="dcterms:W3CDTF">2016-09-07T22:26:24Z</dcterms:created>
  <dcterms:modified xsi:type="dcterms:W3CDTF">2016-09-18T21:22:46Z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0x010100775C46C2E02D6D4FA10A0271A0AA56A1</vt:lpwstr>
  </property>
  <property fmtid="{D5CDD505-2E9C-101B-9397-08002B2CF9AE}" pid="3" name="_dlc_DocIdItemGuid">
    <vt:lpwstr>b37c0920-39c8-4127-ae2b-0e53cd662e62</vt:lpwstr>
  </property>
  <property fmtid="{D5CDD505-2E9C-101B-9397-08002B2CF9AE}" pid="4" name="CSUCampusNames">
    <vt:lpwstr>124;#San Marcos|34e8cf27-32a0-4850-b93c-ae94bb8140fb</vt:lpwstr>
  </property>
  <property fmtid="{D5CDD505-2E9C-101B-9397-08002B2CF9AE}" pid="5" name="CSU Campus Names">
    <vt:lpwstr>124;#San Marcos|34e8cf27-32a0-4850-b93c-ae94bb8140fb</vt:lpwstr>
  </property>
  <property fmtid="{D5CDD505-2E9C-101B-9397-08002B2CF9AE}" pid="6" name="rv49">
    <vt:lpwstr>Cougar Care Network</vt:lpwstr>
  </property>
  <property fmtid="{D5CDD505-2E9C-101B-9397-08002B2CF9AE}" pid="7" name="p9d6a3c57de5468ab057bd261850f0ef">
    <vt:lpwstr>San Marcos|34e8cf27-32a0-4850-b93c-ae94bb8140fb</vt:lpwstr>
  </property>
</Properties>
</file>