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3"/>
  </p:notesMasterIdLst>
  <p:sldIdLst>
    <p:sldId id="320" r:id="rId2"/>
    <p:sldId id="321" r:id="rId3"/>
    <p:sldId id="267" r:id="rId4"/>
    <p:sldId id="317" r:id="rId5"/>
    <p:sldId id="268" r:id="rId6"/>
    <p:sldId id="269" r:id="rId7"/>
    <p:sldId id="270" r:id="rId8"/>
    <p:sldId id="313" r:id="rId9"/>
    <p:sldId id="314" r:id="rId10"/>
    <p:sldId id="272" r:id="rId11"/>
    <p:sldId id="315" r:id="rId12"/>
    <p:sldId id="273" r:id="rId13"/>
    <p:sldId id="311" r:id="rId14"/>
    <p:sldId id="274" r:id="rId15"/>
    <p:sldId id="275" r:id="rId16"/>
    <p:sldId id="276" r:id="rId17"/>
    <p:sldId id="277" r:id="rId18"/>
    <p:sldId id="318" r:id="rId19"/>
    <p:sldId id="278" r:id="rId20"/>
    <p:sldId id="279" r:id="rId21"/>
    <p:sldId id="280" r:id="rId22"/>
    <p:sldId id="281" r:id="rId23"/>
    <p:sldId id="282" r:id="rId24"/>
    <p:sldId id="285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19" r:id="rId35"/>
    <p:sldId id="297" r:id="rId36"/>
    <p:sldId id="298" r:id="rId37"/>
    <p:sldId id="299" r:id="rId38"/>
    <p:sldId id="301" r:id="rId39"/>
    <p:sldId id="316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22" r:id="rId50"/>
    <p:sldId id="323" r:id="rId51"/>
    <p:sldId id="324" r:id="rId52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85D"/>
    <a:srgbClr val="F36384"/>
    <a:srgbClr val="92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41"/>
    <p:restoredTop sz="94607"/>
  </p:normalViewPr>
  <p:slideViewPr>
    <p:cSldViewPr snapToGrid="0" snapToObjects="1">
      <p:cViewPr varScale="1">
        <p:scale>
          <a:sx n="73" d="100"/>
          <a:sy n="73" d="100"/>
        </p:scale>
        <p:origin x="72" y="52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customXml" Target="../customXml/item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csunata:Downloads:Cohort_Charts_both_TR_2015_FTF_2013_new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csunata:Downloads:USE%209-1-16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csunata:Downloads:2164%20Denied%20Reasons%2009-09-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94583917345298E-2"/>
          <c:y val="9.7602438595462804E-2"/>
          <c:w val="0.93139731147502203"/>
          <c:h val="0.77800978905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'Fall 2013 New Freshmen'!$A$4</c:f>
              <c:strCache>
                <c:ptCount val="1"/>
                <c:pt idx="0">
                  <c:v>10-19.9%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22-470D-983B-1BFDA38397D0}"/>
            </c:ext>
          </c:extLst>
        </c:ser>
        <c:ser>
          <c:idx val="1"/>
          <c:order val="1"/>
          <c:tx>
            <c:strRef>
              <c:f>'Fall 2013 New Freshmen'!$A$5</c:f>
              <c:strCache>
                <c:ptCount val="1"/>
                <c:pt idx="0">
                  <c:v>20-29.9%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22-470D-983B-1BFDA38397D0}"/>
            </c:ext>
          </c:extLst>
        </c:ser>
        <c:ser>
          <c:idx val="2"/>
          <c:order val="2"/>
          <c:tx>
            <c:strRef>
              <c:f>'Fall 2013 New Freshmen'!$A$6</c:f>
              <c:strCache>
                <c:ptCount val="1"/>
                <c:pt idx="0">
                  <c:v>30-39.9%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Freshmen'!$B$6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22-470D-983B-1BFDA38397D0}"/>
            </c:ext>
          </c:extLst>
        </c:ser>
        <c:ser>
          <c:idx val="3"/>
          <c:order val="3"/>
          <c:tx>
            <c:strRef>
              <c:f>'Fall 2013 New Freshmen'!$A$7</c:f>
              <c:strCache>
                <c:ptCount val="1"/>
                <c:pt idx="0">
                  <c:v>40-49.9%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Freshmen'!$B$7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22-470D-983B-1BFDA38397D0}"/>
            </c:ext>
          </c:extLst>
        </c:ser>
        <c:ser>
          <c:idx val="4"/>
          <c:order val="4"/>
          <c:tx>
            <c:strRef>
              <c:f>'Fall 2013 New Freshmen'!$A$8</c:f>
              <c:strCache>
                <c:ptCount val="1"/>
                <c:pt idx="0">
                  <c:v>50-59.9%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Freshmen'!$B$8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D22-470D-983B-1BFDA38397D0}"/>
            </c:ext>
          </c:extLst>
        </c:ser>
        <c:ser>
          <c:idx val="5"/>
          <c:order val="5"/>
          <c:tx>
            <c:strRef>
              <c:f>'Fall 2013 New Freshmen'!$A$9</c:f>
              <c:strCache>
                <c:ptCount val="1"/>
                <c:pt idx="0">
                  <c:v>60-69.9%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Freshmen'!$B$9</c:f>
              <c:numCache>
                <c:formatCode>General</c:formatCode>
                <c:ptCount val="1"/>
                <c:pt idx="0">
                  <c:v>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22-470D-983B-1BFDA38397D0}"/>
            </c:ext>
          </c:extLst>
        </c:ser>
        <c:ser>
          <c:idx val="6"/>
          <c:order val="6"/>
          <c:tx>
            <c:strRef>
              <c:f>'Fall 2013 New Freshmen'!$A$10</c:f>
              <c:strCache>
                <c:ptCount val="1"/>
                <c:pt idx="0">
                  <c:v>70-79.9%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Freshmen'!$B$10</c:f>
              <c:numCache>
                <c:formatCode>General</c:formatCode>
                <c:ptCount val="1"/>
                <c:pt idx="0">
                  <c:v>1087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22-470D-983B-1BFDA38397D0}"/>
            </c:ext>
          </c:extLst>
        </c:ser>
        <c:ser>
          <c:idx val="7"/>
          <c:order val="7"/>
          <c:tx>
            <c:strRef>
              <c:f>'Fall 2013 New Freshmen'!$A$11</c:f>
              <c:strCache>
                <c:ptCount val="1"/>
                <c:pt idx="0">
                  <c:v>80-89.9%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Freshmen'!$B$11</c:f>
              <c:numCache>
                <c:formatCode>General</c:formatCode>
                <c:ptCount val="1"/>
                <c:pt idx="0">
                  <c:v>1787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22-470D-983B-1BFDA38397D0}"/>
            </c:ext>
          </c:extLst>
        </c:ser>
        <c:ser>
          <c:idx val="8"/>
          <c:order val="8"/>
          <c:tx>
            <c:strRef>
              <c:f>'Fall 2013 New Freshmen'!$A$12</c:f>
              <c:strCache>
                <c:ptCount val="1"/>
                <c:pt idx="0">
                  <c:v>90-98.9%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D22-470D-983B-1BFDA38397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DEB764D-8F21-41E8-B16A-87F579AAE129}" type="VALUE">
                      <a:rPr lang="en-US" sz="1100" b="1" i="0" baseline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D22-470D-983B-1BFDA38397D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Freshmen'!$B$12</c:f>
              <c:numCache>
                <c:formatCode>General</c:formatCode>
                <c:ptCount val="1"/>
                <c:pt idx="0">
                  <c:v>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D22-470D-983B-1BFDA38397D0}"/>
            </c:ext>
          </c:extLst>
        </c:ser>
        <c:ser>
          <c:idx val="9"/>
          <c:order val="9"/>
          <c:tx>
            <c:strRef>
              <c:f>'Fall 2013 New Freshmen'!$A$13</c:f>
              <c:strCache>
                <c:ptCount val="1"/>
                <c:pt idx="0">
                  <c:v>99-100%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'Fall 2013 New Freshmen'!$A$4:$A$13</c:f>
              <c:strCache>
                <c:ptCount val="10"/>
                <c:pt idx="0">
                  <c:v>10-19.9%</c:v>
                </c:pt>
                <c:pt idx="1">
                  <c:v>20-29.9%</c:v>
                </c:pt>
                <c:pt idx="2">
                  <c:v>30-39.9%</c:v>
                </c:pt>
                <c:pt idx="3">
                  <c:v>40-49.9%</c:v>
                </c:pt>
                <c:pt idx="4">
                  <c:v>50-59.9%</c:v>
                </c:pt>
                <c:pt idx="5">
                  <c:v>60-69.9%</c:v>
                </c:pt>
                <c:pt idx="6">
                  <c:v>70-79.9%</c:v>
                </c:pt>
                <c:pt idx="7">
                  <c:v>80-89.9%</c:v>
                </c:pt>
                <c:pt idx="8">
                  <c:v>90-98.9%</c:v>
                </c:pt>
                <c:pt idx="9">
                  <c:v>99-100%</c:v>
                </c:pt>
              </c:strCache>
            </c:strRef>
          </c:cat>
          <c:val>
            <c:numRef>
              <c:f>'Fall 2013 New Freshmen'!$B$13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D22-470D-983B-1BFDA38397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8396192"/>
        <c:axId val="478111248"/>
      </c:barChart>
      <c:catAx>
        <c:axId val="47839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111248"/>
        <c:crosses val="autoZero"/>
        <c:auto val="1"/>
        <c:lblAlgn val="ctr"/>
        <c:lblOffset val="100"/>
        <c:noMultiLvlLbl val="0"/>
      </c:catAx>
      <c:valAx>
        <c:axId val="478111248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3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501130425275401"/>
          <c:y val="0.92904220305795104"/>
          <c:w val="0.79466680643078802"/>
          <c:h val="5.5525698176616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Medium" charset="0"/>
              <a:ea typeface="Avenir Medium" charset="0"/>
              <a:cs typeface="Avenir Medium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Summer/Fall 2013 Cohort Total Reasons for Changing (or Delaying) Graduation Term</a:t>
            </a:r>
          </a:p>
        </c:rich>
      </c:tx>
      <c:layout>
        <c:manualLayout>
          <c:xMode val="edge"/>
          <c:yMode val="edge"/>
          <c:x val="0.18062119146913799"/>
          <c:y val="5.341880341880340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6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'2013 cohort chart'!$A$1:$V$1</c:f>
              <c:strCache>
                <c:ptCount val="22"/>
                <c:pt idx="0">
                  <c:v>U1</c:v>
                </c:pt>
                <c:pt idx="1">
                  <c:v>U2</c:v>
                </c:pt>
                <c:pt idx="2">
                  <c:v>U3</c:v>
                </c:pt>
                <c:pt idx="3">
                  <c:v>U5</c:v>
                </c:pt>
                <c:pt idx="4">
                  <c:v>U6</c:v>
                </c:pt>
                <c:pt idx="5">
                  <c:v>U7</c:v>
                </c:pt>
                <c:pt idx="6">
                  <c:v>U8</c:v>
                </c:pt>
                <c:pt idx="7">
                  <c:v>U10</c:v>
                </c:pt>
                <c:pt idx="8">
                  <c:v>U12</c:v>
                </c:pt>
                <c:pt idx="9">
                  <c:v>U13</c:v>
                </c:pt>
                <c:pt idx="10">
                  <c:v>A1</c:v>
                </c:pt>
                <c:pt idx="11">
                  <c:v>A2</c:v>
                </c:pt>
                <c:pt idx="12">
                  <c:v>A3</c:v>
                </c:pt>
                <c:pt idx="13">
                  <c:v>A4</c:v>
                </c:pt>
                <c:pt idx="14">
                  <c:v>A5</c:v>
                </c:pt>
                <c:pt idx="15">
                  <c:v>A6</c:v>
                </c:pt>
                <c:pt idx="16">
                  <c:v>A7</c:v>
                </c:pt>
                <c:pt idx="17">
                  <c:v>A8</c:v>
                </c:pt>
                <c:pt idx="18">
                  <c:v>A10</c:v>
                </c:pt>
                <c:pt idx="19">
                  <c:v>Q1</c:v>
                </c:pt>
                <c:pt idx="20">
                  <c:v>Q2</c:v>
                </c:pt>
                <c:pt idx="21">
                  <c:v>Q4</c:v>
                </c:pt>
              </c:strCache>
            </c:strRef>
          </c:cat>
          <c:val>
            <c:numRef>
              <c:f>'2013 cohort chart'!$A$2:$V$2</c:f>
              <c:numCache>
                <c:formatCode>General</c:formatCode>
                <c:ptCount val="22"/>
                <c:pt idx="0">
                  <c:v>3</c:v>
                </c:pt>
                <c:pt idx="1">
                  <c:v>2</c:v>
                </c:pt>
                <c:pt idx="2">
                  <c:v>44</c:v>
                </c:pt>
                <c:pt idx="3">
                  <c:v>14</c:v>
                </c:pt>
                <c:pt idx="4">
                  <c:v>4</c:v>
                </c:pt>
                <c:pt idx="5">
                  <c:v>17</c:v>
                </c:pt>
                <c:pt idx="6">
                  <c:v>76</c:v>
                </c:pt>
                <c:pt idx="7">
                  <c:v>1</c:v>
                </c:pt>
                <c:pt idx="8">
                  <c:v>2</c:v>
                </c:pt>
                <c:pt idx="9">
                  <c:v>167</c:v>
                </c:pt>
                <c:pt idx="10">
                  <c:v>108</c:v>
                </c:pt>
                <c:pt idx="11">
                  <c:v>27</c:v>
                </c:pt>
                <c:pt idx="12">
                  <c:v>4</c:v>
                </c:pt>
                <c:pt idx="13">
                  <c:v>16</c:v>
                </c:pt>
                <c:pt idx="14">
                  <c:v>8</c:v>
                </c:pt>
                <c:pt idx="15">
                  <c:v>57</c:v>
                </c:pt>
                <c:pt idx="16">
                  <c:v>3</c:v>
                </c:pt>
                <c:pt idx="17">
                  <c:v>36</c:v>
                </c:pt>
                <c:pt idx="18">
                  <c:v>22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497900400"/>
        <c:axId val="497855544"/>
      </c:barChart>
      <c:catAx>
        <c:axId val="497900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55544"/>
        <c:crosses val="autoZero"/>
        <c:auto val="1"/>
        <c:lblAlgn val="ctr"/>
        <c:lblOffset val="100"/>
        <c:noMultiLvlLbl val="0"/>
      </c:catAx>
      <c:valAx>
        <c:axId val="497855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90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pivotSource>
    <c:name>[2164 Denied Reasons 09-09-16.xlsx]Aggregate ttl chart!PivotTable7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i="0" dirty="0">
                <a:latin typeface="Avenir Black" charset="0"/>
                <a:ea typeface="Avenir Black" charset="0"/>
                <a:cs typeface="Avenir Black" charset="0"/>
              </a:rPr>
              <a:t>Spring 2016 Aggregate Denied Reasons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>
            <a:innerShdw blurRad="114300">
              <a:schemeClr val="accent1"/>
            </a:inn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'Aggregate ttl chart'!$B$19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'Aggregate ttl chart'!$A$20:$A$30</c:f>
              <c:strCache>
                <c:ptCount val="10"/>
                <c:pt idx="0">
                  <c:v>GE</c:v>
                </c:pt>
                <c:pt idx="1">
                  <c:v>GPA</c:v>
                </c:pt>
                <c:pt idx="2">
                  <c:v>GWR</c:v>
                </c:pt>
                <c:pt idx="3">
                  <c:v>Major/Support</c:v>
                </c:pt>
                <c:pt idx="4">
                  <c:v>Other Unsatisfied</c:v>
                </c:pt>
                <c:pt idx="5">
                  <c:v>Short 180 Units</c:v>
                </c:pt>
                <c:pt idx="6">
                  <c:v>Snr. Proj.</c:v>
                </c:pt>
                <c:pt idx="7">
                  <c:v>Short Upper Div Units</c:v>
                </c:pt>
                <c:pt idx="8">
                  <c:v>USCP</c:v>
                </c:pt>
                <c:pt idx="9">
                  <c:v> </c:v>
                </c:pt>
              </c:strCache>
            </c:strRef>
          </c:cat>
          <c:val>
            <c:numRef>
              <c:f>'Aggregate ttl chart'!$B$20:$B$30</c:f>
              <c:numCache>
                <c:formatCode>General</c:formatCode>
                <c:ptCount val="10"/>
                <c:pt idx="0">
                  <c:v>49</c:v>
                </c:pt>
                <c:pt idx="1">
                  <c:v>6</c:v>
                </c:pt>
                <c:pt idx="2">
                  <c:v>22</c:v>
                </c:pt>
                <c:pt idx="3">
                  <c:v>86</c:v>
                </c:pt>
                <c:pt idx="4">
                  <c:v>16</c:v>
                </c:pt>
                <c:pt idx="5">
                  <c:v>8</c:v>
                </c:pt>
                <c:pt idx="6">
                  <c:v>116</c:v>
                </c:pt>
                <c:pt idx="7">
                  <c:v>8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8D-4CED-8751-99BB42228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97820448"/>
        <c:axId val="250596368"/>
      </c:barChart>
      <c:catAx>
        <c:axId val="4978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596368"/>
        <c:crosses val="autoZero"/>
        <c:auto val="1"/>
        <c:lblAlgn val="ctr"/>
        <c:lblOffset val="100"/>
        <c:noMultiLvlLbl val="0"/>
      </c:catAx>
      <c:valAx>
        <c:axId val="25059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78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6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0.19428</cdr:x>
      <cdr:y>0.00384</cdr:y>
    </cdr:from>
    <cdr:to>
      <cdr:x>0.87272</cdr:x>
      <cdr:y>0.08939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11F95D3-589E-4DDF-A420-D16AE7DDC310}"/>
            </a:ext>
          </a:extLst>
        </cdr:cNvPr>
        <cdr:cNvSpPr txBox="1"/>
      </cdr:nvSpPr>
      <cdr:spPr>
        <a:xfrm xmlns:a="http://schemas.openxmlformats.org/drawingml/2006/main">
          <a:off x="2498395" y="22121"/>
          <a:ext cx="8724574" cy="492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baseline="0" dirty="0">
              <a:effectLst/>
              <a:latin typeface="Avenir Heavy" charset="0"/>
              <a:ea typeface="Avenir Heavy" charset="0"/>
              <a:cs typeface="Avenir Heavy" charset="0"/>
            </a:rPr>
            <a:t>Fall 2013 Freshmen - Active and LOA Students by % Complete</a:t>
          </a:r>
          <a:endParaRPr lang="en-US" sz="2000" b="1" dirty="0">
            <a:effectLst/>
            <a:latin typeface="Avenir Heavy" charset="0"/>
            <a:ea typeface="Avenir Heavy" charset="0"/>
            <a:cs typeface="Avenir Heavy" charset="0"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0.06013</cdr:x>
      <cdr:y>0.8773</cdr:y>
    </cdr:from>
    <cdr:to>
      <cdr:x>0.09494</cdr:x>
      <cdr:y>0.92229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951" y="4086226"/>
          <a:ext cx="2095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0.10179</cdr:x>
      <cdr:y>0.88412</cdr:y>
    </cdr:from>
    <cdr:to>
      <cdr:x>0.1366</cdr:x>
      <cdr:y>0.92911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2775" y="4117975"/>
          <a:ext cx="2095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0.13819</cdr:x>
      <cdr:y>0.69939</cdr:y>
    </cdr:from>
    <cdr:to>
      <cdr:x>0.19304</cdr:x>
      <cdr:y>0.75324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1850" y="3257551"/>
          <a:ext cx="330200" cy="250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15F2-867E-854A-8CB2-069B995F3558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C919-30B6-474B-89D7-846371BFA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not sure the Fall 2011 data is reliable. I used the same query for each term, so I don't have particular reason to doubt, but it is so much lower than Fall 2012. </a:t>
            </a: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Phenomenon we've noticed in 2015 and 2016: increasing number of CA resident students with out-of-state work (online). </a:t>
            </a:r>
            <a:r>
              <a:rPr lang="en-US" sz="16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example: 12 students in 2016 with work from Colorado Christian University. OOS work takes more time.</a:t>
            </a:r>
            <a:r>
              <a:rPr lang="en-US" dirty="0" smtClean="0"/>
              <a:t> </a:t>
            </a: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*Projected figure for 2016: Based on 2015, we do not have all FTF transcript received yet. I calculated my projection based on the following: total number of students for 2015, relative to # rec'd by 8/7/15. 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Then I extrapolated to the 1172 for 2016, based on # of transcripts received by 8/7/2016. This seemed logical, but it may also be flawed logic: more student may have been on time this year, due to messaging.</a:t>
            </a:r>
            <a:r>
              <a:rPr lang="en-US" dirty="0" smtClean="0"/>
              <a:t> </a:t>
            </a:r>
          </a:p>
          <a:p>
            <a:endParaRPr lang="en-US" sz="16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units/student are high in part due to programs like Washington State's Running Start program students. They earn an AA degree before graduating from high school. </a:t>
            </a:r>
            <a:r>
              <a:rPr lang="en-US" dirty="0" smtClean="0"/>
              <a:t> </a:t>
            </a:r>
            <a:r>
              <a:rPr lang="en-US" sz="16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For 2016, we have 18 FTF with 60 quarter units or higher, an additional 8 students with 50-59 quarter units.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42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data demonstrate a positive correlation between MEP membership and success. As shown, MEP appears to help close the achievement gap for freshmen. Furthermore with transfer students, the MEP students outperformed the non-MEP/non-eligible students. This may speak to the isolation that transfer students feel in general and to their special advising needs across all demographic groups.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table indicates that greater involvement in MEP was correlated with a better GPA. Here ‘greater involvement’ meant that the students attended three or more events, not including advising or tutoring.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5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C919-30B6-474B-89D7-846371BFA7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DF760F0F-A11C-084C-B968-BCF57E16C829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30E42A63-6C83-B349-AC66-29D4CD9117A2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39" y="2924654"/>
            <a:ext cx="4115435" cy="1294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039" y="4525122"/>
            <a:ext cx="4115438" cy="2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52" y="7711807"/>
            <a:ext cx="3037216" cy="183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25" y="7194175"/>
            <a:ext cx="2228720" cy="70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730" y="7670055"/>
            <a:ext cx="1936802" cy="3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94354" cy="652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345440"/>
            <a:ext cx="4400550" cy="55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CDB51C7B-A0FD-C742-8B35-3CA4596714CA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80A2CF9C-810C-FD4B-849E-C13793B2C103}" type="datetime1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AEB1CB14-6776-554A-8EEE-7120E586F760}" type="datetime1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117588A-CA90-A144-B884-6CE094B896FD}" type="datetime1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700022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673A8F1D-231F-214B-9886-0E8EC083805E}" type="datetime1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4240" y="7627621"/>
            <a:ext cx="3291840" cy="438150"/>
          </a:xfr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7419" y="7608570"/>
            <a:ext cx="650405" cy="493014"/>
          </a:xfrm>
        </p:spPr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101DEEB-9FB5-9B47-AEA0-ECF8A2A9BD19}" type="datetime1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9BBEE85A-956C-F643-B2F1-F1B9B6E57B32}" type="datetime1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592" y="7574280"/>
            <a:ext cx="841248" cy="5090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D2EE-1D52-D24D-9992-A8BDF8B64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61" r:id="rId14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51" y="5469411"/>
            <a:ext cx="6492240" cy="26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3319791"/>
            <a:ext cx="1024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Student Success Guiding Principles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14" y="1582713"/>
            <a:ext cx="136343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+mj-lt"/>
              <a:buAutoNum type="arabicPeriod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Students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’ path to graduation should be transparent, flexible, and as simple as possible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+mj-lt"/>
              <a:buAutoNum type="arabicPeriod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Students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should be treated equitably through the consistent application of policy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+mj-lt"/>
              <a:buAutoNum type="arabicPeriod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Students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should have university-wide support in reaching graduation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+mj-lt"/>
              <a:buAutoNum type="arabicPeriod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Students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deserve timely service and communication, thereby allowing them to make any necessary adjustments to their academic </a:t>
            </a: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plans</a:t>
            </a:r>
            <a:endParaRPr lang="en-US" sz="3200" i="1" dirty="0">
              <a:latin typeface="Avenir Medium Oblique" charset="0"/>
              <a:ea typeface="Avenir Medium Oblique" charset="0"/>
              <a:cs typeface="Avenir Medium Obliqu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4" y="560439"/>
            <a:ext cx="1200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Student Success Guiding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814" y="1582713"/>
            <a:ext cx="13634357" cy="522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A9985D"/>
              </a:buClr>
              <a:buFont typeface="+mj-lt"/>
              <a:buAutoNum type="arabicPeriod" startAt="5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Upon admission,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students should have a clear understanding of the expectations being placed upon them</a:t>
            </a:r>
          </a:p>
          <a:p>
            <a:pPr marL="514350" indent="-514350">
              <a:lnSpc>
                <a:spcPct val="150000"/>
              </a:lnSpc>
              <a:buClr>
                <a:srgbClr val="A9985D"/>
              </a:buClr>
              <a:buFont typeface="+mj-lt"/>
              <a:buAutoNum type="arabicPeriod" startAt="5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Policies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and procedures should support the students’ learning experience</a:t>
            </a:r>
          </a:p>
          <a:p>
            <a:pPr marL="514350" indent="-514350">
              <a:lnSpc>
                <a:spcPct val="150000"/>
              </a:lnSpc>
              <a:buClr>
                <a:srgbClr val="A9985D"/>
              </a:buClr>
              <a:buFont typeface="+mj-lt"/>
              <a:buAutoNum type="arabicPeriod" startAt="5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Continuously review, assess, and improve policies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and </a:t>
            </a: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practices</a:t>
            </a:r>
            <a:endParaRPr lang="en-US" sz="3200" i="1" dirty="0">
              <a:latin typeface="Avenir Medium Oblique" charset="0"/>
              <a:ea typeface="Avenir Medium Oblique" charset="0"/>
              <a:cs typeface="Avenir Medium Oblique" charset="0"/>
            </a:endParaRPr>
          </a:p>
          <a:p>
            <a:pPr marL="514350" indent="-514350">
              <a:lnSpc>
                <a:spcPct val="150000"/>
              </a:lnSpc>
              <a:buClr>
                <a:srgbClr val="A9985D"/>
              </a:buClr>
              <a:buFont typeface="+mj-lt"/>
              <a:buAutoNum type="arabicPeriod" startAt="5"/>
            </a:pPr>
            <a:r>
              <a:rPr lang="en-US" sz="3200" i="1" dirty="0" smtClean="0">
                <a:latin typeface="Avenir Medium Oblique" charset="0"/>
                <a:ea typeface="Avenir Medium Oblique" charset="0"/>
                <a:cs typeface="Avenir Medium Oblique" charset="0"/>
              </a:rPr>
              <a:t> Policies </a:t>
            </a:r>
            <a:r>
              <a:rPr lang="en-US" sz="3200" i="1" dirty="0">
                <a:latin typeface="Avenir Medium Oblique" charset="0"/>
                <a:ea typeface="Avenir Medium Oblique" charset="0"/>
                <a:cs typeface="Avenir Medium Oblique" charset="0"/>
              </a:rPr>
              <a:t>and practices should promote quality programs and efficient use of resources.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6914" y="560439"/>
            <a:ext cx="12003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Student Success Guiding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0" y="1059766"/>
            <a:ext cx="12618720" cy="15906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Clearing The Path to Graduation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Transfer Articulation for Freshmen &amp; Transfers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07240" y="5018300"/>
            <a:ext cx="2423160" cy="3211300"/>
            <a:chOff x="12207240" y="0"/>
            <a:chExt cx="2423160" cy="3211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7240" y="0"/>
              <a:ext cx="2423160" cy="3211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2207240" y="174489"/>
              <a:ext cx="2423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”Students 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deserve timely service and communication, thereby allowing them to make any necessary adjustments to their academic plans”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5840" y="2824931"/>
            <a:ext cx="11009376" cy="3856089"/>
          </a:xfrm>
        </p:spPr>
        <p:txBody>
          <a:bodyPr>
            <a:normAutofit lnSpcReduction="10000"/>
          </a:bodyPr>
          <a:lstStyle/>
          <a:p>
            <a:pPr>
              <a:buClr>
                <a:srgbClr val="A9985D"/>
              </a:buClr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Big problem in higher </a:t>
            </a:r>
            <a:r>
              <a:rPr lang="en-US" sz="3200" dirty="0" err="1" smtClean="0">
                <a:latin typeface="Avenir Medium" charset="0"/>
                <a:ea typeface="Avenir Medium" charset="0"/>
                <a:cs typeface="Avenir Medium" charset="0"/>
              </a:rPr>
              <a:t>ed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! Allowing new students to start classes without articulating the course work they bring</a:t>
            </a:r>
          </a:p>
          <a:p>
            <a:pPr>
              <a:buClr>
                <a:srgbClr val="A9985D"/>
              </a:buClr>
              <a:buFont typeface="Arial" charset="0"/>
              <a:buChar char="•"/>
            </a:pPr>
            <a:endParaRPr lang="en-US" sz="32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buClr>
                <a:srgbClr val="A9985D"/>
              </a:buClr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Each summer, Cal Poly fully articulates all transfer coursework</a:t>
            </a:r>
          </a:p>
          <a:p>
            <a:pPr>
              <a:buClr>
                <a:srgbClr val="A9985D"/>
              </a:buClr>
              <a:buFont typeface="Arial" charset="0"/>
              <a:buChar char="•"/>
            </a:pPr>
            <a:endParaRPr lang="en-US" sz="32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>
              <a:buClr>
                <a:srgbClr val="A9985D"/>
              </a:buClr>
              <a:buFont typeface="Arial" charset="0"/>
              <a:buChar char="•"/>
            </a:pP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Competing demands during summer – degree posting vs. transfer articulation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985D"/>
              </a:buClr>
              <a:buSzTx/>
              <a:buFont typeface="Arial" charset="0"/>
              <a:buChar char="•"/>
              <a:tabLst/>
              <a:defRPr/>
            </a:pPr>
            <a:endParaRPr lang="en-US" sz="3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5 at 12.27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49" y="1640113"/>
            <a:ext cx="10577716" cy="6473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489" y="932227"/>
            <a:ext cx="12917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Average Transfer Units New Freshmen Bring is Increasing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9599294" cy="15906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Clearing The Path to Graduation</a:t>
            </a: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/>
            </a:r>
            <a:b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The Hurdle of “Course Requisites”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6242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0" dirty="0" smtClean="0">
                <a:latin typeface="Avenir Medium" charset="0"/>
                <a:ea typeface="Avenir Medium" charset="0"/>
                <a:cs typeface="Avenir Medium" charset="0"/>
              </a:rPr>
              <a:t>Problem</a:t>
            </a:r>
            <a:endParaRPr lang="en-US" sz="4000" b="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07746" y="2957764"/>
            <a:ext cx="6189344" cy="5154705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In 2009, only 25% of all class requisites were being enforced.</a:t>
            </a:r>
          </a:p>
          <a:p>
            <a:pPr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Students missing requisites were being dropped during the first day of classes by faculty. </a:t>
            </a:r>
          </a:p>
          <a:p>
            <a:pPr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No “Post Enrollment Requisite Checking” in place. </a:t>
            </a:r>
          </a:p>
          <a:p>
            <a:endParaRPr lang="en-US" sz="24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62420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b="0" dirty="0" smtClean="0">
                <a:latin typeface="Avenir Medium" charset="0"/>
                <a:ea typeface="Avenir Medium" charset="0"/>
                <a:cs typeface="Avenir Medium" charset="0"/>
              </a:rPr>
              <a:t>Solution</a:t>
            </a:r>
            <a:endParaRPr lang="en-US" sz="4000" b="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0" y="5355770"/>
            <a:ext cx="2423160" cy="28738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207240" y="5832691"/>
            <a:ext cx="2423160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“Students should be treated equitably through the consistent application of policy”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197090" y="2778417"/>
            <a:ext cx="6219826" cy="5154705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19 month overhaul project.</a:t>
            </a:r>
          </a:p>
          <a:p>
            <a:pPr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AY 09-10: Faculty reviewed all requisites in the catalog to either confirm or revise</a:t>
            </a:r>
          </a:p>
          <a:p>
            <a:pPr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AY 10-11: Each requisite was coded into the registration system</a:t>
            </a:r>
          </a:p>
          <a:p>
            <a:pPr>
              <a:lnSpc>
                <a:spcPct val="50000"/>
              </a:lnSpc>
              <a:spcBef>
                <a:spcPct val="60000"/>
              </a:spcBef>
              <a:buClr>
                <a:srgbClr val="A9985D"/>
              </a:buClr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AY 11-12: “Post Enrollment</a:t>
            </a:r>
          </a:p>
          <a:p>
            <a:pPr marL="0" indent="0">
              <a:lnSpc>
                <a:spcPct val="50000"/>
              </a:lnSpc>
              <a:spcBef>
                <a:spcPct val="60000"/>
              </a:spcBef>
              <a:buClr>
                <a:srgbClr val="A9985D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  Requisite Checking” </a:t>
            </a:r>
          </a:p>
          <a:p>
            <a:pPr marL="0" indent="0">
              <a:lnSpc>
                <a:spcPct val="50000"/>
              </a:lnSpc>
              <a:spcBef>
                <a:spcPct val="60000"/>
              </a:spcBef>
              <a:buClr>
                <a:srgbClr val="A9985D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  activated</a:t>
            </a:r>
          </a:p>
          <a:p>
            <a:pPr marL="0" indent="0">
              <a:buClr>
                <a:srgbClr val="A9985D"/>
              </a:buClr>
              <a:buNone/>
            </a:pPr>
            <a:endParaRPr lang="en-US" sz="24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19112"/>
            <a:ext cx="10332720" cy="15906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Clearing The Path to Graduation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Navigating the Curriculum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96540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FLOWCHART: A convenient, tabular representation of all the courses that a student needs to take in any given major in order to graduate.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39" y="3114311"/>
            <a:ext cx="11948563" cy="451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Accurate and up-to-date 4 year degree flowcharts.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Are the courses really available during terms stated in the flowcharts?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Do they communicate important milestones to students?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Interdependency of flowcharts.</a:t>
            </a:r>
          </a:p>
          <a:p>
            <a:pPr marL="891540" lvl="1" indent="-342900"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Ex: Are all the flowcharts telling the students to take ENG 101 during their first fall term?</a:t>
            </a: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Consistent look and feel.</a:t>
            </a:r>
          </a:p>
          <a:p>
            <a:pPr marL="342900" indent="-342900">
              <a:buClr>
                <a:srgbClr val="A9985D"/>
              </a:buClr>
              <a:buFont typeface="Wingdings" charset="2"/>
              <a:buChar char="ü"/>
            </a:pP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0" y="5080633"/>
            <a:ext cx="2423160" cy="3148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13375" y="5187587"/>
            <a:ext cx="2210889" cy="265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”Students’ path to graduation should be transparent, flexible, and as simple as possible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1" y="317091"/>
            <a:ext cx="10768404" cy="8321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90286" y="1650999"/>
            <a:ext cx="3971998" cy="580934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latin typeface="Avenir Book"/>
                <a:cs typeface="Avenir Book"/>
              </a:rPr>
              <a:t>All required courses added in recommended sequence for graduation</a:t>
            </a:r>
          </a:p>
          <a:p>
            <a:endParaRPr lang="en-US" sz="10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latin typeface="Avenir Book"/>
                <a:cs typeface="Avenir Book"/>
              </a:rPr>
              <a:t>Major, support, concentration, and GE courses color-coded</a:t>
            </a:r>
          </a:p>
          <a:p>
            <a:endParaRPr lang="en-US" sz="10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latin typeface="Avenir Book"/>
                <a:cs typeface="Avenir Book"/>
              </a:rPr>
              <a:t>Important non-course requirements pointed out</a:t>
            </a:r>
          </a:p>
          <a:p>
            <a:endParaRPr lang="en-US" sz="11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latin typeface="Avenir Book"/>
                <a:cs typeface="Avenir Book"/>
              </a:rPr>
              <a:t>Major specific “need to know” added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519112"/>
            <a:ext cx="10332720" cy="15906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Setting The Expectations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Block Scheduling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40" y="2195322"/>
            <a:ext cx="11307536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Designed to start first-time freshmen on the right track.</a:t>
            </a:r>
            <a:endParaRPr lang="en-US" sz="2800" dirty="0">
              <a:solidFill>
                <a:srgbClr val="000000"/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Students are scheduled into their fall classes by Cal Poly.</a:t>
            </a:r>
            <a:endParaRPr lang="en-US" sz="2800" dirty="0">
              <a:solidFill>
                <a:srgbClr val="000000"/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 marL="342900" indent="-342900">
              <a:lnSpc>
                <a:spcPct val="15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Guaranteed full-time schedule (12-18 units) of all degree applicable courses.</a:t>
            </a:r>
            <a:endParaRPr lang="en-US" sz="2800" dirty="0">
              <a:solidFill>
                <a:srgbClr val="000000"/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>
              <a:buClr>
                <a:srgbClr val="A9985D"/>
              </a:buClr>
            </a:pPr>
            <a:endParaRPr lang="en-US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“</a:t>
            </a:r>
            <a:r>
              <a:rPr lang="en-US" sz="2800" i="1" dirty="0" smtClean="0">
                <a:latin typeface="Avenir Roman" charset="0"/>
                <a:ea typeface="Avenir Roman" charset="0"/>
                <a:cs typeface="Avenir Roman" charset="0"/>
              </a:rPr>
              <a:t>If you set the expectations for them, students will rise to the challenge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.”</a:t>
            </a:r>
          </a:p>
          <a:p>
            <a:pPr>
              <a:buClr>
                <a:srgbClr val="A9985D"/>
              </a:buClr>
            </a:pP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Dr. Robert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Koob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, </a:t>
            </a: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Former Provost of Cal Poly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0" y="5080633"/>
            <a:ext cx="2423160" cy="3148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13375" y="5187587"/>
            <a:ext cx="2210889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”Upon admission, students should have a clear understanding of the expectations being placed upon them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lack" charset="0"/>
                <a:ea typeface="Avenir Black" charset="0"/>
                <a:cs typeface="Avenir Black" charset="0"/>
              </a:rPr>
              <a:t>”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Avenir Black" charset="0"/>
              <a:ea typeface="Avenir Black" charset="0"/>
              <a:cs typeface="Avenir Blac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180"/>
          <a:stretch>
            <a:fillRect/>
          </a:stretch>
        </p:blipFill>
        <p:spPr>
          <a:xfrm>
            <a:off x="1963271" y="1883664"/>
            <a:ext cx="11309914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6968" y="7686500"/>
            <a:ext cx="743816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Roman" charset="0"/>
                <a:ea typeface="Avenir Roman" charset="0"/>
                <a:cs typeface="Avenir Roman" charset="0"/>
              </a:rPr>
              <a:t>*Winter and Spring term averages follow a similar pattern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88" y="1034056"/>
            <a:ext cx="1376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Average Units of Undergraduates at Cal Poly in Fall Terms*</a:t>
            </a:r>
            <a:endParaRPr lang="en-US" sz="3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7062403"/>
            <a:ext cx="2844965" cy="11485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36049" y="2870617"/>
            <a:ext cx="1471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venir Book"/>
                <a:cs typeface="Avenir Book"/>
              </a:rPr>
              <a:t>The year block scheduling began</a:t>
            </a:r>
            <a:endParaRPr lang="en-US" sz="1600" b="1" dirty="0">
              <a:latin typeface="Avenir Book"/>
              <a:cs typeface="Avenir Book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54797" y="3332282"/>
            <a:ext cx="352759" cy="282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0632" y="5453074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venir Light" charset="0"/>
                <a:ea typeface="Avenir Light" charset="0"/>
                <a:cs typeface="Avenir Light" charset="0"/>
              </a:rPr>
              <a:t>Presented by:</a:t>
            </a:r>
            <a:endParaRPr lang="en-US" sz="24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0632" y="6015728"/>
            <a:ext cx="6417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venir Medium" charset="0"/>
                <a:ea typeface="Avenir Medium" charset="0"/>
                <a:cs typeface="Avenir Medium" charset="0"/>
              </a:rPr>
              <a:t>Cem</a:t>
            </a:r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 </a:t>
            </a:r>
            <a:r>
              <a:rPr lang="en-US" sz="3600" dirty="0" err="1" smtClean="0">
                <a:latin typeface="Avenir Medium" charset="0"/>
                <a:ea typeface="Avenir Medium" charset="0"/>
                <a:cs typeface="Avenir Medium" charset="0"/>
              </a:rPr>
              <a:t>Sunata</a:t>
            </a:r>
            <a:endParaRPr lang="en-US" sz="36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University Registrar</a:t>
            </a:r>
          </a:p>
          <a:p>
            <a:r>
              <a:rPr lang="en-US" sz="2200" dirty="0" smtClean="0">
                <a:latin typeface="Avenir Light" charset="0"/>
                <a:ea typeface="Avenir Light" charset="0"/>
                <a:cs typeface="Avenir Light" charset="0"/>
              </a:rPr>
              <a:t>California Polytechnic State University</a:t>
            </a:r>
            <a:endParaRPr lang="en-US" sz="22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6015728"/>
            <a:ext cx="52983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venir Medium" charset="0"/>
                <a:ea typeface="Avenir Medium" charset="0"/>
                <a:cs typeface="Avenir Medium" charset="0"/>
              </a:rPr>
              <a:t>Brian </a:t>
            </a:r>
            <a:r>
              <a:rPr lang="en-US" sz="3600" dirty="0" err="1" smtClean="0">
                <a:latin typeface="Avenir Medium" charset="0"/>
                <a:ea typeface="Avenir Medium" charset="0"/>
                <a:cs typeface="Avenir Medium" charset="0"/>
              </a:rPr>
              <a:t>Tietje</a:t>
            </a:r>
            <a:endParaRPr lang="en-US" sz="3600" dirty="0">
              <a:latin typeface="Avenir Medium" charset="0"/>
              <a:ea typeface="Avenir Medium" charset="0"/>
              <a:cs typeface="Avenir Medium" charset="0"/>
            </a:endParaRPr>
          </a:p>
          <a:p>
            <a:r>
              <a:rPr lang="en-US" sz="2200" dirty="0" smtClean="0">
                <a:latin typeface="Avenir Medium" charset="0"/>
                <a:ea typeface="Avenir Medium" charset="0"/>
                <a:cs typeface="Avenir Medium" charset="0"/>
              </a:rPr>
              <a:t>Vice Provost, International, Graduate and Extended Education</a:t>
            </a:r>
          </a:p>
          <a:p>
            <a:r>
              <a:rPr lang="en-US" sz="2200" dirty="0" smtClean="0">
                <a:latin typeface="Avenir Light" charset="0"/>
                <a:ea typeface="Avenir Light" charset="0"/>
                <a:cs typeface="Avenir Light" charset="0"/>
              </a:rPr>
              <a:t>California Polytechnic State University</a:t>
            </a:r>
            <a:endParaRPr lang="en-US" sz="220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9081" y="3346703"/>
            <a:ext cx="10311319" cy="17116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21570" y="3649343"/>
            <a:ext cx="914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A Comprehensive Campus Strategy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to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Remove 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Hurdles to Degree Completion</a:t>
            </a:r>
          </a:p>
        </p:txBody>
      </p:sp>
    </p:spTree>
    <p:extLst>
      <p:ext uri="{BB962C8B-B14F-4D97-AF65-F5344CB8AC3E}">
        <p14:creationId xmlns:p14="http://schemas.microsoft.com/office/powerpoint/2010/main" val="165585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image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" b="9180"/>
          <a:stretch>
            <a:fillRect/>
          </a:stretch>
        </p:blipFill>
        <p:spPr>
          <a:xfrm>
            <a:off x="2104637" y="1808016"/>
            <a:ext cx="10759048" cy="5929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999" y="888036"/>
            <a:ext cx="1406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venir Book"/>
                <a:ea typeface="Avenir Heavy" charset="0"/>
                <a:cs typeface="Avenir Book"/>
              </a:rPr>
              <a:t>Dramatic Decrease in Academic Probation Rates Among Freshmen</a:t>
            </a:r>
            <a:endParaRPr lang="en-US" sz="3600" b="1" dirty="0">
              <a:latin typeface="Avenir Book"/>
              <a:ea typeface="Avenir Heavy" charset="0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7081012"/>
            <a:ext cx="2844965" cy="11485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0040112" cy="15906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Clearing The Path to Graduation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Course Demand Analysis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Clr>
                <a:srgbClr val="A9985D"/>
              </a:buClr>
              <a:buNone/>
            </a:pP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u.direct</a:t>
            </a:r>
            <a:r>
              <a:rPr lang="en-US" sz="2800" baseline="30000" dirty="0" smtClean="0">
                <a:latin typeface="Avenir Roman" charset="0"/>
                <a:ea typeface="Avenir Roman" charset="0"/>
                <a:cs typeface="Avenir Roman" charset="0"/>
              </a:rPr>
              <a:t>®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by </a:t>
            </a:r>
            <a:r>
              <a:rPr lang="en-US" sz="2800" dirty="0" err="1" smtClean="0">
                <a:latin typeface="Avenir Roman" charset="0"/>
                <a:ea typeface="Avenir Roman" charset="0"/>
                <a:cs typeface="Avenir Roman" charset="0"/>
              </a:rPr>
              <a:t>CollegeSource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  <a:sym typeface="Wingdings"/>
              </a:rPr>
              <a:t> </a:t>
            </a:r>
            <a:r>
              <a:rPr lang="en-US" sz="2800" b="1" dirty="0" smtClean="0">
                <a:latin typeface="Avenir Roman" charset="0"/>
                <a:ea typeface="Avenir Roman" charset="0"/>
                <a:cs typeface="Avenir Roman" charset="0"/>
                <a:sym typeface="Wingdings"/>
              </a:rPr>
              <a:t>“</a:t>
            </a:r>
            <a:r>
              <a:rPr lang="en-US" sz="2800" b="1" dirty="0" err="1" smtClean="0">
                <a:latin typeface="Avenir Roman" charset="0"/>
                <a:ea typeface="Avenir Roman" charset="0"/>
                <a:cs typeface="Avenir Roman" charset="0"/>
                <a:sym typeface="Wingdings"/>
              </a:rPr>
              <a:t>PolyPlanner</a:t>
            </a:r>
            <a:r>
              <a:rPr lang="en-US" sz="2800" b="1" dirty="0" smtClean="0">
                <a:latin typeface="Avenir Roman" charset="0"/>
                <a:ea typeface="Avenir Roman" charset="0"/>
                <a:cs typeface="Avenir Roman" charset="0"/>
                <a:sym typeface="Wingdings"/>
              </a:rPr>
              <a:t>”</a:t>
            </a:r>
            <a:endParaRPr lang="en-US" sz="2800" b="1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Each student builds their ideal future quarters</a:t>
            </a: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Cal Poly’s class schedules are built based upon this “demand”</a:t>
            </a:r>
          </a:p>
          <a:p>
            <a:pPr lvl="1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endParaRPr lang="en-US" sz="280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lnSpc>
                <a:spcPct val="120000"/>
              </a:lnSpc>
              <a:buClr>
                <a:srgbClr val="A9985D"/>
              </a:buClr>
              <a:buNone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Prerequisites for implementation</a:t>
            </a: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Administrative and faculty buy-in – a must have!</a:t>
            </a: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Degree audit interface</a:t>
            </a: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Strong technical and functional resources</a:t>
            </a: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Mandatory use by students</a:t>
            </a:r>
          </a:p>
          <a:p>
            <a:pPr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07240" y="5127170"/>
            <a:ext cx="2423160" cy="3102430"/>
            <a:chOff x="12207240" y="-1"/>
            <a:chExt cx="2423160" cy="31024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7240" y="-1"/>
              <a:ext cx="2423160" cy="31024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2626884" y="438150"/>
              <a:ext cx="158387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“Students should have university-wide support in reaching graduation”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7"/>
          <p:cNvSpPr txBox="1">
            <a:spLocks/>
          </p:cNvSpPr>
          <p:nvPr/>
        </p:nvSpPr>
        <p:spPr>
          <a:xfrm>
            <a:off x="656303" y="1669344"/>
            <a:ext cx="13317793" cy="6339030"/>
          </a:xfrm>
          <a:prstGeom prst="rect">
            <a:avLst/>
          </a:prstGeom>
        </p:spPr>
        <p:txBody>
          <a:bodyPr vert="vert270" anchor="t">
            <a:no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400" dirty="0" smtClean="0"/>
              <a:t>	</a:t>
            </a:r>
            <a:r>
              <a:rPr lang="en-US" sz="4400" dirty="0" smtClean="0">
                <a:latin typeface="Avenir Roman" charset="0"/>
                <a:ea typeface="Avenir Roman" charset="0"/>
                <a:cs typeface="Avenir Roman" charset="0"/>
              </a:rPr>
              <a:t>Required Courses </a:t>
            </a:r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indent="0">
              <a:buFont typeface="Arial"/>
              <a:buNone/>
            </a:pPr>
            <a:endParaRPr lang="en-US" sz="4400" dirty="0" smtClean="0"/>
          </a:p>
          <a:p>
            <a:pPr marL="0" lvl="3" indent="0">
              <a:buFont typeface="Arial"/>
              <a:buNone/>
            </a:pPr>
            <a:r>
              <a:rPr lang="en-US" sz="4400" dirty="0" smtClean="0">
                <a:latin typeface="Arial"/>
                <a:cs typeface="Arial"/>
              </a:rPr>
              <a:t>            </a:t>
            </a:r>
            <a:r>
              <a:rPr lang="en-US" sz="4400" dirty="0" smtClean="0">
                <a:latin typeface="Avenir Roman" charset="0"/>
                <a:ea typeface="Avenir Roman" charset="0"/>
                <a:cs typeface="Avenir Roman" charset="0"/>
              </a:rPr>
              <a:t>Student Plan</a:t>
            </a:r>
            <a:endParaRPr lang="en-US" sz="44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16" y="2202232"/>
            <a:ext cx="11175999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3592" y="800426"/>
            <a:ext cx="7315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 smtClean="0">
                <a:solidFill>
                  <a:srgbClr val="A9985D"/>
                </a:solidFill>
                <a:latin typeface="Avenir Heavy"/>
                <a:cs typeface="Avenir Heavy"/>
              </a:rPr>
              <a:t>PolyPlanner</a:t>
            </a:r>
            <a:endParaRPr lang="en-US" sz="4400" dirty="0">
              <a:solidFill>
                <a:srgbClr val="A9985D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9319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7824" y="3278554"/>
            <a:ext cx="12617450" cy="15906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PolyPlanner</a:t>
            </a:r>
            <a:r>
              <a:rPr lang="en-US" sz="48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 Demand Dashboards</a:t>
            </a:r>
            <a:endParaRPr lang="en-US" sz="48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  <a:t>Setting Expectations</a:t>
            </a:r>
            <a:b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5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Expected Academic Progress (EAP) Policy</a:t>
            </a:r>
            <a:endParaRPr lang="en-US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810182"/>
            <a:ext cx="12618720" cy="522160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A tool to monitor student’s progress to degree.</a:t>
            </a:r>
          </a:p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Requires students to make a </a:t>
            </a:r>
            <a:r>
              <a:rPr lang="en-US" sz="2800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predetermined level of progress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 towards their declared major each academic year. </a:t>
            </a:r>
          </a:p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Designed to help students graduate on time and to provide them with the support they need along the way.</a:t>
            </a:r>
          </a:p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Provides an “advising” opportunity.</a:t>
            </a:r>
          </a:p>
          <a:p>
            <a:pPr>
              <a:lnSpc>
                <a:spcPct val="120000"/>
              </a:lnSpc>
              <a:buClr>
                <a:srgbClr val="A9985D"/>
              </a:buClr>
            </a:pP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088" y="6341364"/>
            <a:ext cx="3639312" cy="1888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  <a:t>Setting Expectations</a:t>
            </a:r>
            <a:b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5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Expected Academic Progress (EAP) Policy</a:t>
            </a:r>
            <a:endParaRPr lang="en-US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444736"/>
            <a:ext cx="12618720" cy="112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FORMULA: the total number of degree applicable </a:t>
            </a:r>
            <a:r>
              <a:rPr lang="en-US" sz="2800" dirty="0" smtClean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units completed and in-progress</a:t>
            </a: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 divided by the </a:t>
            </a:r>
            <a:r>
              <a:rPr lang="en-US" sz="2800" dirty="0" smtClean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total number of units </a:t>
            </a: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required for the major.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93555" y="4233840"/>
            <a:ext cx="4082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Freshmen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1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st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 year 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– 20%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2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nd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year </a:t>
            </a: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– 45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%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3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rd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year – 75%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4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th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year – 100%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5078" y="4233840"/>
            <a:ext cx="4247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venir Heavy" charset="0"/>
                <a:ea typeface="Avenir Heavy" charset="0"/>
                <a:cs typeface="Avenir Heavy" charset="0"/>
              </a:rPr>
              <a:t>Transfer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1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st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 year 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– 55%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2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nd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year – 80%</a:t>
            </a:r>
          </a:p>
          <a:p>
            <a:pPr lvl="1"/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3</a:t>
            </a:r>
            <a:r>
              <a:rPr lang="en-US" sz="3200" baseline="30000" dirty="0">
                <a:latin typeface="Avenir Roman" charset="0"/>
                <a:ea typeface="Avenir Roman" charset="0"/>
                <a:cs typeface="Avenir Roman" charset="0"/>
              </a:rPr>
              <a:t>rd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 year </a:t>
            </a: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– </a:t>
            </a: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100%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Setting Expectations</a:t>
            </a:r>
            <a:b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8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The “Expected Academic Progress Gauge”</a:t>
            </a:r>
            <a:endParaRPr lang="en-US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Content Placeholder 3" descr="Screen Shot 2016-09-14 at 9.45.2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63" y="2598968"/>
            <a:ext cx="11942886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Screen Shot 2016-09-14 at 10.2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266" y="791073"/>
            <a:ext cx="10016795" cy="6949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" y="791073"/>
            <a:ext cx="33147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venir Heavy"/>
                <a:cs typeface="Avenir Heavy"/>
              </a:rPr>
              <a:t>Goals for the 2013 Freshmen Cohort</a:t>
            </a:r>
          </a:p>
          <a:p>
            <a:endParaRPr lang="en-US" sz="3200" u="sng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600" dirty="0" smtClean="0">
                <a:latin typeface="Avenir Book"/>
                <a:cs typeface="Avenir Book"/>
              </a:rPr>
              <a:t>Increase 4-yr graduation rates </a:t>
            </a:r>
            <a:r>
              <a:rPr lang="en-US" sz="2600" dirty="0">
                <a:latin typeface="Avenir Book"/>
                <a:cs typeface="Avenir Book"/>
              </a:rPr>
              <a:t>(</a:t>
            </a:r>
            <a:r>
              <a:rPr lang="en-US" sz="2600" dirty="0" smtClean="0">
                <a:latin typeface="Avenir Book"/>
                <a:cs typeface="Avenir Book"/>
              </a:rPr>
              <a:t>2012 cohort is 47%)</a:t>
            </a:r>
          </a:p>
          <a:p>
            <a:endParaRPr lang="en-US" sz="26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600" dirty="0" smtClean="0">
                <a:latin typeface="Avenir Book"/>
                <a:cs typeface="Avenir Book"/>
              </a:rPr>
              <a:t>65% of 2013 cohort could graduate in 4 years!</a:t>
            </a:r>
          </a:p>
          <a:p>
            <a:endParaRPr lang="en-US" sz="26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600" dirty="0" smtClean="0">
                <a:latin typeface="Avenir Book"/>
                <a:cs typeface="Avenir Book"/>
              </a:rPr>
              <a:t>Proactive interventions</a:t>
            </a:r>
            <a:endParaRPr lang="en-US" sz="2600" dirty="0">
              <a:latin typeface="Avenir Book"/>
              <a:cs typeface="Avenir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1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3532"/>
              </p:ext>
            </p:extLst>
          </p:nvPr>
        </p:nvGraphicFramePr>
        <p:xfrm>
          <a:off x="649483" y="2068350"/>
          <a:ext cx="12859762" cy="576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9483" y="1208814"/>
            <a:ext cx="1236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Number of Fall 2013 Cohort by % of Degree Completion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5 at 9.48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70" y="1005840"/>
            <a:ext cx="9508724" cy="7223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320" y="1093287"/>
            <a:ext cx="3432629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venir Heavy"/>
                <a:cs typeface="Avenir Heavy"/>
              </a:rPr>
              <a:t>Goals for </a:t>
            </a:r>
            <a:r>
              <a:rPr lang="en-US" sz="2600" b="1" dirty="0" smtClean="0">
                <a:latin typeface="Avenir Heavy"/>
                <a:cs typeface="Avenir Heavy"/>
              </a:rPr>
              <a:t>the 2015 Transfer Cohort</a:t>
            </a:r>
          </a:p>
          <a:p>
            <a:endParaRPr lang="en-US" sz="2600" u="sng" dirty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600" dirty="0">
                <a:latin typeface="Avenir Book"/>
                <a:cs typeface="Avenir Book"/>
              </a:rPr>
              <a:t>Increase </a:t>
            </a:r>
            <a:r>
              <a:rPr lang="en-US" sz="2600" dirty="0" smtClean="0">
                <a:latin typeface="Avenir Book"/>
                <a:cs typeface="Avenir Book"/>
              </a:rPr>
              <a:t>2-yr </a:t>
            </a:r>
            <a:r>
              <a:rPr lang="en-US" sz="2600" dirty="0">
                <a:latin typeface="Avenir Book"/>
                <a:cs typeface="Avenir Book"/>
              </a:rPr>
              <a:t>graduation rates (</a:t>
            </a:r>
            <a:r>
              <a:rPr lang="en-US" sz="2600" dirty="0" smtClean="0">
                <a:latin typeface="Avenir Book"/>
                <a:cs typeface="Avenir Book"/>
              </a:rPr>
              <a:t>2013 transfer </a:t>
            </a:r>
            <a:r>
              <a:rPr lang="en-US" sz="2600" dirty="0">
                <a:latin typeface="Avenir Book"/>
                <a:cs typeface="Avenir Book"/>
              </a:rPr>
              <a:t>cohort </a:t>
            </a:r>
            <a:r>
              <a:rPr lang="en-US" sz="2600" dirty="0" smtClean="0">
                <a:latin typeface="Avenir Book"/>
                <a:cs typeface="Avenir Book"/>
              </a:rPr>
              <a:t>is 34%)</a:t>
            </a:r>
          </a:p>
          <a:p>
            <a:pPr marL="457200" indent="-457200">
              <a:buFont typeface="Wingdings" charset="2"/>
              <a:buChar char="v"/>
            </a:pPr>
            <a:endParaRPr lang="en-US" sz="2600" dirty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600" dirty="0" smtClean="0">
                <a:latin typeface="Avenir Book"/>
                <a:cs typeface="Avenir Book"/>
              </a:rPr>
              <a:t>53% </a:t>
            </a:r>
            <a:r>
              <a:rPr lang="en-US" sz="2600" dirty="0">
                <a:latin typeface="Avenir Book"/>
                <a:cs typeface="Avenir Book"/>
              </a:rPr>
              <a:t>of </a:t>
            </a:r>
            <a:r>
              <a:rPr lang="en-US" sz="2600" dirty="0" smtClean="0">
                <a:latin typeface="Avenir Book"/>
                <a:cs typeface="Avenir Book"/>
              </a:rPr>
              <a:t>2015 transfer </a:t>
            </a:r>
            <a:r>
              <a:rPr lang="en-US" sz="2600" dirty="0">
                <a:latin typeface="Avenir Book"/>
                <a:cs typeface="Avenir Book"/>
              </a:rPr>
              <a:t>cohort could graduate in </a:t>
            </a:r>
            <a:r>
              <a:rPr lang="en-US" sz="2600" dirty="0" smtClean="0">
                <a:latin typeface="Avenir Book"/>
                <a:cs typeface="Avenir Book"/>
              </a:rPr>
              <a:t>2 </a:t>
            </a:r>
            <a:r>
              <a:rPr lang="en-US" sz="2600" dirty="0">
                <a:latin typeface="Avenir Book"/>
                <a:cs typeface="Avenir Book"/>
              </a:rPr>
              <a:t>years</a:t>
            </a:r>
            <a:r>
              <a:rPr lang="en-US" sz="2600" dirty="0" smtClean="0">
                <a:latin typeface="Avenir Book"/>
                <a:cs typeface="Avenir Book"/>
              </a:rPr>
              <a:t>!</a:t>
            </a:r>
          </a:p>
          <a:p>
            <a:pPr marL="457200" indent="-457200">
              <a:buFont typeface="Wingdings" charset="2"/>
              <a:buChar char="v"/>
            </a:pPr>
            <a:endParaRPr lang="en-US" sz="2600" dirty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600" dirty="0" smtClean="0">
                <a:latin typeface="Avenir Book"/>
                <a:cs typeface="Avenir Book"/>
              </a:rPr>
              <a:t>Proactive interventions</a:t>
            </a:r>
            <a:endParaRPr lang="en-US" sz="2600" dirty="0"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8529" y="2581408"/>
            <a:ext cx="11080401" cy="39344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20,944</a:t>
            </a: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 students</a:t>
            </a:r>
          </a:p>
          <a:p>
            <a:pPr marL="457200" indent="-457200">
              <a:lnSpc>
                <a:spcPct val="15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1411</a:t>
            </a: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 faculty </a:t>
            </a:r>
          </a:p>
          <a:p>
            <a:pPr marL="457200" indent="-457200">
              <a:lnSpc>
                <a:spcPct val="15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65</a:t>
            </a: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 bachelor’s </a:t>
            </a: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and </a:t>
            </a:r>
            <a:r>
              <a:rPr lang="en-US" sz="2800" dirty="0" smtClean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33</a:t>
            </a: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 master’s degrees</a:t>
            </a: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  <a:p>
            <a:pPr marL="457200" indent="-457200">
              <a:lnSpc>
                <a:spcPct val="15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Students </a:t>
            </a:r>
            <a:r>
              <a:rPr lang="en-US" sz="2800" dirty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have to declare </a:t>
            </a: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a major upon admission</a:t>
            </a:r>
          </a:p>
          <a:p>
            <a:pPr marL="457200" lvl="1">
              <a:buClr>
                <a:srgbClr val="A9985D"/>
              </a:buClr>
            </a:pPr>
            <a:endParaRPr lang="en-US" sz="280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457200" lvl="1">
              <a:buClr>
                <a:srgbClr val="A9985D"/>
              </a:buClr>
            </a:pP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  <a:p>
            <a:pPr marL="457200" lvl="1" indent="-457200">
              <a:lnSpc>
                <a:spcPct val="15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“</a:t>
            </a:r>
            <a:r>
              <a:rPr lang="en-US" sz="2800" dirty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Upside </a:t>
            </a:r>
            <a:r>
              <a:rPr lang="en-US" sz="2800" dirty="0" err="1" smtClean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down</a:t>
            </a:r>
            <a:r>
              <a:rPr lang="en-US" sz="2800" dirty="0" err="1" smtClean="0">
                <a:latin typeface="Avenir Medium" charset="0"/>
                <a:ea typeface="Avenir Medium" charset="0"/>
                <a:cs typeface="Avenir Medium" charset="0"/>
              </a:rPr>
              <a:t>”curriculum</a:t>
            </a: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: </a:t>
            </a: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/>
            </a:r>
            <a:b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</a:b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Students </a:t>
            </a:r>
            <a:r>
              <a:rPr lang="en-US" sz="2800" dirty="0">
                <a:latin typeface="Avenir Medium" charset="0"/>
                <a:ea typeface="Avenir Medium" charset="0"/>
                <a:cs typeface="Avenir Medium" charset="0"/>
              </a:rPr>
              <a:t>start taking major related classes during their first term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11" y="798286"/>
            <a:ext cx="4529795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013010"/>
            <a:ext cx="12618720" cy="159067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  <a:t>Supporting Student Success</a:t>
            </a:r>
            <a:b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5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Example 1 - Freshmen Success Program</a:t>
            </a:r>
            <a:endParaRPr lang="en-US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92" y="3147942"/>
            <a:ext cx="11612880" cy="3767598"/>
          </a:xfrm>
        </p:spPr>
        <p:txBody>
          <a:bodyPr/>
          <a:lstStyle/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First introduced in Fall 2009</a:t>
            </a:r>
          </a:p>
          <a:p>
            <a:pPr>
              <a:spcBef>
                <a:spcPts val="0"/>
              </a:spcBef>
              <a:buClr>
                <a:srgbClr val="A9985D"/>
              </a:buClr>
              <a:defRPr/>
            </a:pP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Required for all first time freshmen on AP at the end of their first term.</a:t>
            </a:r>
          </a:p>
          <a:p>
            <a:pPr>
              <a:spcBef>
                <a:spcPts val="0"/>
              </a:spcBef>
              <a:buClr>
                <a:srgbClr val="A9985D"/>
              </a:buClr>
              <a:defRPr/>
            </a:pP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3200" dirty="0">
                <a:latin typeface="Avenir Roman" charset="0"/>
                <a:ea typeface="Avenir Roman" charset="0"/>
                <a:cs typeface="Avenir Roman" charset="0"/>
              </a:rPr>
              <a:t>Focus on self-efficacy and identifying the unique obstacle(s) for each student.  </a:t>
            </a:r>
          </a:p>
          <a:p>
            <a:pPr marL="228600" indent="-228600">
              <a:spcBef>
                <a:spcPts val="0"/>
              </a:spcBef>
              <a:defRPr/>
            </a:pPr>
            <a:endParaRPr lang="en-US" sz="3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0" y="5290457"/>
            <a:ext cx="2423160" cy="2939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772" y="5700725"/>
            <a:ext cx="2072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“Students should have university-wide support in reaching graduation”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Avenir Heavy" charset="0"/>
                <a:ea typeface="Avenir Heavy" charset="0"/>
                <a:cs typeface="Avenir Heavy" charset="0"/>
              </a:rPr>
              <a:t>Supporting Student Success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2756646"/>
            <a:ext cx="12618720" cy="328090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i="1" dirty="0">
                <a:solidFill>
                  <a:srgbClr val="000000"/>
                </a:solidFill>
                <a:latin typeface="Avenir Book Oblique" charset="0"/>
                <a:ea typeface="Avenir Book Oblique" charset="0"/>
                <a:cs typeface="Avenir Book Oblique" charset="0"/>
              </a:rPr>
              <a:t>“In order to be successful, a Cal Poly student needs to study 25 to 35 hours a week.”</a:t>
            </a:r>
          </a:p>
          <a:p>
            <a:pPr marL="0" indent="0" algn="r">
              <a:spcBef>
                <a:spcPts val="0"/>
              </a:spcBef>
              <a:buNone/>
              <a:defRPr/>
            </a:pPr>
            <a:endParaRPr lang="en-US" i="1" dirty="0">
              <a:solidFill>
                <a:srgbClr val="000000"/>
              </a:solidFill>
              <a:latin typeface="Avenir Book Oblique" charset="0"/>
              <a:ea typeface="Avenir Book Oblique" charset="0"/>
              <a:cs typeface="Avenir Book Oblique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rgbClr val="000000"/>
              </a:solidFill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Dr</a:t>
            </a:r>
            <a:r>
              <a:rPr lang="en-US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. Phil Bailey,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Avenir Roman" charset="0"/>
                <a:ea typeface="Avenir Roman" charset="0"/>
                <a:cs typeface="Avenir Roman" charset="0"/>
              </a:rPr>
              <a:t>Dean, College of Science and Mathematics</a:t>
            </a:r>
          </a:p>
          <a:p>
            <a:endParaRPr lang="en-US" i="1" dirty="0"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07240" y="5290457"/>
            <a:ext cx="2423160" cy="2939143"/>
            <a:chOff x="0" y="5290457"/>
            <a:chExt cx="2423160" cy="2939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90457"/>
              <a:ext cx="2423160" cy="29391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4741" y="5767147"/>
              <a:ext cx="167367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Medium" charset="0"/>
                  <a:ea typeface="Avenir Medium" charset="0"/>
                  <a:cs typeface="Avenir Medium" charset="0"/>
                </a:rPr>
                <a:t>“Students should have university-wide support in reaching graduation”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5 at 8.52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67" y="274320"/>
            <a:ext cx="8419596" cy="7955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86" y="2813255"/>
            <a:ext cx="3882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85% of 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First Time Freshmen </a:t>
            </a: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on academic probation admit to 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studying </a:t>
            </a:r>
            <a:r>
              <a:rPr lang="en-US" sz="3200" dirty="0">
                <a:latin typeface="Avenir Medium" charset="0"/>
                <a:ea typeface="Avenir Medium" charset="0"/>
                <a:cs typeface="Avenir Medium" charset="0"/>
              </a:rPr>
              <a:t>less than 25 hours </a:t>
            </a:r>
            <a:r>
              <a:rPr lang="en-US" sz="3200" dirty="0" smtClean="0">
                <a:latin typeface="Avenir Medium" charset="0"/>
                <a:ea typeface="Avenir Medium" charset="0"/>
                <a:cs typeface="Avenir Medium" charset="0"/>
              </a:rPr>
              <a:t>per week</a:t>
            </a:r>
            <a:endParaRPr lang="en-US" sz="32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0902" y="874484"/>
            <a:ext cx="4445000" cy="12003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Hours Per Week First Time Freshmen Study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5 at 8.53.3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530" y="262522"/>
            <a:ext cx="7961458" cy="7967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2740" y="5611675"/>
            <a:ext cx="16223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#1</a:t>
            </a: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0396" y="6462996"/>
            <a:ext cx="16223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#2</a:t>
            </a: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80211" y="5706424"/>
            <a:ext cx="1505402" cy="224655"/>
          </a:xfrm>
          <a:prstGeom prst="rightArrow">
            <a:avLst/>
          </a:prstGeom>
          <a:solidFill>
            <a:srgbClr val="92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C9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80211" y="6566466"/>
            <a:ext cx="1505402" cy="217792"/>
          </a:xfrm>
          <a:prstGeom prst="rightArrow">
            <a:avLst/>
          </a:prstGeom>
          <a:solidFill>
            <a:srgbClr val="F36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552" y="163347"/>
            <a:ext cx="5130948" cy="27853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Question: </a:t>
            </a:r>
          </a:p>
          <a:p>
            <a:endParaRPr lang="en-US" sz="900" b="1" dirty="0"/>
          </a:p>
          <a:p>
            <a:r>
              <a:rPr lang="en-US" sz="2600" dirty="0" smtClean="0">
                <a:latin typeface="Avenir Roman" charset="0"/>
                <a:ea typeface="Avenir Roman" charset="0"/>
                <a:cs typeface="Avenir Roman" charset="0"/>
              </a:rPr>
              <a:t>Looking back at Fall Quarter, were there internal factors affecting your academic performance? </a:t>
            </a:r>
            <a:br>
              <a:rPr lang="en-US" sz="2600" dirty="0" smtClean="0">
                <a:latin typeface="Avenir Roman" charset="0"/>
                <a:ea typeface="Avenir Roman" charset="0"/>
                <a:cs typeface="Avenir Roman" charset="0"/>
              </a:rPr>
            </a:br>
            <a:endParaRPr lang="en-US" sz="2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552" y="3173075"/>
            <a:ext cx="3841820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venir Heavy"/>
                <a:cs typeface="Avenir Heavy"/>
              </a:rPr>
              <a:t>Top Responses:</a:t>
            </a:r>
          </a:p>
          <a:p>
            <a:endParaRPr lang="en-US" sz="1600" b="1" dirty="0" smtClean="0">
              <a:latin typeface="Avenir Heavy"/>
              <a:cs typeface="Avenir Heavy"/>
            </a:endParaRPr>
          </a:p>
          <a:p>
            <a:r>
              <a:rPr lang="en-US" sz="2600" b="1" dirty="0" smtClean="0">
                <a:latin typeface="Avenir Book"/>
                <a:cs typeface="Avenir Book"/>
              </a:rPr>
              <a:t>#1</a:t>
            </a:r>
            <a:r>
              <a:rPr lang="en-US" sz="2600" dirty="0" smtClean="0">
                <a:latin typeface="Avenir Book"/>
                <a:cs typeface="Avenir Book"/>
              </a:rPr>
              <a:t> “I managed my time poorly.”</a:t>
            </a:r>
          </a:p>
          <a:p>
            <a:endParaRPr lang="en-US" sz="2600" dirty="0">
              <a:latin typeface="Avenir Book"/>
              <a:cs typeface="Avenir Book"/>
            </a:endParaRPr>
          </a:p>
          <a:p>
            <a:r>
              <a:rPr lang="en-US" sz="2600" b="1" dirty="0" smtClean="0">
                <a:latin typeface="Avenir Book"/>
                <a:cs typeface="Avenir Book"/>
              </a:rPr>
              <a:t>#2</a:t>
            </a:r>
            <a:r>
              <a:rPr lang="en-US" sz="2600" dirty="0" smtClean="0">
                <a:latin typeface="Avenir Book"/>
                <a:cs typeface="Avenir Book"/>
              </a:rPr>
              <a:t> “I recognized that I was having difficulty, but I wan not comfortable seeking campus resources.”</a:t>
            </a:r>
            <a:endParaRPr lang="en-US" sz="2600" dirty="0">
              <a:latin typeface="Avenir Book"/>
              <a:cs typeface="Avenir Book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013010"/>
            <a:ext cx="12618720" cy="159067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Top 3 Realizations of Students Attending Freshmen Success Program</a:t>
            </a:r>
            <a:endParaRPr lang="en-US" sz="48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92" y="3147942"/>
            <a:ext cx="11612880" cy="3767598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“It’s a relief to know that I am not alone in my struggles. There are others like me.”</a:t>
            </a: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>
              <a:spcBef>
                <a:spcPts val="0"/>
              </a:spcBef>
              <a:buClr>
                <a:srgbClr val="A9985D"/>
              </a:buClr>
              <a:defRPr/>
            </a:pP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“My time management skills weren’t adequate for college life. I will increase number of hours spent studying per week.”</a:t>
            </a: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>
              <a:spcBef>
                <a:spcPts val="0"/>
              </a:spcBef>
              <a:buClr>
                <a:srgbClr val="A9985D"/>
              </a:buClr>
              <a:defRPr/>
            </a:pP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3200" dirty="0" smtClean="0">
                <a:latin typeface="Avenir Roman" charset="0"/>
                <a:ea typeface="Avenir Roman" charset="0"/>
                <a:cs typeface="Avenir Roman" charset="0"/>
              </a:rPr>
              <a:t>“I am definitely more motivated to stay on track and achieve my academic goals.”</a:t>
            </a:r>
            <a:endParaRPr lang="en-US" sz="3200" dirty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0" y="5290457"/>
            <a:ext cx="2423160" cy="29391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82772" y="5700725"/>
            <a:ext cx="2072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“Students should have university-wide support in reaching graduation”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ean GPA by Colle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055" y="513187"/>
            <a:ext cx="10088584" cy="6683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80073" y="1816792"/>
            <a:ext cx="374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venir Book"/>
                <a:ea typeface="Avenir Heavy" charset="0"/>
                <a:cs typeface="Avenir Book"/>
              </a:rPr>
              <a:t>Mean </a:t>
            </a:r>
            <a:r>
              <a:rPr lang="en-US" sz="4000" b="1" dirty="0" smtClean="0">
                <a:latin typeface="Avenir Book"/>
                <a:ea typeface="Avenir Heavy" charset="0"/>
                <a:cs typeface="Avenir Book"/>
              </a:rPr>
              <a:t>Term </a:t>
            </a:r>
            <a:r>
              <a:rPr lang="en-US" sz="4000" b="1" dirty="0">
                <a:latin typeface="Avenir Book"/>
                <a:ea typeface="Avenir Heavy" charset="0"/>
                <a:cs typeface="Avenir Book"/>
              </a:rPr>
              <a:t>GPA by </a:t>
            </a:r>
            <a:r>
              <a:rPr lang="en-US" sz="4000" b="1" dirty="0" smtClean="0">
                <a:latin typeface="Avenir Book"/>
                <a:ea typeface="Avenir Heavy" charset="0"/>
                <a:cs typeface="Avenir Book"/>
              </a:rPr>
              <a:t>College </a:t>
            </a:r>
            <a:br>
              <a:rPr lang="en-US" sz="4000" b="1" dirty="0" smtClean="0">
                <a:latin typeface="Avenir Book"/>
                <a:ea typeface="Avenir Heavy" charset="0"/>
                <a:cs typeface="Avenir Book"/>
              </a:rPr>
            </a:br>
            <a:r>
              <a:rPr lang="en-US" sz="4000" b="1" dirty="0" smtClean="0">
                <a:latin typeface="Avenir Book"/>
                <a:ea typeface="Avenir Heavy" charset="0"/>
                <a:cs typeface="Avenir Book"/>
              </a:rPr>
              <a:t>after Freshman Success Program </a:t>
            </a:r>
            <a:r>
              <a:rPr lang="en-US" sz="4000" b="1" dirty="0">
                <a:latin typeface="Avenir Book"/>
                <a:ea typeface="Avenir Heavy" charset="0"/>
                <a:cs typeface="Avenir Book"/>
              </a:rPr>
              <a:t>(2010-11)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Supporting Student Success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Example 2 - Multicultural Engineering Program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644296"/>
            <a:ext cx="12618720" cy="4755740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College of Engineering academic support program designed to recruit, retain, and graduate a diverse population of students, especially the underrepresented groups in engineering. </a:t>
            </a:r>
          </a:p>
          <a:p>
            <a:pPr>
              <a:spcBef>
                <a:spcPts val="0"/>
              </a:spcBef>
              <a:buClr>
                <a:srgbClr val="A9985D"/>
              </a:buClr>
              <a:defRPr/>
            </a:pP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Already demonstrated success in closing the achievement gap.</a:t>
            </a:r>
          </a:p>
          <a:p>
            <a:pPr>
              <a:spcBef>
                <a:spcPts val="0"/>
              </a:spcBef>
              <a:buClr>
                <a:srgbClr val="A9985D"/>
              </a:buClr>
              <a:defRPr/>
            </a:pP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  <a:p>
            <a:pPr marL="228600" indent="-228600">
              <a:spcBef>
                <a:spcPts val="0"/>
              </a:spcBef>
              <a:buClr>
                <a:srgbClr val="A9985D"/>
              </a:buClr>
              <a:defRPr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Other colleges starting to follow 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suit.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240" y="5404757"/>
            <a:ext cx="2423160" cy="2824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7929" y="5964683"/>
            <a:ext cx="2141782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“Students should have university-wide support in reaching graduation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charset="0"/>
                <a:ea typeface="Avenir Medium" charset="0"/>
                <a:cs typeface="Avenir Medium" charset="0"/>
              </a:rPr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  <a:t>Supporting Student Success</a:t>
            </a:r>
            <a:br>
              <a:rPr lang="en-US" sz="60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5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Multicultural Engineering Program</a:t>
            </a:r>
            <a:endParaRPr lang="en-US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Content Placeholder 3" descr="Screen Shot 2016-09-15 at 8.35.40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31" y="2028826"/>
            <a:ext cx="12092023" cy="3474720"/>
          </a:xfrm>
          <a:prstGeom prst="rect">
            <a:avLst/>
          </a:prstGeom>
        </p:spPr>
      </p:pic>
      <p:pic>
        <p:nvPicPr>
          <p:cNvPr id="5" name="Picture 4" descr="Screen Shot 2016-09-15 at 8.36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5503546"/>
            <a:ext cx="12813998" cy="109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479" y="6828504"/>
            <a:ext cx="126187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Roman" charset="0"/>
                <a:ea typeface="Avenir Roman" charset="0"/>
                <a:cs typeface="Avenir Roman" charset="0"/>
              </a:rPr>
              <a:t>MEP:</a:t>
            </a:r>
            <a:r>
              <a:rPr lang="en-US" dirty="0">
                <a:latin typeface="Avenir Roman" charset="0"/>
                <a:ea typeface="Avenir Roman" charset="0"/>
                <a:cs typeface="Avenir Roman" charset="0"/>
              </a:rPr>
              <a:t> Eligible students who participate in MEP (1</a:t>
            </a:r>
            <a:r>
              <a:rPr lang="en-US" baseline="30000" dirty="0">
                <a:latin typeface="Avenir Roman" charset="0"/>
                <a:ea typeface="Avenir Roman" charset="0"/>
                <a:cs typeface="Avenir Roman" charset="0"/>
              </a:rPr>
              <a:t>st</a:t>
            </a:r>
            <a:r>
              <a:rPr lang="en-US" dirty="0">
                <a:latin typeface="Avenir Roman" charset="0"/>
                <a:ea typeface="Avenir Roman" charset="0"/>
                <a:cs typeface="Avenir Roman" charset="0"/>
              </a:rPr>
              <a:t> gen, low income, URM)</a:t>
            </a:r>
          </a:p>
          <a:p>
            <a:r>
              <a:rPr lang="en-US" b="1" dirty="0">
                <a:latin typeface="Avenir Roman" charset="0"/>
                <a:ea typeface="Avenir Roman" charset="0"/>
                <a:cs typeface="Avenir Roman" charset="0"/>
              </a:rPr>
              <a:t>Non-MEP, Eligible</a:t>
            </a:r>
            <a:r>
              <a:rPr lang="en-US" dirty="0">
                <a:latin typeface="Avenir Roman" charset="0"/>
                <a:ea typeface="Avenir Roman" charset="0"/>
                <a:cs typeface="Avenir Roman" charset="0"/>
              </a:rPr>
              <a:t>: Those who are eligible but don’t participate</a:t>
            </a:r>
          </a:p>
          <a:p>
            <a:r>
              <a:rPr lang="en-US" b="1" dirty="0">
                <a:latin typeface="Avenir Roman" charset="0"/>
                <a:ea typeface="Avenir Roman" charset="0"/>
                <a:cs typeface="Avenir Roman" charset="0"/>
              </a:rPr>
              <a:t>Non-MEP, Non-Eligible</a:t>
            </a:r>
            <a:r>
              <a:rPr lang="en-US" dirty="0">
                <a:latin typeface="Avenir Roman" charset="0"/>
                <a:ea typeface="Avenir Roman" charset="0"/>
                <a:cs typeface="Avenir Roman" charset="0"/>
              </a:rPr>
              <a:t>: Those who aren’t eligible and who don’t </a:t>
            </a:r>
            <a:r>
              <a:rPr lang="en-US" dirty="0" smtClean="0">
                <a:latin typeface="Avenir Roman" charset="0"/>
                <a:ea typeface="Avenir Roman" charset="0"/>
                <a:cs typeface="Avenir Roman" charset="0"/>
              </a:rPr>
              <a:t>participate</a:t>
            </a: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Supporting Student Success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Example 3 – Mustang Success Center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714541"/>
            <a:ext cx="11064240" cy="5221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GOALS</a:t>
            </a:r>
          </a:p>
          <a:p>
            <a:pPr marL="0" indent="0">
              <a:buNone/>
            </a:pPr>
            <a:endParaRPr lang="en-US" sz="12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lnSpc>
                <a:spcPct val="11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Understand University policies and procedures</a:t>
            </a:r>
          </a:p>
          <a:p>
            <a:pPr>
              <a:lnSpc>
                <a:spcPct val="11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Offer a full range of proactive academic services</a:t>
            </a:r>
          </a:p>
          <a:p>
            <a:pPr>
              <a:lnSpc>
                <a:spcPct val="11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Refer students to appropriate campus resources</a:t>
            </a:r>
          </a:p>
          <a:p>
            <a:pPr>
              <a:lnSpc>
                <a:spcPct val="11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Leadership in college and university programs that support student success.</a:t>
            </a:r>
          </a:p>
          <a:p>
            <a:pPr>
              <a:buClr>
                <a:srgbClr val="A9985D"/>
              </a:buClr>
              <a:buFont typeface="Arial" charset="0"/>
              <a:buChar char="•"/>
            </a:pPr>
            <a:endParaRPr lang="en-US" sz="360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buNone/>
            </a:pP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07240" y="5404757"/>
            <a:ext cx="2423160" cy="2824843"/>
            <a:chOff x="12207240" y="0"/>
            <a:chExt cx="2423160" cy="28248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7240" y="0"/>
              <a:ext cx="2423160" cy="28248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626884" y="289036"/>
              <a:ext cx="158387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“Students should have university-wide support in reaching graduation”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Supporting Student Success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Example 3 – Mustang Success Center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A9985D"/>
              </a:buClr>
              <a:buNone/>
            </a:pPr>
            <a:endParaRPr lang="en-US" sz="80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AUDIENCE &amp; FUNCTIONS</a:t>
            </a:r>
          </a:p>
          <a:p>
            <a:pPr marL="0" indent="0">
              <a:buNone/>
            </a:pPr>
            <a:endParaRPr lang="en-US" sz="14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First Year and Transfer students</a:t>
            </a: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Cal Poly scholar program</a:t>
            </a: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Student athletes</a:t>
            </a: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Workshops</a:t>
            </a: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First year and transfer success programs</a:t>
            </a:r>
          </a:p>
          <a:p>
            <a:pPr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Faculty and staff training</a:t>
            </a:r>
          </a:p>
          <a:p>
            <a:pPr marL="0" indent="0">
              <a:buNone/>
            </a:pP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07240" y="5404757"/>
            <a:ext cx="2423160" cy="2824843"/>
            <a:chOff x="12207240" y="0"/>
            <a:chExt cx="2423160" cy="28248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7240" y="0"/>
              <a:ext cx="2423160" cy="28248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626884" y="289036"/>
              <a:ext cx="158387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rPr>
                <a:t>“Students should have university-wide support in reaching graduation”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2824843" cy="33887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86916" y="3917329"/>
            <a:ext cx="11176346" cy="303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“Mille </a:t>
            </a:r>
            <a:r>
              <a:rPr lang="en-US" sz="3200" dirty="0" err="1" smtClean="0">
                <a:latin typeface="Avenir Oblique"/>
                <a:ea typeface="Avenir Roman" charset="0"/>
                <a:cs typeface="Avenir Oblique"/>
              </a:rPr>
              <a:t>viae</a:t>
            </a: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 </a:t>
            </a:r>
            <a:r>
              <a:rPr lang="en-US" sz="3200" dirty="0" err="1" smtClean="0">
                <a:latin typeface="Avenir Oblique"/>
                <a:ea typeface="Avenir Roman" charset="0"/>
                <a:cs typeface="Avenir Oblique"/>
              </a:rPr>
              <a:t>ducunt</a:t>
            </a: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 </a:t>
            </a:r>
            <a:r>
              <a:rPr lang="en-US" sz="3200" dirty="0" err="1" smtClean="0">
                <a:latin typeface="Avenir Oblique"/>
                <a:ea typeface="Avenir Roman" charset="0"/>
                <a:cs typeface="Avenir Oblique"/>
              </a:rPr>
              <a:t>homines</a:t>
            </a: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 per </a:t>
            </a:r>
            <a:r>
              <a:rPr lang="en-US" sz="3200" dirty="0" err="1" smtClean="0">
                <a:latin typeface="Avenir Oblique"/>
                <a:ea typeface="Avenir Roman" charset="0"/>
                <a:cs typeface="Avenir Oblique"/>
              </a:rPr>
              <a:t>saecula</a:t>
            </a: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 </a:t>
            </a:r>
            <a:r>
              <a:rPr lang="en-US" sz="3200" dirty="0" err="1" smtClean="0">
                <a:latin typeface="Avenir Oblique"/>
                <a:ea typeface="Avenir Roman" charset="0"/>
                <a:cs typeface="Avenir Oblique"/>
              </a:rPr>
              <a:t>Romam</a:t>
            </a: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”</a:t>
            </a:r>
          </a:p>
          <a:p>
            <a:pPr algn="r">
              <a:lnSpc>
                <a:spcPct val="120000"/>
              </a:lnSpc>
              <a:buClr>
                <a:srgbClr val="A9985D"/>
              </a:buClr>
            </a:pPr>
            <a:r>
              <a:rPr lang="en-US" sz="3200" dirty="0" smtClean="0">
                <a:latin typeface="Avenir Oblique"/>
                <a:ea typeface="Avenir Roman" charset="0"/>
                <a:cs typeface="Avenir Oblique"/>
              </a:rPr>
              <a:t>(“A thousand roads lead men forever to Rome”)</a:t>
            </a:r>
          </a:p>
          <a:p>
            <a:pPr>
              <a:lnSpc>
                <a:spcPct val="120000"/>
              </a:lnSpc>
              <a:buClr>
                <a:srgbClr val="A9985D"/>
              </a:buClr>
            </a:pPr>
            <a:endParaRPr lang="en-US" sz="3200" dirty="0">
              <a:latin typeface="Avenir Roman"/>
              <a:ea typeface="Avenir Roman" charset="0"/>
              <a:cs typeface="Avenir Roman"/>
            </a:endParaRPr>
          </a:p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3200" dirty="0" err="1" smtClean="0">
                <a:latin typeface="Avenir Book"/>
                <a:ea typeface="Avenir Roman" charset="0"/>
                <a:cs typeface="Avenir Book"/>
              </a:rPr>
              <a:t>Alanus</a:t>
            </a:r>
            <a:r>
              <a:rPr lang="en-US" sz="3200" dirty="0" smtClean="0">
                <a:latin typeface="Avenir Book"/>
                <a:ea typeface="Avenir Roman" charset="0"/>
                <a:cs typeface="Avenir Book"/>
              </a:rPr>
              <a:t> de </a:t>
            </a:r>
            <a:r>
              <a:rPr lang="en-US" sz="3200" dirty="0" err="1" smtClean="0">
                <a:latin typeface="Avenir Book"/>
                <a:ea typeface="Avenir Roman" charset="0"/>
                <a:cs typeface="Avenir Book"/>
              </a:rPr>
              <a:t>Insulis</a:t>
            </a:r>
            <a:r>
              <a:rPr lang="en-US" sz="3200" dirty="0" smtClean="0">
                <a:latin typeface="Avenir Book"/>
                <a:ea typeface="Avenir Roman" charset="0"/>
                <a:cs typeface="Avenir Book"/>
              </a:rPr>
              <a:t>, French Philosopher</a:t>
            </a:r>
          </a:p>
          <a:p>
            <a:pPr>
              <a:lnSpc>
                <a:spcPct val="120000"/>
              </a:lnSpc>
              <a:buClr>
                <a:srgbClr val="A9985D"/>
              </a:buClr>
            </a:pPr>
            <a:r>
              <a:rPr lang="en-US" sz="2800" dirty="0" smtClean="0">
                <a:latin typeface="Avenir Book"/>
                <a:ea typeface="Avenir Roman" charset="0"/>
                <a:cs typeface="Avenir Book"/>
              </a:rPr>
              <a:t>From ‘</a:t>
            </a:r>
            <a:r>
              <a:rPr lang="en-US" sz="2800" dirty="0" err="1" smtClean="0">
                <a:latin typeface="Avenir Book"/>
                <a:ea typeface="Avenir Roman" charset="0"/>
                <a:cs typeface="Avenir Book"/>
              </a:rPr>
              <a:t>Doctrinale</a:t>
            </a:r>
            <a:r>
              <a:rPr lang="en-US" sz="2800" dirty="0" smtClean="0">
                <a:latin typeface="Avenir Book"/>
                <a:ea typeface="Avenir Roman" charset="0"/>
                <a:cs typeface="Avenir Book"/>
              </a:rPr>
              <a:t> </a:t>
            </a:r>
            <a:r>
              <a:rPr lang="en-US" sz="2800" dirty="0" err="1" smtClean="0">
                <a:latin typeface="Avenir Book"/>
                <a:ea typeface="Avenir Roman" charset="0"/>
                <a:cs typeface="Avenir Book"/>
              </a:rPr>
              <a:t>altum</a:t>
            </a:r>
            <a:r>
              <a:rPr lang="en-US" sz="2800" dirty="0" smtClean="0">
                <a:latin typeface="Avenir Book"/>
                <a:ea typeface="Avenir Roman" charset="0"/>
                <a:cs typeface="Avenir Book"/>
              </a:rPr>
              <a:t> </a:t>
            </a:r>
            <a:r>
              <a:rPr lang="en-US" sz="2800" dirty="0" err="1" smtClean="0">
                <a:latin typeface="Avenir Book"/>
                <a:ea typeface="Avenir Roman" charset="0"/>
                <a:cs typeface="Avenir Book"/>
              </a:rPr>
              <a:t>seu</a:t>
            </a:r>
            <a:r>
              <a:rPr lang="en-US" sz="2800" dirty="0" smtClean="0">
                <a:latin typeface="Avenir Book"/>
                <a:ea typeface="Avenir Roman" charset="0"/>
                <a:cs typeface="Avenir Book"/>
              </a:rPr>
              <a:t> Liber </a:t>
            </a:r>
            <a:r>
              <a:rPr lang="en-US" sz="2800" dirty="0" err="1" smtClean="0">
                <a:latin typeface="Avenir Book"/>
                <a:ea typeface="Avenir Roman" charset="0"/>
                <a:cs typeface="Avenir Book"/>
              </a:rPr>
              <a:t>Parabolarum</a:t>
            </a:r>
            <a:r>
              <a:rPr lang="en-US" sz="2800" i="1" dirty="0" smtClean="0">
                <a:latin typeface="Avenir Roman"/>
                <a:ea typeface="Avenir Roman" charset="0"/>
                <a:cs typeface="Avenir Roman"/>
              </a:rPr>
              <a:t>’</a:t>
            </a:r>
            <a:endParaRPr lang="en-US" sz="2800" i="1" dirty="0">
              <a:latin typeface="Avenir Roman"/>
              <a:ea typeface="Avenir Roman" charset="0"/>
              <a:cs typeface="Avenir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Encouraging Degree Progress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Academic Progress Based Registration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Content Placeholder 3" descr="Screen Shot 2016-09-15 at 9.12.5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155819"/>
            <a:ext cx="11827421" cy="5193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5840" y="7497490"/>
            <a:ext cx="1117632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“Students should have university-wide support in reaching graduation”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Encouraging Degree Progress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Academic Progress Based Registration</a:t>
            </a:r>
            <a:b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36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Student Experience</a:t>
            </a:r>
            <a:endParaRPr lang="en-US" sz="36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5840" y="2176272"/>
            <a:ext cx="13388587" cy="58239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Jane is motivated to make degree progress in order to have an earlier registration appointment, so she: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marL="914400" lvl="1" indent="-457200">
              <a:lnSpc>
                <a:spcPct val="100000"/>
              </a:lnSpc>
              <a:buFont typeface="Wingdings" charset="2"/>
              <a:buChar char="ü"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Makes timely decision on declaring her concentration</a:t>
            </a:r>
          </a:p>
          <a:p>
            <a:pPr marL="914400" lvl="1" indent="-457200">
              <a:lnSpc>
                <a:spcPct val="100000"/>
              </a:lnSpc>
              <a:buFont typeface="Wingdings" charset="2"/>
              <a:buChar char="ü"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Makes sure any transfer work is submitted for timely evaluation and posting</a:t>
            </a:r>
          </a:p>
          <a:p>
            <a:pPr marL="914400" lvl="1" indent="-457200">
              <a:lnSpc>
                <a:spcPct val="100000"/>
              </a:lnSpc>
              <a:buFont typeface="Wingdings" charset="2"/>
              <a:buChar char="ü"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Makes sure any course substitutions are processed right away</a:t>
            </a:r>
          </a:p>
          <a:p>
            <a:pPr marL="914400" lvl="1" indent="-457200">
              <a:lnSpc>
                <a:spcPct val="100000"/>
              </a:lnSpc>
              <a:buFont typeface="Wingdings" charset="2"/>
              <a:buChar char="ü"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Is on top of her study abroad work to transfer on time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0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In the past, Jane used to wait until the end to attend to these matters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0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Small but significant factors that encourage students to be aware and keep up with their degree progress.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Encouraging Degree Progress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Quarterly Retention Effort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582635"/>
            <a:ext cx="12618720" cy="522160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Students can be absent from Cal Poly for two consecutive quarters without getting “discontinued”</a:t>
            </a:r>
          </a:p>
          <a:p>
            <a:pPr marL="342900" indent="-342900">
              <a:lnSpc>
                <a:spcPct val="10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“Attrition” happening in front of our eyes</a:t>
            </a:r>
          </a:p>
          <a:p>
            <a:pPr marL="0" indent="0">
              <a:lnSpc>
                <a:spcPct val="100000"/>
              </a:lnSpc>
              <a:buClr>
                <a:srgbClr val="A9985D"/>
              </a:buClr>
              <a:buNone/>
            </a:pPr>
            <a:endParaRPr lang="en-US" sz="2800" dirty="0" smtClean="0">
              <a:latin typeface="Avenir Roman" charset="0"/>
              <a:ea typeface="Avenir Roman" charset="0"/>
              <a:cs typeface="Avenir Roman" charset="0"/>
            </a:endParaRPr>
          </a:p>
          <a:p>
            <a:pPr marL="342900" indent="-342900">
              <a:lnSpc>
                <a:spcPct val="10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Quarterly report of all students who did not enroll for the next term</a:t>
            </a:r>
          </a:p>
          <a:p>
            <a:pPr marL="342900" indent="-342900">
              <a:lnSpc>
                <a:spcPct val="10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Colleges contact their “absent” students to find out why</a:t>
            </a:r>
          </a:p>
          <a:p>
            <a:pPr marL="342900" indent="-342900">
              <a:lnSpc>
                <a:spcPct val="10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Support offered, if needed (and wanted)</a:t>
            </a:r>
          </a:p>
          <a:p>
            <a:pPr marL="342900" indent="-342900">
              <a:lnSpc>
                <a:spcPct val="100000"/>
              </a:lnSpc>
              <a:buClr>
                <a:srgbClr val="A9985D"/>
              </a:buClr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Attrition reasons tracked 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Encouraging Degree Progress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Automatically Setting the Graduation Term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553587"/>
            <a:ext cx="12618720" cy="5221606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A9985D"/>
              </a:buClr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Cal Poly automatically sets the expected graduation term of all students who reach 75% or more degree progress</a:t>
            </a:r>
          </a:p>
          <a:p>
            <a:pPr>
              <a:buClr>
                <a:srgbClr val="A9985D"/>
              </a:buClr>
            </a:pPr>
            <a:endParaRPr lang="en-US" sz="28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marL="342900" indent="-342900">
              <a:buClr>
                <a:srgbClr val="A9985D"/>
              </a:buClr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The expected grad term is set to be a year from the term they reach 75%</a:t>
            </a:r>
          </a:p>
          <a:p>
            <a:pPr>
              <a:buClr>
                <a:srgbClr val="A9985D"/>
              </a:buClr>
            </a:pPr>
            <a:endParaRPr lang="en-US" sz="28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marL="342900" indent="-342900">
              <a:buClr>
                <a:srgbClr val="A9985D"/>
              </a:buClr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Consequence: Student cannot enroll in a term beyond their expected graduation term</a:t>
            </a:r>
          </a:p>
          <a:p>
            <a:pPr>
              <a:buClr>
                <a:srgbClr val="A9985D"/>
              </a:buClr>
            </a:pPr>
            <a:endParaRPr lang="en-US" sz="2800" dirty="0" smtClean="0">
              <a:latin typeface="Avenir Medium" charset="0"/>
              <a:ea typeface="Avenir Medium" charset="0"/>
              <a:cs typeface="Avenir Medium" charset="0"/>
            </a:endParaRPr>
          </a:p>
          <a:p>
            <a:pPr marL="342900" indent="-342900">
              <a:buClr>
                <a:srgbClr val="A9985D"/>
              </a:buClr>
            </a:pPr>
            <a:r>
              <a:rPr lang="en-US" sz="2800" dirty="0" smtClean="0">
                <a:latin typeface="Avenir Medium" charset="0"/>
                <a:ea typeface="Avenir Medium" charset="0"/>
                <a:cs typeface="Avenir Medium" charset="0"/>
              </a:rPr>
              <a:t>Need educationally justifiable reason to extend the graduation term</a:t>
            </a:r>
          </a:p>
          <a:p>
            <a:pPr>
              <a:buClr>
                <a:srgbClr val="A9985D"/>
              </a:buClr>
            </a:pPr>
            <a:endParaRPr lang="en-US" sz="2800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Encouraging Degree Progress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Automatically Setting the Graduation Term</a:t>
            </a:r>
            <a:b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Student Experience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793241"/>
            <a:ext cx="12618720" cy="5805624"/>
          </a:xfrm>
        </p:spPr>
        <p:txBody>
          <a:bodyPr>
            <a:normAutofit/>
          </a:bodyPr>
          <a:lstStyle/>
          <a:p>
            <a:pPr marL="0" indent="0">
              <a:buClr>
                <a:srgbClr val="A9985D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venir Book"/>
                <a:ea typeface="Avenir Medium" charset="0"/>
                <a:cs typeface="Avenir Book"/>
              </a:rPr>
              <a:t>Jane is notified by email that she is expected to graduate in Spring 2018.</a:t>
            </a:r>
          </a:p>
          <a:p>
            <a:pPr marL="0" indent="0">
              <a:buClr>
                <a:srgbClr val="A9985D"/>
              </a:buClr>
              <a:buNone/>
            </a:pPr>
            <a:endParaRPr lang="en-US" sz="1000" dirty="0" smtClean="0">
              <a:solidFill>
                <a:srgbClr val="000000"/>
              </a:solidFill>
              <a:latin typeface="Avenir Book"/>
              <a:ea typeface="Avenir Medium" charset="0"/>
              <a:cs typeface="Avenir Book"/>
            </a:endParaRPr>
          </a:p>
          <a:p>
            <a:pPr marL="0" indent="0">
              <a:buClr>
                <a:srgbClr val="A9985D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venir Book"/>
                <a:ea typeface="Avenir Medium" charset="0"/>
                <a:cs typeface="Avenir Book"/>
              </a:rPr>
              <a:t>She is expected to complete all her remaining degree requirements within the following 4 terms.</a:t>
            </a:r>
          </a:p>
          <a:p>
            <a:pPr marL="0" indent="0">
              <a:buClr>
                <a:srgbClr val="A9985D"/>
              </a:buClr>
              <a:buNone/>
            </a:pPr>
            <a:endParaRPr lang="en-US" sz="1000" dirty="0">
              <a:solidFill>
                <a:srgbClr val="000000"/>
              </a:solidFill>
              <a:latin typeface="Avenir Book"/>
              <a:ea typeface="Avenir Medium" charset="0"/>
              <a:cs typeface="Avenir Book"/>
            </a:endParaRPr>
          </a:p>
          <a:p>
            <a:pPr marL="0" indent="0">
              <a:buClr>
                <a:srgbClr val="A9985D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Avenir Book"/>
                <a:ea typeface="Avenir Medium" charset="0"/>
                <a:cs typeface="Avenir Book"/>
              </a:rPr>
              <a:t>Jane meets with her academic advisor:</a:t>
            </a:r>
          </a:p>
          <a:p>
            <a:pPr marL="914400" lvl="1" indent="-457200">
              <a:buClr>
                <a:srgbClr val="A9985D"/>
              </a:buClr>
              <a:buFont typeface="Courier New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Avenir Book"/>
                <a:ea typeface="Avenir Medium" charset="0"/>
                <a:cs typeface="Avenir Book"/>
              </a:rPr>
              <a:t>If Jane is planning to graduate earlier than Spring 2018, her expected grad term is merely updated.</a:t>
            </a:r>
          </a:p>
          <a:p>
            <a:pPr marL="914400" lvl="1" indent="-457200">
              <a:buClr>
                <a:srgbClr val="A9985D"/>
              </a:buClr>
              <a:buFont typeface="Courier New" charset="0"/>
              <a:buChar char="o"/>
            </a:pPr>
            <a:r>
              <a:rPr lang="en-US" sz="2800" dirty="0" smtClean="0">
                <a:solidFill>
                  <a:srgbClr val="000000"/>
                </a:solidFill>
                <a:latin typeface="Avenir Book"/>
                <a:ea typeface="Avenir Medium" charset="0"/>
                <a:cs typeface="Avenir Book"/>
              </a:rPr>
              <a:t>If Jane is planning to delay her graduation, she needs to provide an educationally justifiable reason. </a:t>
            </a:r>
          </a:p>
          <a:p>
            <a:pPr>
              <a:buClr>
                <a:srgbClr val="A9985D"/>
              </a:buClr>
              <a:buFont typeface="Courier New" charset="0"/>
              <a:buChar char="o"/>
            </a:pPr>
            <a:endParaRPr lang="en-US" sz="2800" dirty="0">
              <a:latin typeface="Avenir Book"/>
              <a:ea typeface="Avenir Medium" charset="0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15 at 11.3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22" y="496725"/>
            <a:ext cx="5607551" cy="7406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774" y="830868"/>
            <a:ext cx="5501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Heavy"/>
                <a:cs typeface="Avenir Heavy"/>
              </a:rPr>
              <a:t>Monitoring Expected Graduates’ Plans (Fall 2013 Cohort)</a:t>
            </a:r>
          </a:p>
          <a:p>
            <a:endParaRPr lang="en-US" sz="2800" dirty="0">
              <a:latin typeface="Avenir Heavy"/>
              <a:cs typeface="Avenir Heavy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latin typeface="Avenir Book"/>
                <a:cs typeface="Avenir Book"/>
              </a:rPr>
              <a:t>1846 (74%) remain in their assigned graduation term</a:t>
            </a:r>
          </a:p>
          <a:p>
            <a:endParaRPr lang="en-US" sz="2800" dirty="0" smtClean="0">
              <a:latin typeface="Avenir Book"/>
              <a:cs typeface="Avenir Book"/>
            </a:endParaRPr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>
                <a:latin typeface="Avenir Book"/>
                <a:cs typeface="Avenir Book"/>
              </a:rPr>
              <a:t>75, (3%) received approval to change their assigned graduation term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208613"/>
              </p:ext>
            </p:extLst>
          </p:nvPr>
        </p:nvGraphicFramePr>
        <p:xfrm>
          <a:off x="5596128" y="1005059"/>
          <a:ext cx="8837372" cy="676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606" y="1005059"/>
            <a:ext cx="4879084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venir Heavy"/>
                <a:ea typeface="Avenir Book" charset="0"/>
                <a:cs typeface="Avenir Heavy"/>
              </a:rPr>
              <a:t>Documented Reasons for Changing Graduation Term</a:t>
            </a:r>
          </a:p>
          <a:p>
            <a:endParaRPr lang="en-US" sz="2800" b="1" dirty="0" smtClean="0">
              <a:latin typeface="Avenir Heavy"/>
              <a:ea typeface="Avenir Book" charset="0"/>
              <a:cs typeface="Avenir Heavy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Moved 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to an earlier </a:t>
            </a: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term (167)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Delaying 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to earn a </a:t>
            </a: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minor (108)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Requesting 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delay for a lighter </a:t>
            </a: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load (76)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Delaying 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to a course sequencing/senior </a:t>
            </a:r>
            <a:r>
              <a:rPr lang="en-US" sz="2400" b="1" dirty="0" smtClean="0">
                <a:latin typeface="Avenir Book" charset="0"/>
                <a:ea typeface="Avenir Book" charset="0"/>
                <a:cs typeface="Avenir Book" charset="0"/>
              </a:rPr>
              <a:t>project (57)</a:t>
            </a:r>
            <a:endParaRPr lang="en-US" sz="2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8319" y="7771080"/>
            <a:ext cx="567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Roman" charset="0"/>
                <a:ea typeface="Avenir Roman" charset="0"/>
                <a:cs typeface="Avenir Roman" charset="0"/>
              </a:rPr>
              <a:t>Reason of Delay</a:t>
            </a:r>
            <a:endParaRPr lang="en-US" sz="20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5188" y="6651476"/>
            <a:ext cx="151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venir Book" charset="0"/>
                <a:ea typeface="Avenir Book" charset="0"/>
                <a:cs typeface="Avenir Book" charset="0"/>
              </a:rPr>
              <a:t>Number of Students</a:t>
            </a:r>
            <a:endParaRPr lang="en-US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1119104" cy="1590676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Encouraging Degree Progress</a:t>
            </a:r>
            <a:b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</a:br>
            <a:r>
              <a:rPr lang="en-US" sz="4400" b="1" dirty="0" smtClean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Assessment of Degree Audit for Graduating Seniors</a:t>
            </a:r>
            <a:endParaRPr lang="en-US" sz="4400" b="1" dirty="0">
              <a:solidFill>
                <a:srgbClr val="A998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84" y="3282955"/>
            <a:ext cx="6829891" cy="497292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Avenir Book" charset="0"/>
                <a:ea typeface="Avenir Book" charset="0"/>
                <a:cs typeface="Avenir Book" charset="0"/>
              </a:rPr>
              <a:t>Student is flagged if any requirement(s) are: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600" dirty="0" smtClean="0">
                <a:latin typeface="Avenir Book" charset="0"/>
                <a:ea typeface="Avenir Book" charset="0"/>
                <a:cs typeface="Avenir Book" charset="0"/>
              </a:rPr>
              <a:t>Not completed</a:t>
            </a:r>
          </a:p>
          <a:p>
            <a:pPr marL="914400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600" dirty="0" smtClean="0">
                <a:latin typeface="Avenir Book" charset="0"/>
                <a:ea typeface="Avenir Book" charset="0"/>
                <a:cs typeface="Avenir Book" charset="0"/>
              </a:rPr>
              <a:t>Not in-progress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Avenir Book" charset="0"/>
                <a:ea typeface="Avenir Book" charset="0"/>
                <a:cs typeface="Avenir Book" charset="0"/>
              </a:rPr>
              <a:t>Student and their college is notified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39375" y="3845353"/>
            <a:ext cx="7091025" cy="497292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Avenir Book" charset="0"/>
                <a:ea typeface="Avenir Book" charset="0"/>
                <a:cs typeface="Avenir Book" charset="0"/>
              </a:rPr>
              <a:t>Spring 2016 run yielded over 1000 such students among 2600+ expected graduates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6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latin typeface="Avenir Book" charset="0"/>
                <a:ea typeface="Avenir Book" charset="0"/>
                <a:cs typeface="Avenir Book" charset="0"/>
              </a:rPr>
              <a:t>Tremendous student response to the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5840" y="2356517"/>
            <a:ext cx="1240044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latin typeface="Avenir Heavy" charset="0"/>
                <a:ea typeface="Avenir Heavy" charset="0"/>
                <a:cs typeface="Avenir Heavy" charset="0"/>
              </a:rPr>
              <a:t>Office of the Registrar runs degree audit reports for all graduating </a:t>
            </a:r>
            <a:r>
              <a:rPr lang="en-US" sz="2600" b="1" dirty="0" smtClean="0">
                <a:latin typeface="Avenir Heavy" charset="0"/>
                <a:ea typeface="Avenir Heavy" charset="0"/>
                <a:cs typeface="Avenir Heavy" charset="0"/>
              </a:rPr>
              <a:t>seniors:</a:t>
            </a:r>
            <a:endParaRPr lang="en-US" sz="2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636"/>
            <a:ext cx="4078224" cy="2115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1460178"/>
              </p:ext>
            </p:extLst>
          </p:nvPr>
        </p:nvGraphicFramePr>
        <p:xfrm>
          <a:off x="497450" y="210882"/>
          <a:ext cx="13926473" cy="483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10100"/>
              </p:ext>
            </p:extLst>
          </p:nvPr>
        </p:nvGraphicFramePr>
        <p:xfrm>
          <a:off x="11398573" y="5265174"/>
          <a:ext cx="2907363" cy="2611043"/>
        </p:xfrm>
        <a:graphic>
          <a:graphicData uri="http://schemas.openxmlformats.org/drawingml/2006/table">
            <a:tbl>
              <a:tblPr firstRow="1" lastRow="1">
                <a:effectLst>
                  <a:outerShdw blurRad="50800" dist="76200" algn="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1672110"/>
                <a:gridCol w="1235253"/>
              </a:tblGrid>
              <a:tr h="273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Denied Reasons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Amount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>
                    <a:lnT w="12700" cmpd="sng">
                      <a:noFill/>
                    </a:lnT>
                  </a:tcPr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49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GPA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GWR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22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Major/Support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Other Unsatisfied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Short 180 Units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Snr. Proj.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116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Short Upper Div Units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USCP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1985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  <a:tr h="213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Grand Total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Avenir Medium" charset="0"/>
                          <a:ea typeface="Avenir Medium" charset="0"/>
                          <a:cs typeface="Avenir Medium" charset="0"/>
                        </a:rPr>
                        <a:t>316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Medium" charset="0"/>
                        <a:ea typeface="Avenir Medium" charset="0"/>
                        <a:cs typeface="Avenir Medium" charset="0"/>
                      </a:endParaRPr>
                    </a:p>
                  </a:txBody>
                  <a:tcPr marL="15064" marR="15064" marT="15064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5840" y="5565968"/>
            <a:ext cx="9365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9985D"/>
              </a:buClr>
              <a:buFont typeface="Arial" charset="0"/>
              <a:buChar char="•"/>
            </a:pPr>
            <a:r>
              <a:rPr lang="en-US" b="1" dirty="0">
                <a:latin typeface="Avenir Book"/>
                <a:ea typeface="Avenir Heavy" charset="0"/>
                <a:cs typeface="Avenir Book"/>
              </a:rPr>
              <a:t>8.5% of expected graduates were denied due to missing requirements</a:t>
            </a:r>
          </a:p>
          <a:p>
            <a:pPr marL="342900" indent="-342900">
              <a:buClr>
                <a:srgbClr val="A9985D"/>
              </a:buClr>
              <a:buFont typeface="Arial" charset="0"/>
              <a:buChar char="•"/>
            </a:pPr>
            <a:endParaRPr lang="en-US" b="1" dirty="0">
              <a:latin typeface="Avenir Book"/>
              <a:ea typeface="Avenir Heavy" charset="0"/>
              <a:cs typeface="Avenir Book"/>
            </a:endParaRPr>
          </a:p>
          <a:p>
            <a:pPr marL="342900" indent="-342900">
              <a:buClr>
                <a:srgbClr val="A9985D"/>
              </a:buClr>
              <a:buFont typeface="Arial" charset="0"/>
              <a:buChar char="•"/>
            </a:pPr>
            <a:r>
              <a:rPr lang="en-US" b="1" dirty="0">
                <a:latin typeface="Avenir Book"/>
                <a:ea typeface="Avenir Heavy" charset="0"/>
                <a:cs typeface="Avenir Book"/>
              </a:rPr>
              <a:t>Down from 17% in 2009</a:t>
            </a:r>
          </a:p>
          <a:p>
            <a:pPr marL="342900" indent="-342900">
              <a:buClr>
                <a:srgbClr val="A9985D"/>
              </a:buClr>
              <a:buFont typeface="Arial" charset="0"/>
              <a:buChar char="•"/>
            </a:pPr>
            <a:endParaRPr lang="en-US" b="1" dirty="0">
              <a:latin typeface="Avenir Book"/>
              <a:ea typeface="Avenir Heavy" charset="0"/>
              <a:cs typeface="Avenir Book"/>
            </a:endParaRPr>
          </a:p>
          <a:p>
            <a:pPr marL="342900" indent="-342900">
              <a:buClr>
                <a:srgbClr val="A9985D"/>
              </a:buClr>
              <a:buFont typeface="Arial" charset="0"/>
              <a:buChar char="•"/>
            </a:pPr>
            <a:r>
              <a:rPr lang="en-US" b="1" dirty="0">
                <a:latin typeface="Avenir Book"/>
                <a:ea typeface="Avenir Heavy" charset="0"/>
                <a:cs typeface="Avenir Book"/>
              </a:rPr>
              <a:t>These students were reported to their colleges for follow through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 descr="Screen Shot 2016-09-16 at 12.22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758928"/>
            <a:ext cx="12283095" cy="6342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9823" y="689391"/>
            <a:ext cx="746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Cal Poly’s Graduation Rates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82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2824843" cy="338874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12617450" cy="12017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Our Overarching Goal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8616" y="1639888"/>
            <a:ext cx="1059189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400" b="1" dirty="0" smtClean="0">
                <a:latin typeface="Avenir Heavy" charset="0"/>
                <a:ea typeface="Avenir Heavy" charset="0"/>
                <a:cs typeface="Avenir Heavy" charset="0"/>
              </a:rPr>
              <a:t>“Improve </a:t>
            </a:r>
            <a:r>
              <a:rPr lang="en-US" sz="3400" b="1" dirty="0">
                <a:latin typeface="Avenir Heavy" charset="0"/>
                <a:ea typeface="Avenir Heavy" charset="0"/>
                <a:cs typeface="Avenir Heavy" charset="0"/>
              </a:rPr>
              <a:t>the success of our entire </a:t>
            </a:r>
            <a:endParaRPr lang="en-US" sz="3400" b="1" dirty="0" smtClean="0">
              <a:latin typeface="Avenir Heavy" charset="0"/>
              <a:ea typeface="Avenir Heavy" charset="0"/>
              <a:cs typeface="Avenir Heavy" charset="0"/>
            </a:endParaRPr>
          </a:p>
          <a:p>
            <a:pPr lvl="0" algn="ctr">
              <a:lnSpc>
                <a:spcPct val="120000"/>
              </a:lnSpc>
            </a:pPr>
            <a:r>
              <a:rPr lang="en-US" sz="3400" b="1" dirty="0" smtClean="0">
                <a:latin typeface="Avenir Heavy" charset="0"/>
                <a:ea typeface="Avenir Heavy" charset="0"/>
                <a:cs typeface="Avenir Heavy" charset="0"/>
              </a:rPr>
              <a:t>undergraduate </a:t>
            </a:r>
            <a:r>
              <a:rPr lang="en-US" sz="3400" b="1" dirty="0">
                <a:latin typeface="Avenir Heavy" charset="0"/>
                <a:ea typeface="Avenir Heavy" charset="0"/>
                <a:cs typeface="Avenir Heavy" charset="0"/>
              </a:rPr>
              <a:t>student </a:t>
            </a:r>
            <a:r>
              <a:rPr lang="en-US" sz="3400" b="1" dirty="0" smtClean="0">
                <a:latin typeface="Avenir Heavy" charset="0"/>
                <a:ea typeface="Avenir Heavy" charset="0"/>
                <a:cs typeface="Avenir Heavy" charset="0"/>
              </a:rPr>
              <a:t>body”</a:t>
            </a:r>
            <a:endParaRPr lang="en-US" sz="3400" b="1" dirty="0">
              <a:latin typeface="Avenir Heavy" charset="0"/>
              <a:ea typeface="Avenir Heavy" charset="0"/>
              <a:cs typeface="Avenir Heavy" charset="0"/>
            </a:endParaRPr>
          </a:p>
          <a:p>
            <a:pPr lvl="0">
              <a:lnSpc>
                <a:spcPct val="120000"/>
              </a:lnSpc>
            </a:pP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8616" y="3373074"/>
            <a:ext cx="8983362" cy="36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Reduce time to degree by eliminating hurdles and 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bottlenecks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Identify </a:t>
            </a: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“mechanical” and “developmental” barriers</a:t>
            </a: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What 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can we do </a:t>
            </a:r>
            <a:r>
              <a:rPr lang="en-US" sz="2800" b="1" dirty="0" smtClean="0">
                <a:latin typeface="Avenir Roman" charset="0"/>
                <a:ea typeface="Avenir Roman" charset="0"/>
                <a:cs typeface="Avenir Roman" charset="0"/>
              </a:rPr>
              <a:t>better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?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  <a:p>
            <a:pPr marL="914400" lvl="1" indent="-457200">
              <a:lnSpc>
                <a:spcPct val="120000"/>
              </a:lnSpc>
              <a:buClr>
                <a:srgbClr val="A9985D"/>
              </a:buClr>
              <a:buFont typeface="Wingdings" charset="2"/>
              <a:buChar char="ü"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What are we </a:t>
            </a:r>
            <a:r>
              <a:rPr lang="en-US" sz="2800" b="1" dirty="0">
                <a:latin typeface="Avenir Roman" charset="0"/>
                <a:ea typeface="Avenir Roman" charset="0"/>
                <a:cs typeface="Avenir Roman" charset="0"/>
              </a:rPr>
              <a:t>not</a:t>
            </a: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 doing?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Increase student 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engagement (i.e., social, academic)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  <a:buFont typeface="Arial" charset="0"/>
              <a:buChar char="•"/>
            </a:pPr>
            <a:r>
              <a:rPr lang="en-US" sz="2800" dirty="0">
                <a:latin typeface="Avenir Roman" charset="0"/>
                <a:ea typeface="Avenir Roman" charset="0"/>
                <a:cs typeface="Avenir Roman" charset="0"/>
              </a:rPr>
              <a:t>Increase retention </a:t>
            </a: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rates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50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9823" y="689391"/>
            <a:ext cx="746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Cal Poly’s Graduation Rates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614763" y="3266382"/>
            <a:ext cx="109949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This fall, our 6-year graduation rate exceeded 80% for the first time</a:t>
            </a:r>
          </a:p>
          <a:p>
            <a:endParaRPr lang="en-US" sz="2800" dirty="0" smtClean="0">
              <a:latin typeface="Avenir Book"/>
              <a:cs typeface="Avenir Book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If we can reduce Fall 2013 cohort’s time to degree by only one term, our 4-year graduation rate would increase by 17-19%</a:t>
            </a:r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355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4DC2-054E-024E-87DE-C1F9268FCD8E}" type="slidenum">
              <a:rPr lang="en-US" smtClean="0"/>
              <a:t>51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19823" y="689391"/>
            <a:ext cx="7007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venir Heavy" charset="0"/>
                <a:ea typeface="Avenir Heavy" charset="0"/>
                <a:cs typeface="Avenir Heavy" charset="0"/>
              </a:rPr>
              <a:t>Summary and Take </a:t>
            </a:r>
            <a:r>
              <a:rPr lang="en-US" sz="4400" b="1" dirty="0" err="1" smtClean="0">
                <a:latin typeface="Avenir Heavy" charset="0"/>
                <a:ea typeface="Avenir Heavy" charset="0"/>
                <a:cs typeface="Avenir Heavy" charset="0"/>
              </a:rPr>
              <a:t>Aways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614763" y="1887600"/>
            <a:ext cx="1099491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Larger plan for the entire student body; specific, smaller plans for subpopulations.</a:t>
            </a:r>
          </a:p>
          <a:p>
            <a:pPr marL="1005840" lvl="1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What are your “barriers”?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“Interconnectedness” of retention and graduation initiatives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“Direct” and “indirect” approaches to influence retention and graduation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There is a lot of room to grow in “direct” approaches (i.e., “low hanging fruit”)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venir Book"/>
                <a:cs typeface="Avenir Book"/>
              </a:rPr>
              <a:t>Changing the campus culture is a </a:t>
            </a:r>
            <a:r>
              <a:rPr lang="en-US" sz="2800" dirty="0" smtClean="0">
                <a:latin typeface="Avenir Book"/>
                <a:cs typeface="Avenir Book"/>
              </a:rPr>
              <a:t>must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Academic and student affairs can no longer afford to work alone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Advising has an irreplaceable role to play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Avenir Book"/>
                <a:cs typeface="Avenir Book"/>
              </a:rPr>
              <a:t>IT infrastructure is key but it seems to be woefully lagging behind in public higher education and is an imminent threat to our efforts</a:t>
            </a:r>
            <a:endParaRPr lang="en-US" sz="2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0395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28" y="550801"/>
            <a:ext cx="12618720" cy="15906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Plan to Meet our Goal</a:t>
            </a:r>
            <a:endParaRPr lang="en-US" dirty="0">
              <a:solidFill>
                <a:srgbClr val="A9985D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57" y="5093348"/>
            <a:ext cx="3026243" cy="31362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28" y="1902006"/>
            <a:ext cx="12618720" cy="522160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Established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guiding principles</a:t>
            </a:r>
            <a:r>
              <a:rPr lang="en-US" sz="3600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for student success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Implemented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timely transfer articulation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Enforced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all course requisites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through enrollment system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Established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4-year degree flowcharts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for every major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Implemented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block scheduling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for first time freshmen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Developed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course demand analysis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through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   PolyPlanner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600074"/>
            <a:ext cx="12618720" cy="159067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A9985D"/>
                </a:solidFill>
                <a:latin typeface="Avenir Medium" charset="0"/>
                <a:ea typeface="Avenir Medium" charset="0"/>
                <a:cs typeface="Avenir Medium" charset="0"/>
              </a:rPr>
              <a:t>Plan to Meet our Goal</a:t>
            </a:r>
            <a:endParaRPr lang="en-US" dirty="0">
              <a:solidFill>
                <a:srgbClr val="A9985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 startAt="7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Established the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Expected Academic Progress </a:t>
            </a:r>
            <a:r>
              <a:rPr lang="en-US" sz="3600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(EAP)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policy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 startAt="7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Implemented the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Freshmen Success Pro</a:t>
            </a:r>
            <a:r>
              <a:rPr lang="en-US" sz="3600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gram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 startAt="7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Established EAP-based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registration priority system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 startAt="7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Implemented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quarterly retention effort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 startAt="7"/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Proactively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set graduation terms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 startAt="7"/>
            </a:pPr>
            <a:r>
              <a:rPr lang="en-US" sz="3600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Audited </a:t>
            </a:r>
            <a:r>
              <a:rPr lang="en-US" sz="3600" b="1" dirty="0" smtClean="0">
                <a:solidFill>
                  <a:srgbClr val="A9985D"/>
                </a:solidFill>
                <a:latin typeface="Avenir Roman" charset="0"/>
                <a:ea typeface="Avenir Roman" charset="0"/>
                <a:cs typeface="Avenir Roman" charset="0"/>
              </a:rPr>
              <a:t>expected graduates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during their last term</a:t>
            </a:r>
          </a:p>
          <a:p>
            <a:pPr marL="514350" indent="-514350">
              <a:buFont typeface="+mj-lt"/>
              <a:buAutoNum type="arabicPeriod" startAt="7"/>
            </a:pPr>
            <a:endParaRPr lang="en-US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130426"/>
            <a:ext cx="12618720" cy="1590676"/>
          </a:xfrm>
        </p:spPr>
        <p:txBody>
          <a:bodyPr/>
          <a:lstStyle/>
          <a:p>
            <a:r>
              <a:rPr lang="en-US" b="1" dirty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The Necessary Ingredients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721102"/>
            <a:ext cx="12618720" cy="5221606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Define </a:t>
            </a: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the problem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Know </a:t>
            </a: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your institution; students and faculty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Set </a:t>
            </a: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institutional priorities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Assess needed </a:t>
            </a: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vs. available resources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Administrative buy in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Shared governance – buy in and input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697913"/>
            <a:ext cx="12618720" cy="1590676"/>
          </a:xfrm>
        </p:spPr>
        <p:txBody>
          <a:bodyPr/>
          <a:lstStyle/>
          <a:p>
            <a:r>
              <a:rPr lang="en-US" b="1" dirty="0">
                <a:solidFill>
                  <a:srgbClr val="A9985D"/>
                </a:solidFill>
                <a:latin typeface="Avenir Heavy" charset="0"/>
                <a:ea typeface="Avenir Heavy" charset="0"/>
                <a:cs typeface="Avenir Heavy" charset="0"/>
              </a:rPr>
              <a:t>The Necessary Ingredients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The invaluable role of academic advising 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Pick </a:t>
            </a: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and 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enable </a:t>
            </a: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the right people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The importance of IT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Solid degree audit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Collaboration and communication</a:t>
            </a:r>
          </a:p>
          <a:p>
            <a:pPr marL="342900" indent="-342900">
              <a:lnSpc>
                <a:spcPct val="120000"/>
              </a:lnSpc>
              <a:buClr>
                <a:srgbClr val="A9985D"/>
              </a:buClr>
            </a:pPr>
            <a:r>
              <a:rPr lang="en-US" sz="3600" dirty="0">
                <a:latin typeface="Avenir Roman" charset="0"/>
                <a:ea typeface="Avenir Roman" charset="0"/>
                <a:cs typeface="Avenir Roman" charset="0"/>
              </a:rPr>
              <a:t>Establishing sustainability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35" y="1"/>
            <a:ext cx="2844965" cy="11485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D2EE-1D52-D24D-9992-A8BDF8B64B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IP-20167-2016 Student Success Symposium September - Cal Poly PowerPoint" id="{42E0108E-0EA3-BE48-AEC3-E8A33D68D2A8}" vid="{A602BA8A-0F15-504E-B89C-DAAB52CD4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355ef0-b855-4ebb-a92a-a6c79f7573fd">72WVDYXX2UNK-119302339-14</_dlc_DocId>
    <_dlc_DocIdUrl xmlns="30355ef0-b855-4ebb-a92a-a6c79f7573fd">
      <Url>https://update.calstate.edu/csu-system/why-the-csu-matters/graduation-initiative-2025/symposium/2016/_layouts/15/DocIdRedir.aspx?ID=72WVDYXX2UNK-119302339-14</Url>
      <Description>72WVDYXX2UNK-119302339-14</Description>
    </_dlc_DocIdUrl>
    <TaxCatchAll xmlns="30355ef0-b855-4ebb-a92a-a6c79f7573fd">
      <Value>123</Value>
    </TaxCatchAll>
    <Symposium_x0020_Theme xmlns="3f31be2d-f16a-4e8d-ac48-8912f25aea1d">Institutional Change</Symposium_x0020_Theme>
    <d9801a0988764e99a072e451db3f6bc2 xmlns="3f31be2d-f16a-4e8d-ac48-8912f25aea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San Luis Obispo</TermName>
          <TermId xmlns="http://schemas.microsoft.com/office/infopath/2007/PartnerControls">b7310a25-c455-40cf-87a7-d3c639808b4a</TermId>
        </TermInfo>
      </Terms>
    </d9801a0988764e99a072e451db3f6bc2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5C46C2E02D6D4FA10A0271A0AA56A1" ma:contentTypeVersion="9" ma:contentTypeDescription="Create a new document." ma:contentTypeScope="" ma:versionID="f4c01c5029f6d94a0914abda634d9e94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3f31be2d-f16a-4e8d-ac48-8912f25aea1d" targetNamespace="http://schemas.microsoft.com/office/2006/metadata/properties" ma:root="true" ma:fieldsID="33131aa2435e37003e90e60ae9c93d7d" ns1:_="" ns2:_="" ns3:_="">
    <xsd:import namespace="http://schemas.microsoft.com/sharepoint/v3"/>
    <xsd:import namespace="30355ef0-b855-4ebb-a92a-a6c79f7573fd"/>
    <xsd:import namespace="3f31be2d-f16a-4e8d-ac48-8912f25aea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Symposium_x0020_Theme"/>
                <xsd:element ref="ns2:TaxCatchAll" minOccurs="0"/>
                <xsd:element ref="ns3:d9801a0988764e99a072e451db3f6bc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8e63dc6-18ca-402a-b53d-77306eedd665}" ma:internalName="TaxCatchAll" ma:showField="CatchAllData" ma:web="30355ef0-b855-4ebb-a92a-a6c79f7573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1be2d-f16a-4e8d-ac48-8912f25aea1d" elementFormDefault="qualified">
    <xsd:import namespace="http://schemas.microsoft.com/office/2006/documentManagement/types"/>
    <xsd:import namespace="http://schemas.microsoft.com/office/infopath/2007/PartnerControls"/>
    <xsd:element name="Symposium_x0020_Theme" ma:index="13" ma:displayName="Symposium Theme" ma:default="Targeted Interventions" ma:format="Dropdown" ma:internalName="Symposium_x0020_Theme">
      <xsd:simpleType>
        <xsd:restriction base="dms:Choice">
          <xsd:enumeration value="Targeted Interventions"/>
          <xsd:enumeration value="Enrollment Management"/>
          <xsd:enumeration value="Institutional Change"/>
          <xsd:enumeration value="Connection"/>
          <xsd:enumeration value="High-Impact Practices"/>
        </xsd:restriction>
      </xsd:simpleType>
    </xsd:element>
    <xsd:element name="d9801a0988764e99a072e451db3f6bc2" ma:index="16" nillable="true" ma:taxonomy="true" ma:internalName="d9801a0988764e99a072e451db3f6bc2" ma:taxonomyFieldName="CSUCampusNames" ma:displayName="CSU Campus Names" ma:readOnly="false" ma:default="" ma:fieldId="{d9801a09-8876-4e99-a072-e451db3f6bc2}" ma:sspId="ab59b9a8-0c0a-4af1-95ae-2c1b5a595c16" ma:termSetId="a868a788-bc18-4460-8217-6e04441df2b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37AA3-958E-4EFF-AB95-7A06A4D78B95}"/>
</file>

<file path=customXml/itemProps2.xml><?xml version="1.0" encoding="utf-8"?>
<ds:datastoreItem xmlns:ds="http://schemas.openxmlformats.org/officeDocument/2006/customXml" ds:itemID="{BAE1B4DA-C0F0-40FB-9D57-7FA313ADE308}"/>
</file>

<file path=customXml/itemProps3.xml><?xml version="1.0" encoding="utf-8"?>
<ds:datastoreItem xmlns:ds="http://schemas.openxmlformats.org/officeDocument/2006/customXml" ds:itemID="{A5B00DB6-A6E3-41CB-B860-E984716C2014}"/>
</file>

<file path=customXml/itemProps4.xml><?xml version="1.0" encoding="utf-8"?>
<ds:datastoreItem xmlns:ds="http://schemas.openxmlformats.org/officeDocument/2006/customXml" ds:itemID="{D1B4AD2C-93E7-43C8-A36E-BD7244218E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2566</Words>
  <Application>Microsoft Office PowerPoint</Application>
  <PresentationFormat>Custom</PresentationFormat>
  <Paragraphs>417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</vt:lpstr>
      <vt:lpstr>Avenir Black</vt:lpstr>
      <vt:lpstr>Avenir Book</vt:lpstr>
      <vt:lpstr>Avenir Book Oblique</vt:lpstr>
      <vt:lpstr>Avenir Heavy</vt:lpstr>
      <vt:lpstr>Avenir Light</vt:lpstr>
      <vt:lpstr>Avenir Medium</vt:lpstr>
      <vt:lpstr>Avenir Medium Oblique</vt:lpstr>
      <vt:lpstr>Avenir Oblique</vt:lpstr>
      <vt:lpstr>Avenir Roman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Our Overarching Goal</vt:lpstr>
      <vt:lpstr>Plan to Meet our Goal</vt:lpstr>
      <vt:lpstr>Plan to Meet our Goal</vt:lpstr>
      <vt:lpstr>The Necessary Ingredients For Success</vt:lpstr>
      <vt:lpstr>The Necessary Ingredients For Success</vt:lpstr>
      <vt:lpstr>PowerPoint Presentation</vt:lpstr>
      <vt:lpstr>PowerPoint Presentation</vt:lpstr>
      <vt:lpstr>PowerPoint Presentation</vt:lpstr>
      <vt:lpstr>Clearing The Path to Graduation Transfer Articulation for Freshmen &amp; Transfers</vt:lpstr>
      <vt:lpstr>PowerPoint Presentation</vt:lpstr>
      <vt:lpstr>Clearing The Path to Graduation The Hurdle of “Course Requisites”</vt:lpstr>
      <vt:lpstr>Clearing The Path to Graduation Navigating the Curriculum</vt:lpstr>
      <vt:lpstr>PowerPoint Presentation</vt:lpstr>
      <vt:lpstr>Setting The Expectations Block Scheduling</vt:lpstr>
      <vt:lpstr>PowerPoint Presentation</vt:lpstr>
      <vt:lpstr>PowerPoint Presentation</vt:lpstr>
      <vt:lpstr>Clearing The Path to Graduation Course Demand Analysis</vt:lpstr>
      <vt:lpstr>PowerPoint Presentation</vt:lpstr>
      <vt:lpstr>PolyPlanner Demand Dashboards</vt:lpstr>
      <vt:lpstr>Setting Expectations Expected Academic Progress (EAP) Policy</vt:lpstr>
      <vt:lpstr>Setting Expectations Expected Academic Progress (EAP) Policy</vt:lpstr>
      <vt:lpstr>Setting Expectations The “Expected Academic Progress Gauge”</vt:lpstr>
      <vt:lpstr>PowerPoint Presentation</vt:lpstr>
      <vt:lpstr>PowerPoint Presentation</vt:lpstr>
      <vt:lpstr>PowerPoint Presentation</vt:lpstr>
      <vt:lpstr>Supporting Student Success Example 1 - Freshmen Success Program</vt:lpstr>
      <vt:lpstr>Supporting Student Success</vt:lpstr>
      <vt:lpstr>PowerPoint Presentation</vt:lpstr>
      <vt:lpstr>PowerPoint Presentation</vt:lpstr>
      <vt:lpstr>Top 3 Realizations of Students Attending Freshmen Success Program</vt:lpstr>
      <vt:lpstr>PowerPoint Presentation</vt:lpstr>
      <vt:lpstr>Supporting Student Success Example 2 - Multicultural Engineering Program</vt:lpstr>
      <vt:lpstr>Supporting Student Success Multicultural Engineering Program</vt:lpstr>
      <vt:lpstr>Supporting Student Success Example 3 – Mustang Success Center</vt:lpstr>
      <vt:lpstr>Supporting Student Success Example 3 – Mustang Success Center</vt:lpstr>
      <vt:lpstr>Encouraging Degree Progress Academic Progress Based Registration</vt:lpstr>
      <vt:lpstr>Encouraging Degree Progress Academic Progress Based Registration Student Experience</vt:lpstr>
      <vt:lpstr>Encouraging Degree Progress Quarterly Retention Effort</vt:lpstr>
      <vt:lpstr>Encouraging Degree Progress Automatically Setting the Graduation Term</vt:lpstr>
      <vt:lpstr>Encouraging Degree Progress Automatically Setting the Graduation Term Student Experience</vt:lpstr>
      <vt:lpstr>PowerPoint Presentation</vt:lpstr>
      <vt:lpstr>PowerPoint Presentation</vt:lpstr>
      <vt:lpstr>Encouraging Degree Progress Assessment of Degree Audit for Graduating Seniors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Comprehensive Campus Strategy to Remove Hurdles to Degree Completion</dc:title>
  <dc:creator>Microsoft Office User</dc:creator>
  <cp:lastModifiedBy>Paik, Jae</cp:lastModifiedBy>
  <cp:revision>107</cp:revision>
  <cp:lastPrinted>2016-09-08T16:22:21Z</cp:lastPrinted>
  <dcterms:created xsi:type="dcterms:W3CDTF">2016-09-07T22:26:24Z</dcterms:created>
  <dcterms:modified xsi:type="dcterms:W3CDTF">2016-09-29T16:07:22Z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0x010100775C46C2E02D6D4FA10A0271A0AA56A1</vt:lpwstr>
  </property>
  <property fmtid="{D5CDD505-2E9C-101B-9397-08002B2CF9AE}" pid="3" name="_dlc_DocIdItemGuid">
    <vt:lpwstr>59760e02-5d1a-4713-b020-af173fa396e2</vt:lpwstr>
  </property>
  <property fmtid="{D5CDD505-2E9C-101B-9397-08002B2CF9AE}" pid="4" name="CSUCampusNames">
    <vt:lpwstr>123;#San Luis Obispo|b7310a25-c455-40cf-87a7-d3c639808b4a</vt:lpwstr>
  </property>
  <property fmtid="{D5CDD505-2E9C-101B-9397-08002B2CF9AE}" pid="5" name="CSU Campus Names">
    <vt:lpwstr>123;#San Luis Obispo|b7310a25-c455-40cf-87a7-d3c639808b4a</vt:lpwstr>
  </property>
  <property fmtid="{D5CDD505-2E9C-101B-9397-08002B2CF9AE}" pid="6" name="rv49">
    <vt:lpwstr>A Comprehensive Campus Strategy to Remove Hurdles to Degree Completion</vt:lpwstr>
  </property>
  <property fmtid="{D5CDD505-2E9C-101B-9397-08002B2CF9AE}" pid="7" name="p9d6a3c57de5468ab057bd261850f0ef">
    <vt:lpwstr>San Luis Obispo|b7310a25-c455-40cf-87a7-d3c639808b4a</vt:lpwstr>
  </property>
</Properties>
</file>