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6.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2"/>
  </p:sldMasterIdLst>
  <p:notesMasterIdLst>
    <p:notesMasterId r:id="rId26"/>
  </p:notesMasterIdLst>
  <p:handoutMasterIdLst>
    <p:handoutMasterId r:id="rId27"/>
  </p:handoutMasterIdLst>
  <p:sldIdLst>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4" r:id="rId20"/>
    <p:sldId id="283" r:id="rId21"/>
    <p:sldId id="285" r:id="rId22"/>
    <p:sldId id="286" r:id="rId23"/>
    <p:sldId id="288" r:id="rId24"/>
    <p:sldId id="289" r:id="rId25"/>
  </p:sldIdLst>
  <p:sldSz cx="14630400" cy="8229600"/>
  <p:notesSz cx="7053263" cy="93091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93B"/>
    <a:srgbClr val="50A99D"/>
    <a:srgbClr val="ABC235"/>
    <a:srgbClr val="4DA79B"/>
    <a:srgbClr val="5C9C3D"/>
    <a:srgbClr val="D4492C"/>
    <a:srgbClr val="4A8986"/>
    <a:srgbClr val="905B96"/>
    <a:srgbClr val="4FA9D0"/>
    <a:srgbClr val="C85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p:restoredTop sz="89643" autoAdjust="0"/>
  </p:normalViewPr>
  <p:slideViewPr>
    <p:cSldViewPr snapToGrid="0" snapToObjects="1">
      <p:cViewPr varScale="1">
        <p:scale>
          <a:sx n="85" d="100"/>
          <a:sy n="85"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4.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 Id="rId35" Type="http://schemas.openxmlformats.org/officeDocument/2006/relationships/customXml" Target="../customXml/item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067426081359354"/>
          <c:y val="0.34182533809113208"/>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3047745443838297"/>
          <c:y val="2.2480405117704986E-3"/>
          <c:w val="0.49455161999072228"/>
          <c:h val="0.753042165490311"/>
        </c:manualLayout>
      </c:layout>
      <c:doughnutChart>
        <c:varyColors val="1"/>
        <c:ser>
          <c:idx val="0"/>
          <c:order val="0"/>
          <c:tx>
            <c:strRef>
              <c:f>Sheet1!$B$1</c:f>
              <c:strCache>
                <c:ptCount val="1"/>
                <c:pt idx="0">
                  <c:v>Gender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A3B0-438A-BC51-187BEF7E7C8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A3B0-438A-BC51-187BEF7E7C8B}"/>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Female</c:v>
                </c:pt>
                <c:pt idx="1">
                  <c:v>Male</c:v>
                </c:pt>
              </c:strCache>
            </c:strRef>
          </c:cat>
          <c:val>
            <c:numRef>
              <c:f>Sheet1!$B$2:$B$3</c:f>
              <c:numCache>
                <c:formatCode>General</c:formatCode>
                <c:ptCount val="2"/>
                <c:pt idx="0">
                  <c:v>71</c:v>
                </c:pt>
                <c:pt idx="1">
                  <c:v>29</c:v>
                </c:pt>
              </c:numCache>
            </c:numRef>
          </c:val>
          <c:extLst xmlns:c16r2="http://schemas.microsoft.com/office/drawing/2015/06/chart">
            <c:ext xmlns:c16="http://schemas.microsoft.com/office/drawing/2014/chart" uri="{C3380CC4-5D6E-409C-BE32-E72D297353CC}">
              <c16:uniqueId val="{00000004-A3B0-438A-BC51-187BEF7E7C8B}"/>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956046998031499"/>
          <c:y val="0.521484375"/>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doughnutChart>
        <c:varyColors val="1"/>
        <c:ser>
          <c:idx val="0"/>
          <c:order val="0"/>
          <c:tx>
            <c:strRef>
              <c:f>Sheet1!$B$1</c:f>
              <c:strCache>
                <c:ptCount val="1"/>
                <c:pt idx="0">
                  <c:v>Ethnic Groups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607F-4FB4-938E-B3ED4B29856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607F-4FB4-938E-B3ED4B29856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5-607F-4FB4-938E-B3ED4B29856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7-607F-4FB4-938E-B3ED4B29856C}"/>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9-607F-4FB4-938E-B3ED4B29856C}"/>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B-607F-4FB4-938E-B3ED4B29856C}"/>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D-607F-4FB4-938E-B3ED4B29856C}"/>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F-607F-4FB4-938E-B3ED4B29856C}"/>
              </c:ext>
            </c:extLst>
          </c:dPt>
          <c:dLbls>
            <c:dLbl>
              <c:idx val="3"/>
              <c:layout>
                <c:manualLayout>
                  <c:x val="-7.1614583333333329E-2"/>
                  <c:y val="2.734375E-2"/>
                </c:manualLayout>
              </c:layout>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607F-4FB4-938E-B3ED4B29856C}"/>
                </c:ext>
                <c:ext xmlns:c15="http://schemas.microsoft.com/office/drawing/2012/chart" uri="{CE6537A1-D6FC-4f65-9D91-7224C49458BB}">
                  <c15:spPr xmlns:c15="http://schemas.microsoft.com/office/drawing/2012/chart">
                    <a:prstGeom prst="wedgeRectCallout">
                      <a:avLst>
                        <a:gd name="adj1" fmla="val 47167"/>
                        <a:gd name="adj2" fmla="val 9570"/>
                      </a:avLst>
                    </a:prstGeom>
                    <a:noFill/>
                    <a:ln>
                      <a:noFill/>
                    </a:ln>
                  </c15:spPr>
                </c:ext>
              </c:extLst>
            </c:dLbl>
            <c:dLbl>
              <c:idx val="4"/>
              <c:layout>
                <c:manualLayout>
                  <c:x val="-9.1145833333333329E-2"/>
                  <c:y val="-6.25E-2"/>
                </c:manualLayout>
              </c:layout>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607F-4FB4-938E-B3ED4B29856C}"/>
                </c:ext>
                <c:ext xmlns:c15="http://schemas.microsoft.com/office/drawing/2012/chart" uri="{CE6537A1-D6FC-4f65-9D91-7224C49458BB}">
                  <c15:spPr xmlns:c15="http://schemas.microsoft.com/office/drawing/2012/chart">
                    <a:prstGeom prst="wedgeRectCallout">
                      <a:avLst>
                        <a:gd name="adj1" fmla="val 45411"/>
                        <a:gd name="adj2" fmla="val 34496"/>
                      </a:avLst>
                    </a:prstGeom>
                    <a:noFill/>
                    <a:ln>
                      <a:noFill/>
                    </a:ln>
                  </c15:spPr>
                </c:ext>
              </c:extLst>
            </c:dLbl>
            <c:dLbl>
              <c:idx val="5"/>
              <c:layout>
                <c:manualLayout>
                  <c:x val="-1.4322916666666666E-2"/>
                  <c:y val="-5.078125E-2"/>
                </c:manualLayout>
              </c:layout>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607F-4FB4-938E-B3ED4B29856C}"/>
                </c:ext>
                <c:ext xmlns:c15="http://schemas.microsoft.com/office/drawing/2012/chart" uri="{CE6537A1-D6FC-4f65-9D91-7224C49458BB}">
                  <c15:spPr xmlns:c15="http://schemas.microsoft.com/office/drawing/2012/chart">
                    <a:prstGeom prst="wedgeRectCallout">
                      <a:avLst>
                        <a:gd name="adj1" fmla="val 5414"/>
                        <a:gd name="adj2" fmla="val 16284"/>
                      </a:avLst>
                    </a:prstGeom>
                    <a:noFill/>
                    <a:ln>
                      <a:noFill/>
                    </a:ln>
                  </c15:spPr>
                </c:ext>
              </c:extLst>
            </c:dLbl>
            <c:dLbl>
              <c:idx val="6"/>
              <c:layout>
                <c:manualLayout>
                  <c:x val="1.6927083333333332E-2"/>
                  <c:y val="-5.0781250000000035E-2"/>
                </c:manualLayout>
              </c:layout>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607F-4FB4-938E-B3ED4B29856C}"/>
                </c:ext>
                <c:ext xmlns:c15="http://schemas.microsoft.com/office/drawing/2012/chart" uri="{CE6537A1-D6FC-4f65-9D91-7224C49458BB}">
                  <c15:spPr xmlns:c15="http://schemas.microsoft.com/office/drawing/2012/chart">
                    <a:prstGeom prst="wedgeRectCallout">
                      <a:avLst>
                        <a:gd name="adj1" fmla="val -31283"/>
                        <a:gd name="adj2" fmla="val 40794"/>
                      </a:avLst>
                    </a:prstGeom>
                    <a:noFill/>
                    <a:ln>
                      <a:noFill/>
                    </a:ln>
                  </c15:spPr>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Sheet1!$A$2:$A$9</c:f>
              <c:strCache>
                <c:ptCount val="7"/>
                <c:pt idx="0">
                  <c:v>Asian American</c:v>
                </c:pt>
                <c:pt idx="1">
                  <c:v>Hispanic/Latino</c:v>
                </c:pt>
                <c:pt idx="2">
                  <c:v>White</c:v>
                </c:pt>
                <c:pt idx="3">
                  <c:v>Black/African American</c:v>
                </c:pt>
                <c:pt idx="4">
                  <c:v>Two or more races</c:v>
                </c:pt>
                <c:pt idx="5">
                  <c:v>International</c:v>
                </c:pt>
                <c:pt idx="6">
                  <c:v>Other</c:v>
                </c:pt>
              </c:strCache>
            </c:strRef>
          </c:cat>
          <c:val>
            <c:numRef>
              <c:f>Sheet1!$B$2:$B$9</c:f>
              <c:numCache>
                <c:formatCode>0%</c:formatCode>
                <c:ptCount val="8"/>
                <c:pt idx="0">
                  <c:v>0.33</c:v>
                </c:pt>
                <c:pt idx="1">
                  <c:v>0.28000000000000003</c:v>
                </c:pt>
                <c:pt idx="2">
                  <c:v>0.21</c:v>
                </c:pt>
                <c:pt idx="3">
                  <c:v>0.02</c:v>
                </c:pt>
                <c:pt idx="4">
                  <c:v>0.03</c:v>
                </c:pt>
                <c:pt idx="5">
                  <c:v>0.1</c:v>
                </c:pt>
                <c:pt idx="6">
                  <c:v>0.03</c:v>
                </c:pt>
              </c:numCache>
            </c:numRef>
          </c:val>
          <c:extLst xmlns:c16r2="http://schemas.microsoft.com/office/drawing/2015/06/chart">
            <c:ext xmlns:c16="http://schemas.microsoft.com/office/drawing/2014/chart" uri="{C3380CC4-5D6E-409C-BE32-E72D297353CC}">
              <c16:uniqueId val="{00000010-607F-4FB4-938E-B3ED4B29856C}"/>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smtClean="0"/>
              <a:t>Incoming </a:t>
            </a:r>
          </a:p>
          <a:p>
            <a:pPr>
              <a:defRPr/>
            </a:pPr>
            <a:r>
              <a:rPr lang="en-US" dirty="0" smtClean="0"/>
              <a:t>Students</a:t>
            </a:r>
            <a:endParaRPr lang="en-US" dirty="0"/>
          </a:p>
        </c:rich>
      </c:tx>
      <c:layout>
        <c:manualLayout>
          <c:xMode val="edge"/>
          <c:yMode val="edge"/>
          <c:x val="0.41674714390886963"/>
          <c:y val="0.50857994363398806"/>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doughnutChart>
        <c:varyColors val="1"/>
        <c:ser>
          <c:idx val="0"/>
          <c:order val="0"/>
          <c:tx>
            <c:strRef>
              <c:f>Sheet1!$B$1</c:f>
              <c:strCache>
                <c:ptCount val="1"/>
                <c:pt idx="0">
                  <c:v>Incoming Students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1-11D8-492D-8F3C-2D39E9CFDE9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xmlns:c16r2="http://schemas.microsoft.com/office/drawing/2015/06/chart">
              <c:ext xmlns:c16="http://schemas.microsoft.com/office/drawing/2014/chart" uri="{C3380CC4-5D6E-409C-BE32-E72D297353CC}">
                <c16:uniqueId val="{00000003-11D8-492D-8F3C-2D39E9CFDE9A}"/>
              </c:ext>
            </c:extLst>
          </c:dPt>
          <c:dLbls>
            <c:dLbl>
              <c:idx val="0"/>
              <c:layout>
                <c:manualLayout>
                  <c:x val="4.1746083125741948E-2"/>
                  <c:y val="7.32676104278462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1D8-492D-8F3C-2D39E9CFDE9A}"/>
                </c:ext>
                <c:ext xmlns:c15="http://schemas.microsoft.com/office/drawing/2012/chart" uri="{CE6537A1-D6FC-4f65-9D91-7224C49458BB}"/>
              </c:extLst>
            </c:dLbl>
            <c:dLbl>
              <c:idx val="1"/>
              <c:layout>
                <c:manualLayout>
                  <c:x val="8.4903895746879059E-3"/>
                  <c:y val="-0.14369618503601161"/>
                </c:manualLayout>
              </c:layout>
              <c:spPr>
                <a:solidFill>
                  <a:prstClr val="white"/>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1D8-492D-8F3C-2D39E9CFDE9A}"/>
                </c:ext>
                <c:ext xmlns:c15="http://schemas.microsoft.com/office/drawing/2012/chart" uri="{CE6537A1-D6FC-4f65-9D91-7224C49458BB}">
                  <c15:spPr xmlns:c15="http://schemas.microsoft.com/office/drawing/2012/chart">
                    <a:prstGeom prst="wedgeRectCallout">
                      <a:avLst>
                        <a:gd name="adj1" fmla="val -924"/>
                        <a:gd name="adj2" fmla="val 49372"/>
                      </a:avLst>
                    </a:prstGeom>
                    <a:noFill/>
                    <a:ln>
                      <a:noFill/>
                    </a:ln>
                  </c15:spPr>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2">
                        <a:lumMod val="75000"/>
                      </a:schemeClr>
                    </a:solidFill>
                    <a:latin typeface="+mn-lt"/>
                    <a:ea typeface="+mn-ea"/>
                    <a:cs typeface="+mn-cs"/>
                  </a:defRPr>
                </a:pPr>
                <a:endParaRPr lang="en-US"/>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Transfer Students</c:v>
                </c:pt>
                <c:pt idx="1">
                  <c:v>First Time Freshman</c:v>
                </c:pt>
              </c:strCache>
            </c:strRef>
          </c:cat>
          <c:val>
            <c:numRef>
              <c:f>Sheet1!$B$2:$B$3</c:f>
              <c:numCache>
                <c:formatCode>0%</c:formatCode>
                <c:ptCount val="2"/>
                <c:pt idx="0">
                  <c:v>0.62</c:v>
                </c:pt>
                <c:pt idx="1">
                  <c:v>0.38</c:v>
                </c:pt>
              </c:numCache>
            </c:numRef>
          </c:val>
          <c:extLst xmlns:c16r2="http://schemas.microsoft.com/office/drawing/2015/06/chart">
            <c:ext xmlns:c16="http://schemas.microsoft.com/office/drawing/2014/chart" uri="{C3380CC4-5D6E-409C-BE32-E72D297353CC}">
              <c16:uniqueId val="{00000004-11D8-492D-8F3C-2D39E9CFDE9A}"/>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414" cy="467071"/>
          </a:xfrm>
          <a:prstGeom prst="rect">
            <a:avLst/>
          </a:prstGeom>
        </p:spPr>
        <p:txBody>
          <a:bodyPr vert="horz" lIns="93489" tIns="46744" rIns="93489" bIns="46744" rtlCol="0"/>
          <a:lstStyle>
            <a:lvl1pPr algn="l">
              <a:defRPr sz="1200"/>
            </a:lvl1pPr>
          </a:lstStyle>
          <a:p>
            <a:endParaRPr lang="en-US"/>
          </a:p>
        </p:txBody>
      </p:sp>
      <p:sp>
        <p:nvSpPr>
          <p:cNvPr id="3" name="Date Placeholder 2"/>
          <p:cNvSpPr>
            <a:spLocks noGrp="1"/>
          </p:cNvSpPr>
          <p:nvPr>
            <p:ph type="dt" sz="quarter" idx="1"/>
          </p:nvPr>
        </p:nvSpPr>
        <p:spPr>
          <a:xfrm>
            <a:off x="3995217" y="1"/>
            <a:ext cx="3056414" cy="467071"/>
          </a:xfrm>
          <a:prstGeom prst="rect">
            <a:avLst/>
          </a:prstGeom>
        </p:spPr>
        <p:txBody>
          <a:bodyPr vert="horz" lIns="93489" tIns="46744" rIns="93489" bIns="46744" rtlCol="0"/>
          <a:lstStyle>
            <a:lvl1pPr algn="r">
              <a:defRPr sz="1200"/>
            </a:lvl1pPr>
          </a:lstStyle>
          <a:p>
            <a:fld id="{C4226296-56CC-4929-A480-9A194CAE9BE8}" type="datetimeFigureOut">
              <a:rPr lang="en-US" smtClean="0"/>
              <a:t>9/29/2016</a:t>
            </a:fld>
            <a:endParaRPr lang="en-US"/>
          </a:p>
        </p:txBody>
      </p:sp>
      <p:sp>
        <p:nvSpPr>
          <p:cNvPr id="4" name="Footer Placeholder 3"/>
          <p:cNvSpPr>
            <a:spLocks noGrp="1"/>
          </p:cNvSpPr>
          <p:nvPr>
            <p:ph type="ftr" sz="quarter" idx="2"/>
          </p:nvPr>
        </p:nvSpPr>
        <p:spPr>
          <a:xfrm>
            <a:off x="0" y="8842030"/>
            <a:ext cx="3056414" cy="467070"/>
          </a:xfrm>
          <a:prstGeom prst="rect">
            <a:avLst/>
          </a:prstGeom>
        </p:spPr>
        <p:txBody>
          <a:bodyPr vert="horz" lIns="93489" tIns="46744" rIns="93489" bIns="46744"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0"/>
          </a:xfrm>
          <a:prstGeom prst="rect">
            <a:avLst/>
          </a:prstGeom>
        </p:spPr>
        <p:txBody>
          <a:bodyPr vert="horz" lIns="93489" tIns="46744" rIns="93489" bIns="46744" rtlCol="0" anchor="b"/>
          <a:lstStyle>
            <a:lvl1pPr algn="r">
              <a:defRPr sz="1200"/>
            </a:lvl1pPr>
          </a:lstStyle>
          <a:p>
            <a:fld id="{5A07094B-B149-4BF1-A999-8A016535168A}" type="slidenum">
              <a:rPr lang="en-US" smtClean="0"/>
              <a:t>‹#›</a:t>
            </a:fld>
            <a:endParaRPr lang="en-US"/>
          </a:p>
        </p:txBody>
      </p:sp>
    </p:spTree>
    <p:extLst>
      <p:ext uri="{BB962C8B-B14F-4D97-AF65-F5344CB8AC3E}">
        <p14:creationId xmlns:p14="http://schemas.microsoft.com/office/powerpoint/2010/main" val="3147376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414" cy="467071"/>
          </a:xfrm>
          <a:prstGeom prst="rect">
            <a:avLst/>
          </a:prstGeom>
        </p:spPr>
        <p:txBody>
          <a:bodyPr vert="horz" lIns="93489" tIns="46744" rIns="93489" bIns="46744" rtlCol="0"/>
          <a:lstStyle>
            <a:lvl1pPr algn="l">
              <a:defRPr sz="1200"/>
            </a:lvl1pPr>
          </a:lstStyle>
          <a:p>
            <a:endParaRPr lang="en-US"/>
          </a:p>
        </p:txBody>
      </p:sp>
      <p:sp>
        <p:nvSpPr>
          <p:cNvPr id="3" name="Date Placeholder 2"/>
          <p:cNvSpPr>
            <a:spLocks noGrp="1"/>
          </p:cNvSpPr>
          <p:nvPr>
            <p:ph type="dt" idx="1"/>
          </p:nvPr>
        </p:nvSpPr>
        <p:spPr>
          <a:xfrm>
            <a:off x="3995217" y="1"/>
            <a:ext cx="3056414" cy="467071"/>
          </a:xfrm>
          <a:prstGeom prst="rect">
            <a:avLst/>
          </a:prstGeom>
        </p:spPr>
        <p:txBody>
          <a:bodyPr vert="horz" lIns="93489" tIns="46744" rIns="93489" bIns="46744" rtlCol="0"/>
          <a:lstStyle>
            <a:lvl1pPr algn="r">
              <a:defRPr sz="1200"/>
            </a:lvl1pPr>
          </a:lstStyle>
          <a:p>
            <a:fld id="{DF0C15F2-867E-854A-8CB2-069B995F3558}" type="datetimeFigureOut">
              <a:rPr lang="en-US" smtClean="0"/>
              <a:t>9/29/2016</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89" tIns="46744" rIns="93489" bIns="46744" rtlCol="0" anchor="ctr"/>
          <a:lstStyle/>
          <a:p>
            <a:endParaRPr lang="en-US"/>
          </a:p>
        </p:txBody>
      </p:sp>
      <p:sp>
        <p:nvSpPr>
          <p:cNvPr id="5" name="Notes Placeholder 4"/>
          <p:cNvSpPr>
            <a:spLocks noGrp="1"/>
          </p:cNvSpPr>
          <p:nvPr>
            <p:ph type="body" sz="quarter" idx="3"/>
          </p:nvPr>
        </p:nvSpPr>
        <p:spPr>
          <a:xfrm>
            <a:off x="705327" y="4480005"/>
            <a:ext cx="5642610" cy="3665458"/>
          </a:xfrm>
          <a:prstGeom prst="rect">
            <a:avLst/>
          </a:prstGeom>
        </p:spPr>
        <p:txBody>
          <a:bodyPr vert="horz" lIns="93489" tIns="46744" rIns="93489" bIns="467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0"/>
          </a:xfrm>
          <a:prstGeom prst="rect">
            <a:avLst/>
          </a:prstGeom>
        </p:spPr>
        <p:txBody>
          <a:bodyPr vert="horz" lIns="93489" tIns="46744" rIns="93489" bIns="46744"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0"/>
          </a:xfrm>
          <a:prstGeom prst="rect">
            <a:avLst/>
          </a:prstGeom>
        </p:spPr>
        <p:txBody>
          <a:bodyPr vert="horz" lIns="93489" tIns="46744" rIns="93489" bIns="46744" rtlCol="0" anchor="b"/>
          <a:lstStyle>
            <a:lvl1pPr algn="r">
              <a:defRPr sz="1200"/>
            </a:lvl1pPr>
          </a:lstStyle>
          <a:p>
            <a:fld id="{1D18C919-30B6-474B-89D7-846371BFA7A9}" type="slidenum">
              <a:rPr lang="en-US" smtClean="0"/>
              <a:t>‹#›</a:t>
            </a:fld>
            <a:endParaRPr lang="en-US"/>
          </a:p>
        </p:txBody>
      </p:sp>
    </p:spTree>
    <p:extLst>
      <p:ext uri="{BB962C8B-B14F-4D97-AF65-F5344CB8AC3E}">
        <p14:creationId xmlns:p14="http://schemas.microsoft.com/office/powerpoint/2010/main" val="1761505759"/>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100" b="1" dirty="0">
                <a:solidFill>
                  <a:schemeClr val="tx1">
                    <a:lumMod val="75000"/>
                    <a:lumOff val="25000"/>
                  </a:schemeClr>
                </a:solidFill>
                <a:latin typeface="Arial" charset="0"/>
                <a:ea typeface="Arial" charset="0"/>
                <a:cs typeface="Arial" charset="0"/>
              </a:rPr>
              <a:t>Keeping an Eye on the Prize: </a:t>
            </a:r>
          </a:p>
          <a:p>
            <a:pPr algn="ctr"/>
            <a:r>
              <a:rPr lang="en-US" sz="1600" b="1" dirty="0">
                <a:solidFill>
                  <a:schemeClr val="tx1">
                    <a:lumMod val="75000"/>
                    <a:lumOff val="25000"/>
                  </a:schemeClr>
                </a:solidFill>
                <a:latin typeface="Arial" charset="0"/>
                <a:ea typeface="Arial" charset="0"/>
                <a:cs typeface="Arial" charset="0"/>
              </a:rPr>
              <a:t>Graduation Success through Career Engagement </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a:t>
            </a:fld>
            <a:endParaRPr lang="en-US"/>
          </a:p>
        </p:txBody>
      </p:sp>
    </p:spTree>
    <p:extLst>
      <p:ext uri="{BB962C8B-B14F-4D97-AF65-F5344CB8AC3E}">
        <p14:creationId xmlns:p14="http://schemas.microsoft.com/office/powerpoint/2010/main" val="3181308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err="1"/>
              <a:t>Frontierland</a:t>
            </a:r>
            <a:r>
              <a:rPr lang="en-US" sz="1500" dirty="0"/>
              <a:t> - INDUSTRY WORK EXPERIENCE. This is where students navigate their new frontier by completing their required minimum 800 hours work experience in the industry, complete customized learn-by-doing curriculum in the areas of restaurants, hotels, and events (all lab-based), complete required HRT 341 Professional Work Experience course to provide professional development for students, attend the Hospitality Career Expo (80 companies annually), and attend Career Services workshops.  </a:t>
            </a:r>
          </a:p>
          <a:p>
            <a:r>
              <a:rPr lang="en-US" sz="1500" dirty="0"/>
              <a:t> </a:t>
            </a:r>
          </a:p>
          <a:p>
            <a:r>
              <a:rPr lang="en-US" sz="1500" dirty="0"/>
              <a:t>The most notable lab is the HRT 383L Food and Beverage Operations at the Restaurant at Kellogg Ranch, a student managed and operated restaurant open to the public for casual dining at lunch and formal dining at dinner.  Students taking this class complete 24 contact hours per week for the ten week quarter.  This intensive restaurant learning experience mirrors real-world work experience. </a:t>
            </a:r>
          </a:p>
          <a:p>
            <a:endParaRPr lang="en-US" sz="2500" b="1" dirty="0"/>
          </a:p>
          <a:p>
            <a:r>
              <a:rPr lang="en-US" sz="1500" dirty="0"/>
              <a:t>INDUSTRY WORK EXPERIENCE</a:t>
            </a:r>
          </a:p>
          <a:p>
            <a:r>
              <a:rPr lang="en-US" sz="1500" dirty="0"/>
              <a:t> </a:t>
            </a:r>
          </a:p>
          <a:p>
            <a:r>
              <a:rPr lang="en-US" sz="1500" dirty="0"/>
              <a:t>Students are required to complete a minimum of 800 professional work experience hours before they enroll in HRT 341 Professional Work Experience (2 units).  This course assists students in career preparation, including resume writing, interviewing skills, and personal assessment.  Research has shown that students who work in the hospitality industry while they are in school tend to apply what they are learning at work to their studies in the classroom, therefore enhancing their mastery of subject matter.</a:t>
            </a:r>
          </a:p>
          <a:p>
            <a:r>
              <a:rPr lang="en-US" sz="1500" dirty="0"/>
              <a:t> </a:t>
            </a:r>
          </a:p>
          <a:p>
            <a:r>
              <a:rPr lang="en-US" sz="1500" dirty="0"/>
              <a:t>The Collins College Career Services Workshops are designed to help students with resumes, interviewing skills, business and dining etiquette, dress for success, etc.</a:t>
            </a:r>
          </a:p>
          <a:p>
            <a:r>
              <a:rPr lang="en-US" sz="1500" dirty="0"/>
              <a:t> </a:t>
            </a:r>
          </a:p>
          <a:p>
            <a:r>
              <a:rPr lang="en-US" sz="1500" dirty="0"/>
              <a:t>Annual Hospitality Career Expo - 80+ hospitality industry companies (200 recruiters) attend an annual career expo just for hospitality management students.  Of these companies, 70% represent corporate (company-wide) recruiting.</a:t>
            </a:r>
          </a:p>
          <a:p>
            <a:endParaRPr lang="en-US" sz="2500" b="1" dirty="0"/>
          </a:p>
          <a:p>
            <a:endParaRPr lang="en-US" sz="2500" b="1" dirty="0"/>
          </a:p>
          <a:p>
            <a:r>
              <a:rPr lang="en-US" sz="2500" b="1" dirty="0"/>
              <a:t>Frontier Land</a:t>
            </a:r>
          </a:p>
          <a:p>
            <a:endParaRPr lang="en-US" sz="1600" dirty="0"/>
          </a:p>
          <a:p>
            <a:r>
              <a:rPr lang="en-US" sz="1600" dirty="0"/>
              <a:t>Industry Work Experience </a:t>
            </a:r>
          </a:p>
          <a:p>
            <a:endParaRPr lang="en-US" sz="1600" dirty="0"/>
          </a:p>
          <a:p>
            <a:r>
              <a:rPr lang="en-US" sz="1600" dirty="0"/>
              <a:t>-	Professional Work Experience</a:t>
            </a:r>
          </a:p>
          <a:p>
            <a:r>
              <a:rPr lang="en-US" sz="1600" dirty="0"/>
              <a:t>-	Customized Learn by Doing Curriculum </a:t>
            </a:r>
          </a:p>
          <a:p>
            <a:r>
              <a:rPr lang="en-US" sz="1600" dirty="0"/>
              <a:t>-	Industry Segments</a:t>
            </a:r>
          </a:p>
          <a:p>
            <a:r>
              <a:rPr lang="en-US" sz="1600" dirty="0"/>
              <a:t>-	Job Postings</a:t>
            </a:r>
          </a:p>
          <a:p>
            <a:r>
              <a:rPr lang="en-US" sz="1600" dirty="0"/>
              <a:t>-	Career Fair</a:t>
            </a:r>
          </a:p>
          <a:p>
            <a:r>
              <a:rPr lang="en-US" sz="1600" dirty="0"/>
              <a:t>-	Career Services (workshops: resume, interview, dress for success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10</a:t>
            </a:fld>
            <a:endParaRPr lang="en-US"/>
          </a:p>
        </p:txBody>
      </p:sp>
    </p:spTree>
    <p:extLst>
      <p:ext uri="{BB962C8B-B14F-4D97-AF65-F5344CB8AC3E}">
        <p14:creationId xmlns:p14="http://schemas.microsoft.com/office/powerpoint/2010/main" val="360758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1864"/>
            <a:r>
              <a:rPr lang="en-US" sz="1500" dirty="0"/>
              <a:t>Adventureland - STUDENT ENGAGEMENT.  This is where students are engaged in their learning adventure through industry-based student organizations, Dean's events that include industry, hospitality property tours, "Experience the Industry" trips to New York and Chicago, and industry focused month-long study abroad courses.</a:t>
            </a:r>
          </a:p>
          <a:p>
            <a:endParaRPr lang="en-US" sz="2500" b="1" dirty="0"/>
          </a:p>
          <a:p>
            <a:r>
              <a:rPr lang="en-US" sz="1500" dirty="0"/>
              <a:t>STUDENT ENGAGEMENT</a:t>
            </a:r>
          </a:p>
          <a:p>
            <a:r>
              <a:rPr lang="en-US" sz="1500" dirty="0"/>
              <a:t> </a:t>
            </a:r>
          </a:p>
          <a:p>
            <a:r>
              <a:rPr lang="en-US" sz="1500" dirty="0"/>
              <a:t>Student Organization Groups - The Collins College has nine undergraduate student organizations (including an honor society) and one graduate student organization to promote student engagement with the hospitality industry.  All of these organizations help students discover their interests in various segments of the hospitality industry, and they keep students connected with their major.</a:t>
            </a:r>
          </a:p>
          <a:p>
            <a:r>
              <a:rPr lang="en-US" sz="1500" dirty="0"/>
              <a:t> </a:t>
            </a:r>
          </a:p>
          <a:p>
            <a:r>
              <a:rPr lang="en-US" sz="1500" dirty="0"/>
              <a:t>One student organization, the National Society for Minorities in Hospitality, specifically targets URM groups by helping connect and engage students with each other and the hospitality industry.</a:t>
            </a:r>
          </a:p>
          <a:p>
            <a:r>
              <a:rPr lang="en-US" sz="1500" dirty="0"/>
              <a:t> </a:t>
            </a:r>
          </a:p>
          <a:p>
            <a:r>
              <a:rPr lang="en-US" sz="1500" dirty="0"/>
              <a:t>The Hospitality Management Council represents all student organizations within the college to coordinate activities and officers within the student organizations.  These students comprise all leaders of the hospitality student organizations to further develop leadership skills and provide student engagement at a high level.</a:t>
            </a:r>
          </a:p>
          <a:p>
            <a:r>
              <a:rPr lang="en-US" sz="1500" dirty="0"/>
              <a:t> </a:t>
            </a:r>
          </a:p>
          <a:p>
            <a:r>
              <a:rPr lang="en-US" sz="1500" dirty="0"/>
              <a:t>The Collins Ambassadors program engages competitively selected students who help with outreach, recruitment, and public relations activities for the College, helping to develop leadership and career skills for students.</a:t>
            </a:r>
          </a:p>
          <a:p>
            <a:r>
              <a:rPr lang="en-US" sz="1500" dirty="0"/>
              <a:t> </a:t>
            </a:r>
          </a:p>
          <a:p>
            <a:r>
              <a:rPr lang="en-US" sz="1500" dirty="0"/>
              <a:t>Experience the Industry Program supports partial travel and meals for 16 students to attend The Hotel Experience Show in New York and 16 students to attend the National Restaurant Association Show in Chicago annually.  These are study tours led by the Student Services Coordinator, a faculty member, and the Dean.</a:t>
            </a:r>
          </a:p>
          <a:p>
            <a:r>
              <a:rPr lang="en-US" sz="1500" dirty="0"/>
              <a:t> </a:t>
            </a:r>
          </a:p>
          <a:p>
            <a:r>
              <a:rPr lang="en-US" sz="1500" dirty="0"/>
              <a:t>Industry-Focused Study Abroad opportunities for students are available for faculty-led groups to </a:t>
            </a:r>
            <a:r>
              <a:rPr lang="en-US" sz="1500" dirty="0" err="1"/>
              <a:t>Apicious</a:t>
            </a:r>
            <a:r>
              <a:rPr lang="en-US" sz="1500" dirty="0"/>
              <a:t> in Florence Italy (food and culture) and CATIE in Costa Rica (sustainable tourism).  Both of these month-long study abroad programs include coursework and multiple tours to hospitality properties in these countries.  These are partially supported by college scholarship funds.</a:t>
            </a:r>
          </a:p>
          <a:p>
            <a:endParaRPr lang="en-US" sz="2500" b="1" dirty="0"/>
          </a:p>
          <a:p>
            <a:endParaRPr lang="en-US" sz="2500" b="1" dirty="0"/>
          </a:p>
          <a:p>
            <a:r>
              <a:rPr lang="en-US" sz="2500" b="1" dirty="0"/>
              <a:t>Adventure Land</a:t>
            </a:r>
          </a:p>
          <a:p>
            <a:endParaRPr lang="en-US" sz="1600" dirty="0"/>
          </a:p>
          <a:p>
            <a:r>
              <a:rPr lang="en-US" sz="1600" dirty="0"/>
              <a:t>Student Engagement </a:t>
            </a:r>
          </a:p>
          <a:p>
            <a:endParaRPr lang="en-US" sz="1600" dirty="0"/>
          </a:p>
          <a:p>
            <a:r>
              <a:rPr lang="en-US" sz="1600" dirty="0"/>
              <a:t>-	Student Organizations</a:t>
            </a:r>
          </a:p>
          <a:p>
            <a:r>
              <a:rPr lang="en-US" sz="1600" dirty="0"/>
              <a:t>-	Collins Ambassadors</a:t>
            </a:r>
          </a:p>
          <a:p>
            <a:r>
              <a:rPr lang="en-US" sz="1600" dirty="0"/>
              <a:t>-	Hospitality Management Council </a:t>
            </a:r>
          </a:p>
          <a:p>
            <a:r>
              <a:rPr lang="en-US" sz="1600" dirty="0"/>
              <a:t>-	Deans Events</a:t>
            </a:r>
          </a:p>
          <a:p>
            <a:r>
              <a:rPr lang="en-US" sz="1600" dirty="0"/>
              <a:t>-	Experience the Industry </a:t>
            </a:r>
          </a:p>
          <a:p>
            <a:r>
              <a:rPr lang="en-US" sz="1600" dirty="0"/>
              <a:t>-	Property Tours</a:t>
            </a:r>
          </a:p>
          <a:p>
            <a:r>
              <a:rPr lang="en-US" sz="1600" dirty="0"/>
              <a:t>-	Study Abroad </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11</a:t>
            </a:fld>
            <a:endParaRPr lang="en-US"/>
          </a:p>
        </p:txBody>
      </p:sp>
    </p:spTree>
    <p:extLst>
      <p:ext uri="{BB962C8B-B14F-4D97-AF65-F5344CB8AC3E}">
        <p14:creationId xmlns:p14="http://schemas.microsoft.com/office/powerpoint/2010/main" val="70868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1864"/>
            <a:r>
              <a:rPr lang="en-US" sz="1500" dirty="0"/>
              <a:t>Main Street:  ON-CAMPUS PARTNERS.  This is where students engage with university services including Financial Aid, Scholarships, Career Center, Learning Resource Centers, Cultural Centers, EOP program, etc.</a:t>
            </a:r>
          </a:p>
          <a:p>
            <a:r>
              <a:rPr lang="en-US" sz="2500" dirty="0"/>
              <a:t>Housing offers College themed Communities</a:t>
            </a:r>
          </a:p>
          <a:p>
            <a:endParaRPr lang="en-US" sz="2500" b="1" dirty="0"/>
          </a:p>
          <a:p>
            <a:r>
              <a:rPr lang="en-US" sz="1500" dirty="0"/>
              <a:t>ON-CAMPUS PARTNERS</a:t>
            </a:r>
          </a:p>
          <a:p>
            <a:r>
              <a:rPr lang="en-US" sz="1500" dirty="0"/>
              <a:t> </a:t>
            </a:r>
          </a:p>
          <a:p>
            <a:r>
              <a:rPr lang="en-US" sz="1500" dirty="0"/>
              <a:t>Students engage with university services including Financial Aid, Scholarships, Career Center, Learning Resource Centers, Cultural Centers, EOP program, etc.</a:t>
            </a:r>
          </a:p>
          <a:p>
            <a:endParaRPr lang="en-US" sz="2500" b="1" dirty="0"/>
          </a:p>
          <a:p>
            <a:endParaRPr lang="en-US" sz="2500" b="1" dirty="0"/>
          </a:p>
          <a:p>
            <a:r>
              <a:rPr lang="en-US" sz="2500" b="1" dirty="0"/>
              <a:t>Main Street </a:t>
            </a:r>
          </a:p>
          <a:p>
            <a:endParaRPr lang="en-US" sz="1600" dirty="0"/>
          </a:p>
          <a:p>
            <a:r>
              <a:rPr lang="en-US" sz="1600" dirty="0"/>
              <a:t>On Campus Partners</a:t>
            </a:r>
          </a:p>
          <a:p>
            <a:endParaRPr lang="en-US" sz="1600" dirty="0"/>
          </a:p>
          <a:p>
            <a:r>
              <a:rPr lang="en-US" sz="1600" dirty="0"/>
              <a:t>-	Financial Aid</a:t>
            </a:r>
          </a:p>
          <a:p>
            <a:r>
              <a:rPr lang="en-US" sz="1600" dirty="0"/>
              <a:t>-	Scholarships</a:t>
            </a:r>
          </a:p>
          <a:p>
            <a:r>
              <a:rPr lang="en-US" sz="1600" dirty="0"/>
              <a:t>-	Career Center</a:t>
            </a:r>
          </a:p>
          <a:p>
            <a:r>
              <a:rPr lang="en-US" sz="1600" dirty="0"/>
              <a:t>-	Disability Resource Center</a:t>
            </a:r>
          </a:p>
          <a:p>
            <a:r>
              <a:rPr lang="en-US" sz="1600" dirty="0"/>
              <a:t>-	Learning Resource Center</a:t>
            </a:r>
          </a:p>
          <a:p>
            <a:r>
              <a:rPr lang="en-US" sz="1600" dirty="0"/>
              <a:t>-	Student Health and Counseling </a:t>
            </a:r>
          </a:p>
          <a:p>
            <a:r>
              <a:rPr lang="en-US" sz="1600" dirty="0"/>
              <a:t>-	Education Opportunity Program </a:t>
            </a:r>
          </a:p>
          <a:p>
            <a:r>
              <a:rPr lang="en-US" sz="1600" dirty="0"/>
              <a:t>-	Cultural Centers</a:t>
            </a:r>
          </a:p>
          <a:p>
            <a:endParaRPr lang="en-US" sz="1600" dirty="0"/>
          </a:p>
        </p:txBody>
      </p:sp>
      <p:sp>
        <p:nvSpPr>
          <p:cNvPr id="4" name="Slide Number Placeholder 3"/>
          <p:cNvSpPr>
            <a:spLocks noGrp="1"/>
          </p:cNvSpPr>
          <p:nvPr>
            <p:ph type="sldNum" sz="quarter" idx="10"/>
          </p:nvPr>
        </p:nvSpPr>
        <p:spPr/>
        <p:txBody>
          <a:bodyPr/>
          <a:lstStyle/>
          <a:p>
            <a:fld id="{1D18C919-30B6-474B-89D7-846371BFA7A9}" type="slidenum">
              <a:rPr lang="en-US" smtClean="0"/>
              <a:t>12</a:t>
            </a:fld>
            <a:endParaRPr lang="en-US"/>
          </a:p>
        </p:txBody>
      </p:sp>
    </p:spTree>
    <p:extLst>
      <p:ext uri="{BB962C8B-B14F-4D97-AF65-F5344CB8AC3E}">
        <p14:creationId xmlns:p14="http://schemas.microsoft.com/office/powerpoint/2010/main" val="368521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1864"/>
            <a:r>
              <a:rPr lang="en-US" sz="1500" dirty="0"/>
              <a:t>Fantasyland - FIRST YEAR EXPERIENCE.  This is where students are engaged in their first year experience through activities designed to orient students to college and the hospitality industry.  In this first-year experience, all freshmen and transfer students are grouped into cohorts and take HRT 101 Introduction to the Hospitality Industry.  In this course, campus and college resources are introduced, all aspects of the hospitality industry are presented through a resort simulation and course discussions, and industry professionals guest lecture. The purpose is to create excitement about the major and the hospitality industry.  These experiences build student confidence through interacting with upper division students, alumni, and managers engaged in the hospitality industry.</a:t>
            </a:r>
          </a:p>
          <a:p>
            <a:endParaRPr lang="en-US" sz="1500" dirty="0"/>
          </a:p>
          <a:p>
            <a:r>
              <a:rPr lang="en-US" sz="1500" dirty="0"/>
              <a:t>FIRST YEAR EXPERIENCE</a:t>
            </a:r>
          </a:p>
          <a:p>
            <a:r>
              <a:rPr lang="en-US" sz="1500" dirty="0"/>
              <a:t> </a:t>
            </a:r>
          </a:p>
          <a:p>
            <a:r>
              <a:rPr lang="en-US" sz="1500" dirty="0"/>
              <a:t>Beginning with Collins Connection, our annual recruiting event on the first Saturday in March for potential FTF and incoming transfer students, we introduce our student organizations at a club fair as part of the presentation and tours.  We also have a session for parents and students explaining career opportunities in the hospitality industry and how students can participate in campus and college career services, and we have a panel of graduation seniors discuss how career engagement helped them get their management jobs upon graduation.</a:t>
            </a:r>
          </a:p>
          <a:p>
            <a:r>
              <a:rPr lang="en-US" sz="1500" dirty="0"/>
              <a:t> </a:t>
            </a:r>
          </a:p>
          <a:p>
            <a:r>
              <a:rPr lang="en-US" sz="1500" dirty="0"/>
              <a:t>Connected with our first-year experience goals, fall 2014 was the first time we held all 180 seats in our three sections of HRT 101 Introduction to the Hospitality Industry course for incoming freshmen.  We continued this strategy in fall 2015, and will continue this in the future.  We had every freshman take the first year experience course in their first quarter.  In fact, the remaining seats in the fall HRT 101 sections were provided to incoming transfer students who had yet to take a HRT 101 equivalent at their community college.  We are tracking this group of freshmen and transfer students through the program.  </a:t>
            </a:r>
          </a:p>
          <a:p>
            <a:endParaRPr lang="en-US" sz="2500" b="1" dirty="0"/>
          </a:p>
          <a:p>
            <a:r>
              <a:rPr lang="en-US" sz="2500" b="1" dirty="0"/>
              <a:t>Fantasy Land</a:t>
            </a:r>
          </a:p>
          <a:p>
            <a:endParaRPr lang="en-US" sz="1600" dirty="0"/>
          </a:p>
          <a:p>
            <a:r>
              <a:rPr lang="en-US" sz="1600" dirty="0"/>
              <a:t>First Year Experience</a:t>
            </a:r>
          </a:p>
          <a:p>
            <a:endParaRPr lang="en-US" sz="1600" dirty="0"/>
          </a:p>
          <a:p>
            <a:r>
              <a:rPr lang="en-US" sz="1600" dirty="0"/>
              <a:t>-	Create Excitement</a:t>
            </a:r>
          </a:p>
          <a:p>
            <a:r>
              <a:rPr lang="en-US" sz="1600" dirty="0"/>
              <a:t>-	Orientation</a:t>
            </a:r>
          </a:p>
          <a:p>
            <a:r>
              <a:rPr lang="en-US" sz="1600" dirty="0"/>
              <a:t>-	HRT 101 Cohort, Career Engagement </a:t>
            </a:r>
          </a:p>
          <a:p>
            <a:r>
              <a:rPr lang="en-US" sz="1600" dirty="0"/>
              <a:t>-	Career Development</a:t>
            </a:r>
          </a:p>
          <a:p>
            <a:r>
              <a:rPr lang="en-US" sz="1600" dirty="0"/>
              <a:t>-	Building Confidence </a:t>
            </a:r>
          </a:p>
          <a:p>
            <a:endParaRPr lang="en-US" sz="1600" dirty="0"/>
          </a:p>
        </p:txBody>
      </p:sp>
      <p:sp>
        <p:nvSpPr>
          <p:cNvPr id="4" name="Slide Number Placeholder 3"/>
          <p:cNvSpPr>
            <a:spLocks noGrp="1"/>
          </p:cNvSpPr>
          <p:nvPr>
            <p:ph type="sldNum" sz="quarter" idx="10"/>
          </p:nvPr>
        </p:nvSpPr>
        <p:spPr/>
        <p:txBody>
          <a:bodyPr/>
          <a:lstStyle/>
          <a:p>
            <a:fld id="{1D18C919-30B6-474B-89D7-846371BFA7A9}" type="slidenum">
              <a:rPr lang="en-US" smtClean="0"/>
              <a:t>13</a:t>
            </a:fld>
            <a:endParaRPr lang="en-US"/>
          </a:p>
        </p:txBody>
      </p:sp>
    </p:spTree>
    <p:extLst>
      <p:ext uri="{BB962C8B-B14F-4D97-AF65-F5344CB8AC3E}">
        <p14:creationId xmlns:p14="http://schemas.microsoft.com/office/powerpoint/2010/main" val="4031261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Tomorrowland:  INDUSTRY ENGAGEMENT. This is where students shape their tomorrows by interacting with successful industry and alumni role models in the classroom, participating in The Collins College Board of Advisors Industry Mentoring Program and bi-monthly "Mornings of Motivation" program, attending Company Showcase Programs at the college (50 companies present workshops annually), and participating in the Richard Frank Lecture Series. </a:t>
            </a:r>
          </a:p>
          <a:p>
            <a:r>
              <a:rPr lang="en-US" sz="1500" dirty="0"/>
              <a:t> </a:t>
            </a:r>
          </a:p>
          <a:p>
            <a:r>
              <a:rPr lang="en-US" sz="1500" dirty="0"/>
              <a:t>INDUSTRY ENGAGEMENT</a:t>
            </a:r>
          </a:p>
          <a:p>
            <a:r>
              <a:rPr lang="en-US" sz="1500" dirty="0"/>
              <a:t> </a:t>
            </a:r>
          </a:p>
          <a:p>
            <a:r>
              <a:rPr lang="en-US" sz="1500" dirty="0"/>
              <a:t>Advisory Board Mentoring Program provides one-on-one quarterly mentoring of students by board members.</a:t>
            </a:r>
          </a:p>
          <a:p>
            <a:r>
              <a:rPr lang="en-US" sz="1500" dirty="0"/>
              <a:t> </a:t>
            </a:r>
          </a:p>
          <a:p>
            <a:r>
              <a:rPr lang="en-US" sz="1500" dirty="0"/>
              <a:t>Mornings of Motivation is a career program in which  Advisory Board members speak with students as a group (2 to 3 board members with 20 students) for approximately three hours once per quarter to discuss career paths, successes, and challenges.  The purpose of this program is to provide motivation for students.</a:t>
            </a:r>
          </a:p>
          <a:p>
            <a:r>
              <a:rPr lang="en-US" sz="1500" dirty="0"/>
              <a:t> </a:t>
            </a:r>
          </a:p>
          <a:p>
            <a:r>
              <a:rPr lang="en-US" sz="1500" dirty="0"/>
              <a:t>Richard N. Frank Lecture Series is a career engagement program at which owners, CEOs, and VPs of hospitality companies present at a lecture series annually.  The program attempts to attract minority and female presenters to demonstrate the diversity in the industry, as is represented in the student body.</a:t>
            </a:r>
          </a:p>
          <a:p>
            <a:r>
              <a:rPr lang="en-US" sz="1500" dirty="0"/>
              <a:t> </a:t>
            </a:r>
          </a:p>
          <a:p>
            <a:r>
              <a:rPr lang="en-US" sz="1500" dirty="0"/>
              <a:t>Throughout the year, the Collins College hosts approximately 50 hospitality companies to talk to students about their companies during U-Hour.  These companies participate in our Company Showcase Program.  Topics include company history, company culture, brands, and employment opportunities.</a:t>
            </a:r>
          </a:p>
          <a:p>
            <a:r>
              <a:rPr lang="en-US" sz="1500" dirty="0"/>
              <a:t> </a:t>
            </a:r>
          </a:p>
          <a:p>
            <a:r>
              <a:rPr lang="en-US" sz="1500" dirty="0"/>
              <a:t>Annual scholarships from the Collins College of approximately $100,000 are available to students based on merit.  An additional $100,000 in scholarships are provided by industry supporters primarily based on merit.  Some of the industry scholarships are need-based.</a:t>
            </a:r>
          </a:p>
          <a:p>
            <a:r>
              <a:rPr lang="en-US" sz="1500" dirty="0"/>
              <a:t> </a:t>
            </a:r>
          </a:p>
          <a:p>
            <a:r>
              <a:rPr lang="en-US" sz="1500" dirty="0"/>
              <a:t>Spaces for industry engagement in the college include a student organization meeting room in Bldg. 79B, and a Student Commons and H-Café in Bldg. 80, and space for the Hospitality Career Expo in Bldg. 80.</a:t>
            </a:r>
          </a:p>
          <a:p>
            <a:endParaRPr lang="en-US" sz="2500" b="1" dirty="0"/>
          </a:p>
          <a:p>
            <a:endParaRPr lang="en-US" sz="2500" b="1" dirty="0"/>
          </a:p>
          <a:p>
            <a:r>
              <a:rPr lang="en-US" sz="2500" b="1" dirty="0"/>
              <a:t>Tomorrow Land</a:t>
            </a:r>
          </a:p>
          <a:p>
            <a:endParaRPr lang="en-US" sz="2500" dirty="0"/>
          </a:p>
          <a:p>
            <a:r>
              <a:rPr lang="en-US" sz="2500" dirty="0"/>
              <a:t>Industry Engagement</a:t>
            </a:r>
          </a:p>
          <a:p>
            <a:endParaRPr lang="en-US" sz="2500" dirty="0"/>
          </a:p>
          <a:p>
            <a:r>
              <a:rPr lang="en-US" sz="2500" dirty="0"/>
              <a:t>-	Alumni Engagement</a:t>
            </a:r>
          </a:p>
          <a:p>
            <a:r>
              <a:rPr lang="en-US" sz="2500" dirty="0"/>
              <a:t>-	Frank Lectureship Series</a:t>
            </a:r>
          </a:p>
          <a:p>
            <a:r>
              <a:rPr lang="en-US" sz="2500" dirty="0"/>
              <a:t>-	Career Fair</a:t>
            </a:r>
          </a:p>
          <a:p>
            <a:r>
              <a:rPr lang="en-US" sz="2500" dirty="0"/>
              <a:t>-	Mornings of Motivation</a:t>
            </a:r>
          </a:p>
          <a:p>
            <a:r>
              <a:rPr lang="en-US" sz="2500" dirty="0"/>
              <a:t>-	Company Showcase Program (Approx. 50 companies per year)</a:t>
            </a:r>
          </a:p>
          <a:p>
            <a:r>
              <a:rPr lang="en-US" sz="2500" dirty="0"/>
              <a:t>-	Industry Mentor Program </a:t>
            </a:r>
          </a:p>
        </p:txBody>
      </p:sp>
      <p:sp>
        <p:nvSpPr>
          <p:cNvPr id="4" name="Slide Number Placeholder 3"/>
          <p:cNvSpPr>
            <a:spLocks noGrp="1"/>
          </p:cNvSpPr>
          <p:nvPr>
            <p:ph type="sldNum" sz="quarter" idx="10"/>
          </p:nvPr>
        </p:nvSpPr>
        <p:spPr/>
        <p:txBody>
          <a:bodyPr/>
          <a:lstStyle/>
          <a:p>
            <a:fld id="{1D18C919-30B6-474B-89D7-846371BFA7A9}" type="slidenum">
              <a:rPr lang="en-US" smtClean="0"/>
              <a:t>14</a:t>
            </a:fld>
            <a:endParaRPr lang="en-US"/>
          </a:p>
        </p:txBody>
      </p:sp>
    </p:spTree>
    <p:extLst>
      <p:ext uri="{BB962C8B-B14F-4D97-AF65-F5344CB8AC3E}">
        <p14:creationId xmlns:p14="http://schemas.microsoft.com/office/powerpoint/2010/main" val="1587947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1864"/>
            <a:r>
              <a:rPr lang="en-US" sz="1500" dirty="0"/>
              <a:t>Downtown Collins - This is where students are recruited during admissions events and introduced to the industry before entering the </a:t>
            </a:r>
            <a:r>
              <a:rPr lang="en-US" sz="1500" dirty="0" err="1"/>
              <a:t>Collinsland</a:t>
            </a:r>
            <a:r>
              <a:rPr lang="en-US" sz="1500" dirty="0"/>
              <a:t> park.</a:t>
            </a:r>
          </a:p>
          <a:p>
            <a:endParaRPr lang="en-US" sz="2500" b="1" dirty="0"/>
          </a:p>
          <a:p>
            <a:r>
              <a:rPr lang="en-US" sz="2500" b="1" dirty="0"/>
              <a:t>Downtown Collins </a:t>
            </a:r>
          </a:p>
          <a:p>
            <a:endParaRPr lang="en-US" sz="2500" dirty="0"/>
          </a:p>
          <a:p>
            <a:r>
              <a:rPr lang="en-US" sz="2500" dirty="0"/>
              <a:t>Recruitment</a:t>
            </a:r>
          </a:p>
          <a:p>
            <a:endParaRPr lang="en-US" sz="2500" dirty="0"/>
          </a:p>
          <a:p>
            <a:r>
              <a:rPr lang="en-US" sz="2500" dirty="0"/>
              <a:t>-	Collins Connection</a:t>
            </a:r>
          </a:p>
          <a:p>
            <a:r>
              <a:rPr lang="en-US" sz="2500" dirty="0"/>
              <a:t>-	Admission</a:t>
            </a:r>
          </a:p>
          <a:p>
            <a:r>
              <a:rPr lang="en-US" sz="2500" dirty="0"/>
              <a:t>-	Collins Tours</a:t>
            </a:r>
          </a:p>
          <a:p>
            <a:r>
              <a:rPr lang="en-US" sz="2500" dirty="0"/>
              <a:t>-	Collins Ambassadors</a:t>
            </a:r>
          </a:p>
          <a:p>
            <a:r>
              <a:rPr lang="en-US" sz="2500" dirty="0"/>
              <a:t>-	Collins Magazine</a:t>
            </a:r>
          </a:p>
          <a:p>
            <a:endParaRPr lang="en-US" sz="2500" dirty="0"/>
          </a:p>
        </p:txBody>
      </p:sp>
      <p:sp>
        <p:nvSpPr>
          <p:cNvPr id="4" name="Slide Number Placeholder 3"/>
          <p:cNvSpPr>
            <a:spLocks noGrp="1"/>
          </p:cNvSpPr>
          <p:nvPr>
            <p:ph type="sldNum" sz="quarter" idx="10"/>
          </p:nvPr>
        </p:nvSpPr>
        <p:spPr/>
        <p:txBody>
          <a:bodyPr/>
          <a:lstStyle/>
          <a:p>
            <a:fld id="{1D18C919-30B6-474B-89D7-846371BFA7A9}" type="slidenum">
              <a:rPr lang="en-US" smtClean="0"/>
              <a:t>15</a:t>
            </a:fld>
            <a:endParaRPr lang="en-US"/>
          </a:p>
        </p:txBody>
      </p:sp>
    </p:spTree>
    <p:extLst>
      <p:ext uri="{BB962C8B-B14F-4D97-AF65-F5344CB8AC3E}">
        <p14:creationId xmlns:p14="http://schemas.microsoft.com/office/powerpoint/2010/main" val="202412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Communications Train (travels around the park):  COMMUNICATIONS TO STUDENTS.  The train "circles" the park to make sure that students know about all the career and academic opportunities available to them.  Communications to students at The Collins College include weekly e-newsletters, digital signage, Blackboard Job Postings, a semi-annual print magazine, and extensive use of social media.</a:t>
            </a:r>
          </a:p>
          <a:p>
            <a:r>
              <a:rPr lang="en-US" sz="1500" dirty="0"/>
              <a:t/>
            </a:r>
            <a:br>
              <a:rPr lang="en-US" sz="1500" dirty="0"/>
            </a:br>
            <a:r>
              <a:rPr lang="en-US" sz="1500" dirty="0"/>
              <a:t> FREQUENT COMMUNICATIONS</a:t>
            </a:r>
          </a:p>
          <a:p>
            <a:r>
              <a:rPr lang="en-US" sz="1500" dirty="0"/>
              <a:t> </a:t>
            </a:r>
          </a:p>
          <a:p>
            <a:r>
              <a:rPr lang="en-US" sz="1500" dirty="0"/>
              <a:t>The full-time Communications and External Relations Coordinator communicates frequently, as noted below, with students to keep them informed and engaged.</a:t>
            </a:r>
          </a:p>
          <a:p>
            <a:r>
              <a:rPr lang="en-US" sz="1500" dirty="0"/>
              <a:t> </a:t>
            </a:r>
          </a:p>
          <a:p>
            <a:r>
              <a:rPr lang="en-US" sz="1500" dirty="0"/>
              <a:t>Daily or weekly communications to students go out on the following social media channels:  Facebook, Twitter, LinkedIn, YouTube, Vimeo, Snap Chat, Instagram, and BlogSpot.</a:t>
            </a:r>
          </a:p>
          <a:p>
            <a:r>
              <a:rPr lang="en-US" sz="1500" dirty="0"/>
              <a:t> </a:t>
            </a:r>
          </a:p>
          <a:p>
            <a:r>
              <a:rPr lang="en-US" sz="1500" dirty="0"/>
              <a:t>Collins Update is an online newsletter that is sent out every Monday to all students.  Information regarding advising, scholarship opportunities, student organization activities, career opportunities, university deadlines, college and university events and activities, and other student-related information is sent weekly.</a:t>
            </a:r>
          </a:p>
          <a:p>
            <a:r>
              <a:rPr lang="en-US" sz="1500" dirty="0"/>
              <a:t> </a:t>
            </a:r>
          </a:p>
          <a:p>
            <a:r>
              <a:rPr lang="en-US" sz="1500" dirty="0"/>
              <a:t>Digital signage is used in building 80 to communicate to students pertinent information regarding advising, scholarship opportunities, student organization activities, career opportunities, university deadlines, college and university events and activities, and other student-related information.</a:t>
            </a:r>
          </a:p>
          <a:p>
            <a:r>
              <a:rPr lang="en-US" sz="1500" dirty="0"/>
              <a:t> </a:t>
            </a:r>
          </a:p>
          <a:p>
            <a:r>
              <a:rPr lang="en-US" sz="1500" dirty="0"/>
              <a:t>Collins Magazine is a print publication that is produced twice per year.  These magazines are given to prospective students and their parents to help them understand the wide variety of activities and accomplishments of students, faculty, and staff.  This publication also focuses on career achievements of alumni.  This publication can be found in spaces throughout the college so that current students may read it at their leisure.</a:t>
            </a:r>
          </a:p>
          <a:p>
            <a:r>
              <a:rPr lang="en-US" sz="1500" dirty="0"/>
              <a:t> </a:t>
            </a:r>
          </a:p>
          <a:p>
            <a:r>
              <a:rPr lang="en-US" sz="1500" dirty="0"/>
              <a:t>Weekly information is posted on Blackboard with updates on scholarship opportunities and career opportunities.  Also, through the Career Digest, an e-mail is generated and a phone notification goes out to the students when new job opportunities are posted.</a:t>
            </a:r>
          </a:p>
          <a:p>
            <a:r>
              <a:rPr lang="en-US" sz="1500" dirty="0"/>
              <a:t> </a:t>
            </a:r>
          </a:p>
          <a:p>
            <a:endParaRPr lang="en-US" sz="1500" dirty="0"/>
          </a:p>
          <a:p>
            <a:endParaRPr lang="en-US" sz="2500" b="1" dirty="0"/>
          </a:p>
          <a:p>
            <a:r>
              <a:rPr lang="en-US" sz="2500" b="1" dirty="0"/>
              <a:t>Communications Train</a:t>
            </a:r>
          </a:p>
          <a:p>
            <a:endParaRPr lang="en-US" sz="2500" dirty="0"/>
          </a:p>
          <a:p>
            <a:r>
              <a:rPr lang="en-US" sz="2500" dirty="0"/>
              <a:t>-	Magazine</a:t>
            </a:r>
          </a:p>
          <a:p>
            <a:r>
              <a:rPr lang="en-US" sz="2500" dirty="0"/>
              <a:t>-	Weekly E-Newsletters</a:t>
            </a:r>
          </a:p>
          <a:p>
            <a:r>
              <a:rPr lang="en-US" sz="2500" dirty="0"/>
              <a:t>-	Digital Signage</a:t>
            </a:r>
          </a:p>
          <a:p>
            <a:r>
              <a:rPr lang="en-US" sz="2500" dirty="0"/>
              <a:t>-	Blackboard Job and Scholarship postings</a:t>
            </a:r>
          </a:p>
          <a:p>
            <a:r>
              <a:rPr lang="en-US" sz="2500" dirty="0"/>
              <a:t>-	Social Media </a:t>
            </a:r>
          </a:p>
          <a:p>
            <a:endParaRPr lang="en-US" sz="2500" dirty="0"/>
          </a:p>
        </p:txBody>
      </p:sp>
      <p:sp>
        <p:nvSpPr>
          <p:cNvPr id="4" name="Slide Number Placeholder 3"/>
          <p:cNvSpPr>
            <a:spLocks noGrp="1"/>
          </p:cNvSpPr>
          <p:nvPr>
            <p:ph type="sldNum" sz="quarter" idx="10"/>
          </p:nvPr>
        </p:nvSpPr>
        <p:spPr/>
        <p:txBody>
          <a:bodyPr/>
          <a:lstStyle/>
          <a:p>
            <a:fld id="{1D18C919-30B6-474B-89D7-846371BFA7A9}" type="slidenum">
              <a:rPr lang="en-US" smtClean="0"/>
              <a:t>16</a:t>
            </a:fld>
            <a:endParaRPr lang="en-US"/>
          </a:p>
        </p:txBody>
      </p:sp>
    </p:spTree>
    <p:extLst>
      <p:ext uri="{BB962C8B-B14F-4D97-AF65-F5344CB8AC3E}">
        <p14:creationId xmlns:p14="http://schemas.microsoft.com/office/powerpoint/2010/main" val="303382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Collins College</a:t>
            </a:r>
            <a:r>
              <a:rPr lang="en-US" baseline="0" dirty="0" smtClean="0"/>
              <a:t> of Hospitality Management at Cal Poly Pomona has provided me with unbelievable opportunities, which have guided me and have helped me understand the numerous possibilities for my future. My professors, classmates, and CPP friends have influenced all of my decisions and have shared many memorable moments with me these past four years. The Collins College has allowed me to study abroad and experience the delights of Italy, while learning about Italian food, wine and culture. Restaurant and Foodservice Professional has entertained me with several foodie adventures in LA and SF. Nothing has made me feel more accomplished then having completed my Fall quarter at the Restaurant at Kellogg Ranch as Line Manager under Chef Scott and Barbara Jean. My RKR family, and especially my Team 1 managers have given me the greatest support throughout this journey. There is no better place to create outstanding experiences and lasting friendships. The Collins College has prepared me for anything and everything my future may bring. As I look back on my college life I smile and wonder how in the world I accomplished my greatest challenges. One thing I’ve learned is that you have to experience the bottom to fully understand and enjoy the top. Thank you CPP and The Collins College and Cheers to the Class of 2016!  - Maria </a:t>
            </a:r>
            <a:r>
              <a:rPr lang="en-US" baseline="0" dirty="0" err="1" smtClean="0"/>
              <a:t>Ceko</a:t>
            </a:r>
            <a:r>
              <a:rPr lang="en-US" baseline="0" dirty="0" smtClean="0"/>
              <a:t>, Class of 2016</a:t>
            </a:r>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17</a:t>
            </a:fld>
            <a:endParaRPr lang="en-US"/>
          </a:p>
        </p:txBody>
      </p:sp>
    </p:spTree>
    <p:extLst>
      <p:ext uri="{BB962C8B-B14F-4D97-AF65-F5344CB8AC3E}">
        <p14:creationId xmlns:p14="http://schemas.microsoft.com/office/powerpoint/2010/main" val="1503847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01011">
              <a:defRPr/>
            </a:pPr>
            <a:r>
              <a:rPr lang="en-US" sz="1600" dirty="0" err="1"/>
              <a:t>Collinsland</a:t>
            </a:r>
            <a:r>
              <a:rPr lang="en-US" sz="1600" dirty="0"/>
              <a:t>- 2</a:t>
            </a:r>
            <a:r>
              <a:rPr lang="en-US" sz="1600" baseline="30000" dirty="0"/>
              <a:t>nd</a:t>
            </a:r>
            <a:r>
              <a:rPr lang="en-US" sz="1600" dirty="0"/>
              <a:t> happiest place on earth </a:t>
            </a:r>
          </a:p>
          <a:p>
            <a:pPr defTabSz="1101011">
              <a:defRPr/>
            </a:pPr>
            <a:r>
              <a:rPr lang="en-US" sz="1600" dirty="0"/>
              <a:t>Time to create your own happiest place on earth! </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18</a:t>
            </a:fld>
            <a:endParaRPr lang="en-US"/>
          </a:p>
        </p:txBody>
      </p:sp>
    </p:spTree>
    <p:extLst>
      <p:ext uri="{BB962C8B-B14F-4D97-AF65-F5344CB8AC3E}">
        <p14:creationId xmlns:p14="http://schemas.microsoft.com/office/powerpoint/2010/main" val="1087325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21864"/>
            <a:r>
              <a:rPr lang="en-US" sz="1600" dirty="0"/>
              <a:t>Camera’s out! Time for a selfie before entering the park</a:t>
            </a:r>
          </a:p>
        </p:txBody>
      </p:sp>
      <p:sp>
        <p:nvSpPr>
          <p:cNvPr id="4" name="Slide Number Placeholder 3"/>
          <p:cNvSpPr>
            <a:spLocks noGrp="1"/>
          </p:cNvSpPr>
          <p:nvPr>
            <p:ph type="sldNum" sz="quarter" idx="10"/>
          </p:nvPr>
        </p:nvSpPr>
        <p:spPr/>
        <p:txBody>
          <a:bodyPr/>
          <a:lstStyle/>
          <a:p>
            <a:fld id="{1D18C919-30B6-474B-89D7-846371BFA7A9}" type="slidenum">
              <a:rPr lang="en-US" smtClean="0"/>
              <a:t>19</a:t>
            </a:fld>
            <a:endParaRPr lang="en-US"/>
          </a:p>
        </p:txBody>
      </p:sp>
    </p:spTree>
    <p:extLst>
      <p:ext uri="{BB962C8B-B14F-4D97-AF65-F5344CB8AC3E}">
        <p14:creationId xmlns:p14="http://schemas.microsoft.com/office/powerpoint/2010/main" val="138584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Lea Dopson- </a:t>
            </a:r>
            <a:r>
              <a:rPr lang="en-US" dirty="0" smtClean="0">
                <a:solidFill>
                  <a:srgbClr val="FF0000"/>
                </a:solidFill>
              </a:rPr>
              <a:t>Intro…</a:t>
            </a:r>
          </a:p>
          <a:p>
            <a:r>
              <a:rPr lang="en-US" dirty="0" smtClean="0"/>
              <a:t>Ann Lara- Joined The</a:t>
            </a:r>
            <a:r>
              <a:rPr lang="en-US" baseline="0" dirty="0" smtClean="0"/>
              <a:t> Collins College in 2010 and is a joint position between The Collins College and Career Center. She coordinates career counseling services, employer relations, the annual Hospitality Career Expo, the college’s Mentor Program, serves as the Student Success Committee liaison to the Board of Advisors, and oversees the Disney College Program. </a:t>
            </a:r>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a:t>
            </a:fld>
            <a:endParaRPr lang="en-US"/>
          </a:p>
        </p:txBody>
      </p:sp>
    </p:spTree>
    <p:extLst>
      <p:ext uri="{BB962C8B-B14F-4D97-AF65-F5344CB8AC3E}">
        <p14:creationId xmlns:p14="http://schemas.microsoft.com/office/powerpoint/2010/main" val="2788757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dirty="0"/>
              <a:t>Table Activity </a:t>
            </a:r>
          </a:p>
          <a:p>
            <a:endParaRPr lang="en-US" sz="1600" dirty="0"/>
          </a:p>
          <a:p>
            <a:pPr marL="458754" indent="-458754">
              <a:buAutoNum type="arabicPeriod"/>
            </a:pPr>
            <a:r>
              <a:rPr lang="en-US" sz="1600" dirty="0"/>
              <a:t>Review, brainstorm and fill in your map with ideas and best practices for each of the different lands for your campus/department</a:t>
            </a:r>
          </a:p>
          <a:p>
            <a:pPr marL="458754" indent="-458754">
              <a:buAutoNum type="arabicPeriod"/>
            </a:pPr>
            <a:endParaRPr lang="en-US" sz="1600" dirty="0"/>
          </a:p>
          <a:p>
            <a:pPr marL="458754" indent="-458754">
              <a:buAutoNum type="arabicPeriod"/>
            </a:pPr>
            <a:r>
              <a:rPr lang="en-US" sz="1600" dirty="0"/>
              <a:t>Discuss amongst your table and prepare several ideas to be shared with the group.</a:t>
            </a:r>
          </a:p>
          <a:p>
            <a:pPr algn="r"/>
            <a:r>
              <a:rPr lang="en-US" sz="1600" dirty="0"/>
              <a:t>10 minutes</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20</a:t>
            </a:fld>
            <a:endParaRPr lang="en-US"/>
          </a:p>
        </p:txBody>
      </p:sp>
    </p:spTree>
    <p:extLst>
      <p:ext uri="{BB962C8B-B14F-4D97-AF65-F5344CB8AC3E}">
        <p14:creationId xmlns:p14="http://schemas.microsoft.com/office/powerpoint/2010/main" val="1826338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dirty="0"/>
              <a:t>Room Activity </a:t>
            </a:r>
          </a:p>
          <a:p>
            <a:pPr algn="ctr"/>
            <a:endParaRPr lang="en-US" sz="1600" dirty="0"/>
          </a:p>
          <a:p>
            <a:pPr marL="458754" indent="-458754">
              <a:buAutoNum type="arabicPeriod"/>
            </a:pPr>
            <a:r>
              <a:rPr lang="en-US" sz="1600" dirty="0"/>
              <a:t>Select a representative from each table</a:t>
            </a:r>
          </a:p>
          <a:p>
            <a:pPr marL="458754" indent="-458754">
              <a:buAutoNum type="arabicPeriod"/>
            </a:pPr>
            <a:endParaRPr lang="en-US" sz="1600" dirty="0"/>
          </a:p>
          <a:p>
            <a:pPr marL="458754" indent="-458754">
              <a:buAutoNum type="arabicPeriod"/>
            </a:pPr>
            <a:r>
              <a:rPr lang="en-US" sz="1600" dirty="0"/>
              <a:t>Representatives, please share three ideas on the large wall map on behalf of your table, write your table number next to your idea</a:t>
            </a:r>
          </a:p>
          <a:p>
            <a:pPr marL="458754" indent="-458754">
              <a:buAutoNum type="arabicPeriod"/>
            </a:pPr>
            <a:endParaRPr lang="en-US" sz="1600" dirty="0"/>
          </a:p>
          <a:p>
            <a:pPr marL="458754" indent="-458754">
              <a:buAutoNum type="arabicPeriod"/>
            </a:pPr>
            <a:r>
              <a:rPr lang="en-US" sz="1600" dirty="0"/>
              <a:t>Group Discussion on best practices </a:t>
            </a:r>
          </a:p>
          <a:p>
            <a:pPr algn="r"/>
            <a:r>
              <a:rPr lang="en-US" sz="1600" dirty="0"/>
              <a:t>30 minutes</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21</a:t>
            </a:fld>
            <a:endParaRPr lang="en-US"/>
          </a:p>
        </p:txBody>
      </p:sp>
    </p:spTree>
    <p:extLst>
      <p:ext uri="{BB962C8B-B14F-4D97-AF65-F5344CB8AC3E}">
        <p14:creationId xmlns:p14="http://schemas.microsoft.com/office/powerpoint/2010/main" val="2837834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Final Thoughts </a:t>
            </a:r>
          </a:p>
          <a:p>
            <a:pPr algn="ctr"/>
            <a:endParaRPr lang="en-US" sz="2000" dirty="0"/>
          </a:p>
          <a:p>
            <a:pPr marL="458754" indent="-458754">
              <a:buFont typeface="Arial" panose="020B0604020202020204" pitchFamily="34" charset="0"/>
              <a:buChar char="•"/>
            </a:pPr>
            <a:r>
              <a:rPr lang="en-US" sz="1600" dirty="0"/>
              <a:t>Story of the pineapple</a:t>
            </a:r>
          </a:p>
          <a:p>
            <a:endParaRPr lang="en-US" sz="1600" dirty="0"/>
          </a:p>
          <a:p>
            <a:pPr marL="458754" indent="-458754">
              <a:buFont typeface="Arial" panose="020B0604020202020204" pitchFamily="34" charset="0"/>
              <a:buChar char="•"/>
            </a:pPr>
            <a:r>
              <a:rPr lang="en-US" sz="1600" dirty="0"/>
              <a:t>Life on the hill and The Collins College Family </a:t>
            </a:r>
          </a:p>
          <a:p>
            <a:endParaRPr lang="en-US" sz="1600" dirty="0"/>
          </a:p>
          <a:p>
            <a:pPr marL="458754" indent="-458754">
              <a:buFont typeface="Arial" panose="020B0604020202020204" pitchFamily="34" charset="0"/>
              <a:buChar char="•"/>
            </a:pPr>
            <a:r>
              <a:rPr lang="en-US" sz="1600" dirty="0"/>
              <a:t>Learn by Doing and Learn by Chewing</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22</a:t>
            </a:fld>
            <a:endParaRPr lang="en-US"/>
          </a:p>
        </p:txBody>
      </p:sp>
    </p:spTree>
    <p:extLst>
      <p:ext uri="{BB962C8B-B14F-4D97-AF65-F5344CB8AC3E}">
        <p14:creationId xmlns:p14="http://schemas.microsoft.com/office/powerpoint/2010/main" val="1367755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400" b="1" dirty="0">
                <a:latin typeface="Arial" charset="0"/>
                <a:ea typeface="Arial" charset="0"/>
                <a:cs typeface="Arial" charset="0"/>
              </a:rPr>
              <a:t>Thank you attending! </a:t>
            </a:r>
          </a:p>
          <a:p>
            <a:pPr algn="ctr"/>
            <a:endParaRPr lang="en-US" sz="1600" dirty="0">
              <a:latin typeface="Arial" charset="0"/>
              <a:ea typeface="Arial" charset="0"/>
              <a:cs typeface="Arial" charset="0"/>
            </a:endParaRPr>
          </a:p>
          <a:p>
            <a:pPr algn="ctr"/>
            <a:endParaRPr lang="en-US" sz="1600" dirty="0">
              <a:latin typeface="Arial" charset="0"/>
              <a:ea typeface="Arial" charset="0"/>
              <a:cs typeface="Arial" charset="0"/>
            </a:endParaRPr>
          </a:p>
          <a:p>
            <a:r>
              <a:rPr lang="en-US" sz="1600" dirty="0">
                <a:latin typeface="Arial" charset="0"/>
                <a:ea typeface="Arial" charset="0"/>
                <a:cs typeface="Arial" charset="0"/>
              </a:rPr>
              <a:t>Dr. Lea Dopson </a:t>
            </a:r>
          </a:p>
          <a:p>
            <a:r>
              <a:rPr lang="en-US" sz="1600" dirty="0">
                <a:latin typeface="Arial" charset="0"/>
                <a:ea typeface="Arial" charset="0"/>
                <a:cs typeface="Arial" charset="0"/>
              </a:rPr>
              <a:t>Dean and James A. Collins Distinguished Chair lrdopson@cpp.edu </a:t>
            </a:r>
          </a:p>
          <a:p>
            <a:r>
              <a:rPr lang="en-US" sz="1600" dirty="0">
                <a:latin typeface="Arial" charset="0"/>
                <a:ea typeface="Arial" charset="0"/>
                <a:cs typeface="Arial" charset="0"/>
              </a:rPr>
              <a:t>909.869.3646</a:t>
            </a:r>
          </a:p>
          <a:p>
            <a:pPr algn="ctr"/>
            <a:endParaRPr lang="en-US" sz="1600" dirty="0">
              <a:latin typeface="Arial" charset="0"/>
              <a:ea typeface="Arial" charset="0"/>
              <a:cs typeface="Arial" charset="0"/>
            </a:endParaRPr>
          </a:p>
          <a:p>
            <a:pPr algn="ctr"/>
            <a:endParaRPr lang="en-US" sz="1600" dirty="0">
              <a:latin typeface="Arial" charset="0"/>
              <a:ea typeface="Arial" charset="0"/>
              <a:cs typeface="Arial" charset="0"/>
            </a:endParaRPr>
          </a:p>
          <a:p>
            <a:pPr algn="ctr"/>
            <a:endParaRPr lang="en-US" sz="1600" dirty="0">
              <a:latin typeface="Arial" charset="0"/>
              <a:ea typeface="Arial" charset="0"/>
              <a:cs typeface="Arial" charset="0"/>
            </a:endParaRPr>
          </a:p>
          <a:p>
            <a:pPr algn="r"/>
            <a:r>
              <a:rPr lang="en-US" sz="1600" dirty="0">
                <a:latin typeface="Arial" charset="0"/>
                <a:ea typeface="Arial" charset="0"/>
                <a:cs typeface="Arial" charset="0"/>
              </a:rPr>
              <a:t>					Ann Lara</a:t>
            </a:r>
          </a:p>
          <a:p>
            <a:pPr algn="r"/>
            <a:r>
              <a:rPr lang="en-US" sz="1600" dirty="0">
                <a:latin typeface="Arial" charset="0"/>
                <a:ea typeface="Arial" charset="0"/>
                <a:cs typeface="Arial" charset="0"/>
              </a:rPr>
              <a:t>			Career Services Coordinator</a:t>
            </a:r>
          </a:p>
          <a:p>
            <a:pPr algn="r"/>
            <a:r>
              <a:rPr lang="en-US" sz="1600" dirty="0">
                <a:latin typeface="Arial" charset="0"/>
                <a:ea typeface="Arial" charset="0"/>
                <a:cs typeface="Arial" charset="0"/>
              </a:rPr>
              <a:t>			              	aelara@cpp.edu </a:t>
            </a:r>
          </a:p>
          <a:p>
            <a:pPr algn="r"/>
            <a:r>
              <a:rPr lang="en-US" sz="1600" dirty="0">
                <a:latin typeface="Arial" charset="0"/>
                <a:ea typeface="Arial" charset="0"/>
                <a:cs typeface="Arial" charset="0"/>
              </a:rPr>
              <a:t>909.869.4149</a:t>
            </a:r>
          </a:p>
        </p:txBody>
      </p:sp>
      <p:sp>
        <p:nvSpPr>
          <p:cNvPr id="4" name="Slide Number Placeholder 3"/>
          <p:cNvSpPr>
            <a:spLocks noGrp="1"/>
          </p:cNvSpPr>
          <p:nvPr>
            <p:ph type="sldNum" sz="quarter" idx="10"/>
          </p:nvPr>
        </p:nvSpPr>
        <p:spPr/>
        <p:txBody>
          <a:bodyPr/>
          <a:lstStyle/>
          <a:p>
            <a:fld id="{1D18C919-30B6-474B-89D7-846371BFA7A9}" type="slidenum">
              <a:rPr lang="en-US" smtClean="0"/>
              <a:t>23</a:t>
            </a:fld>
            <a:endParaRPr lang="en-US"/>
          </a:p>
        </p:txBody>
      </p:sp>
    </p:spTree>
    <p:extLst>
      <p:ext uri="{BB962C8B-B14F-4D97-AF65-F5344CB8AC3E}">
        <p14:creationId xmlns:p14="http://schemas.microsoft.com/office/powerpoint/2010/main" val="50563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Photo: The new Marriott Learning Center building at The Collins College at dusk </a:t>
            </a:r>
          </a:p>
          <a:p>
            <a:r>
              <a:rPr lang="en-US" sz="1500" dirty="0"/>
              <a:t>About The Collins College: </a:t>
            </a:r>
          </a:p>
          <a:p>
            <a:pPr defTabSz="1121864"/>
            <a:r>
              <a:rPr lang="en-US" sz="1500" dirty="0"/>
              <a:t>Founded in 1973 out of the College of business </a:t>
            </a:r>
          </a:p>
          <a:p>
            <a:r>
              <a:rPr lang="en-US" sz="1500" dirty="0"/>
              <a:t>We are the 4</a:t>
            </a:r>
            <a:r>
              <a:rPr lang="en-US" sz="1500" baseline="30000" dirty="0"/>
              <a:t>th</a:t>
            </a:r>
            <a:r>
              <a:rPr lang="en-US" sz="1500" dirty="0"/>
              <a:t> largest Hospitality program in the country and oldest and largest four-year hospitality management program in California</a:t>
            </a:r>
          </a:p>
          <a:p>
            <a:r>
              <a:rPr lang="en-US" sz="1500" dirty="0"/>
              <a:t>Currently serving 1300 undergraduate students and 50 graduate students </a:t>
            </a:r>
          </a:p>
          <a:p>
            <a:r>
              <a:rPr lang="en-US" sz="1500" dirty="0"/>
              <a:t>We prepare students for careers in restaurant management, hotel/resort management, club management, culinary product development, tourism management, and special events/meeting planning.</a:t>
            </a:r>
          </a:p>
          <a:p>
            <a:r>
              <a:rPr lang="en-US" sz="1500" dirty="0"/>
              <a:t>4 state of the art buildings equipped with the latest technology, with a 55,000 square foot facility </a:t>
            </a:r>
          </a:p>
          <a:p>
            <a:r>
              <a:rPr lang="en-US" sz="1500" dirty="0"/>
              <a:t>Quote from business professor “You live and breathe polytechnic at Collins College” </a:t>
            </a:r>
          </a:p>
          <a:p>
            <a:endParaRPr lang="en-US" sz="1500" dirty="0"/>
          </a:p>
        </p:txBody>
      </p:sp>
      <p:sp>
        <p:nvSpPr>
          <p:cNvPr id="4" name="Slide Number Placeholder 3"/>
          <p:cNvSpPr>
            <a:spLocks noGrp="1"/>
          </p:cNvSpPr>
          <p:nvPr>
            <p:ph type="sldNum" sz="quarter" idx="10"/>
          </p:nvPr>
        </p:nvSpPr>
        <p:spPr/>
        <p:txBody>
          <a:bodyPr/>
          <a:lstStyle/>
          <a:p>
            <a:fld id="{1D18C919-30B6-474B-89D7-846371BFA7A9}" type="slidenum">
              <a:rPr lang="en-US" smtClean="0"/>
              <a:t>3</a:t>
            </a:fld>
            <a:endParaRPr lang="en-US"/>
          </a:p>
        </p:txBody>
      </p:sp>
    </p:spTree>
    <p:extLst>
      <p:ext uri="{BB962C8B-B14F-4D97-AF65-F5344CB8AC3E}">
        <p14:creationId xmlns:p14="http://schemas.microsoft.com/office/powerpoint/2010/main" val="256985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Incoming Students: First Time Freshman 28%, Transfer Students 62% </a:t>
            </a:r>
          </a:p>
          <a:p>
            <a:r>
              <a:rPr lang="en-US" dirty="0" smtClean="0"/>
              <a:t>Ethnic</a:t>
            </a:r>
            <a:r>
              <a:rPr lang="en-US" baseline="0" dirty="0" smtClean="0"/>
              <a:t> Groups: Asian American 33%, Hispanic/Latino 28%, White 21%, Black/African American 2%, Two or more races 3%, International 10%, Other 3% </a:t>
            </a:r>
          </a:p>
          <a:p>
            <a:r>
              <a:rPr lang="en-US" baseline="0" dirty="0" smtClean="0"/>
              <a:t>Gender: Female 71%, Male 29% </a:t>
            </a:r>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4</a:t>
            </a:fld>
            <a:endParaRPr lang="en-US"/>
          </a:p>
        </p:txBody>
      </p:sp>
    </p:spTree>
    <p:extLst>
      <p:ext uri="{BB962C8B-B14F-4D97-AF65-F5344CB8AC3E}">
        <p14:creationId xmlns:p14="http://schemas.microsoft.com/office/powerpoint/2010/main" val="203326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u="sng" dirty="0"/>
              <a:t>Summary for First Time Freshmen:</a:t>
            </a:r>
            <a:r>
              <a:rPr lang="en-US" sz="1600" dirty="0"/>
              <a:t>  </a:t>
            </a:r>
          </a:p>
          <a:p>
            <a:r>
              <a:rPr lang="en-US" sz="1600" dirty="0"/>
              <a:t>The Collins College currently </a:t>
            </a:r>
            <a:r>
              <a:rPr lang="en-US" sz="1600" u="sng" dirty="0"/>
              <a:t>exceeds</a:t>
            </a:r>
            <a:r>
              <a:rPr lang="en-US" sz="1600" dirty="0"/>
              <a:t> the CPP 6-year graduation rate by 19.7%.</a:t>
            </a:r>
          </a:p>
          <a:p>
            <a:r>
              <a:rPr lang="en-US" sz="1600" dirty="0"/>
              <a:t>The Collins College currently </a:t>
            </a:r>
            <a:r>
              <a:rPr lang="en-US" sz="1600" u="sng" dirty="0"/>
              <a:t>exceeds</a:t>
            </a:r>
            <a:r>
              <a:rPr lang="en-US" sz="1600" dirty="0"/>
              <a:t> the CPP 4-year graduation rate by 20%.</a:t>
            </a:r>
          </a:p>
          <a:p>
            <a:r>
              <a:rPr lang="en-US" sz="1600" dirty="0"/>
              <a:t> </a:t>
            </a:r>
          </a:p>
          <a:p>
            <a:r>
              <a:rPr lang="en-US" sz="1600" dirty="0"/>
              <a:t>The Collins College currently </a:t>
            </a:r>
            <a:r>
              <a:rPr lang="en-US" sz="1600" u="sng" dirty="0"/>
              <a:t>exceeds</a:t>
            </a:r>
            <a:r>
              <a:rPr lang="en-US" sz="1600" dirty="0"/>
              <a:t> the CSU 6-year 2025 goal graduation rates by 8.2%.</a:t>
            </a:r>
          </a:p>
          <a:p>
            <a:r>
              <a:rPr lang="en-US" sz="1600" dirty="0"/>
              <a:t>The Collins College currently </a:t>
            </a:r>
            <a:r>
              <a:rPr lang="en-US" sz="1600" u="sng" dirty="0"/>
              <a:t>lags</a:t>
            </a:r>
            <a:r>
              <a:rPr lang="en-US" sz="1600" dirty="0"/>
              <a:t> the CSU 4-year 2025 goal graduation rates by only 0.5%.</a:t>
            </a:r>
          </a:p>
          <a:p>
            <a:r>
              <a:rPr lang="en-US" sz="1600" dirty="0"/>
              <a:t> </a:t>
            </a:r>
          </a:p>
          <a:p>
            <a:r>
              <a:rPr lang="en-US" sz="1600" dirty="0"/>
              <a:t>The graduation data suggest that that The Collins College is quite successful at graduating students at both the 4-year and 6-year rates.  The Collins College only lags the 4-year CSU 2025 goal by 0.5%.  However, these rates need to be maintained at these levels consistently over time to remain successful, with an increased attention paid to 4-year graduation rates.</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5</a:t>
            </a:fld>
            <a:endParaRPr lang="en-US"/>
          </a:p>
        </p:txBody>
      </p:sp>
    </p:spTree>
    <p:extLst>
      <p:ext uri="{BB962C8B-B14F-4D97-AF65-F5344CB8AC3E}">
        <p14:creationId xmlns:p14="http://schemas.microsoft.com/office/powerpoint/2010/main" val="3359276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Transfer Graduation Data </a:t>
            </a:r>
          </a:p>
          <a:p>
            <a:r>
              <a:rPr lang="en-US" sz="1600" u="sng" dirty="0"/>
              <a:t>Summary for Upper-Division Transfers:</a:t>
            </a:r>
            <a:endParaRPr lang="en-US" sz="1600" dirty="0"/>
          </a:p>
          <a:p>
            <a:r>
              <a:rPr lang="en-US" sz="1600" dirty="0"/>
              <a:t>The Collins College currently </a:t>
            </a:r>
            <a:r>
              <a:rPr lang="en-US" sz="1600" u="sng" dirty="0"/>
              <a:t>exceeds</a:t>
            </a:r>
            <a:r>
              <a:rPr lang="en-US" sz="1600" dirty="0"/>
              <a:t> the CPP 2-year graduation rate by 6.4%.</a:t>
            </a:r>
          </a:p>
          <a:p>
            <a:r>
              <a:rPr lang="en-US" sz="1600" dirty="0"/>
              <a:t>The Collins College currently </a:t>
            </a:r>
            <a:r>
              <a:rPr lang="en-US" sz="1600" u="sng" dirty="0"/>
              <a:t>exceeds</a:t>
            </a:r>
            <a:r>
              <a:rPr lang="en-US" sz="1600" dirty="0"/>
              <a:t> the CPP 4-year graduation rate by 8.2%.</a:t>
            </a:r>
          </a:p>
          <a:p>
            <a:r>
              <a:rPr lang="en-US" sz="1600" dirty="0"/>
              <a:t> </a:t>
            </a:r>
          </a:p>
          <a:p>
            <a:r>
              <a:rPr lang="en-US" sz="1600" dirty="0"/>
              <a:t>The Collins College currently </a:t>
            </a:r>
            <a:r>
              <a:rPr lang="en-US" sz="1600" u="sng" dirty="0"/>
              <a:t>lags</a:t>
            </a:r>
            <a:r>
              <a:rPr lang="en-US" sz="1600" dirty="0"/>
              <a:t> the 2-year CSU 2025 goal graduation rates by 5.3%.</a:t>
            </a:r>
          </a:p>
          <a:p>
            <a:r>
              <a:rPr lang="en-US" sz="1600" dirty="0"/>
              <a:t>The Collins College currently </a:t>
            </a:r>
            <a:r>
              <a:rPr lang="en-US" sz="1600" u="sng" dirty="0"/>
              <a:t>lags</a:t>
            </a:r>
            <a:r>
              <a:rPr lang="en-US" sz="1600" dirty="0"/>
              <a:t> the 4-year CSU 2025 goal graduation rates by 2.2%.</a:t>
            </a:r>
          </a:p>
          <a:p>
            <a:r>
              <a:rPr lang="en-US" sz="1600" dirty="0"/>
              <a:t> </a:t>
            </a:r>
          </a:p>
          <a:p>
            <a:r>
              <a:rPr lang="en-US" sz="1600" dirty="0"/>
              <a:t>The Collins College currently </a:t>
            </a:r>
            <a:r>
              <a:rPr lang="en-US" sz="1600" u="sng" dirty="0"/>
              <a:t>has closed</a:t>
            </a:r>
            <a:r>
              <a:rPr lang="en-US" sz="1600" dirty="0"/>
              <a:t> the 2-year URM graduation gap.</a:t>
            </a:r>
          </a:p>
          <a:p>
            <a:r>
              <a:rPr lang="en-US" sz="1600" dirty="0"/>
              <a:t>The Collins College currently </a:t>
            </a:r>
            <a:r>
              <a:rPr lang="en-US" sz="1600" u="sng" dirty="0"/>
              <a:t>has closed</a:t>
            </a:r>
            <a:r>
              <a:rPr lang="en-US" sz="1600" dirty="0"/>
              <a:t> the 4-year URM graduation gap.</a:t>
            </a:r>
          </a:p>
          <a:p>
            <a:r>
              <a:rPr lang="en-US" sz="1600" dirty="0"/>
              <a:t> </a:t>
            </a:r>
          </a:p>
          <a:p>
            <a:r>
              <a:rPr lang="en-US" sz="1600" dirty="0"/>
              <a:t>The graduation data suggest that that The Collins College is quite successful at graduating students at both the 2-year and 4-year rates as compared to CPP rates.  The Collins College is challenged to improve its graduation rates over the next decade to meet the CSU 2025 graduation goals.</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6</a:t>
            </a:fld>
            <a:endParaRPr lang="en-US"/>
          </a:p>
        </p:txBody>
      </p:sp>
    </p:spTree>
    <p:extLst>
      <p:ext uri="{BB962C8B-B14F-4D97-AF65-F5344CB8AC3E}">
        <p14:creationId xmlns:p14="http://schemas.microsoft.com/office/powerpoint/2010/main" val="182865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URM Graduation Data </a:t>
            </a:r>
          </a:p>
          <a:p>
            <a:r>
              <a:rPr lang="en-US" sz="1600" dirty="0"/>
              <a:t>The Collins College 2-year and 4-year URM graduation gaps </a:t>
            </a:r>
            <a:r>
              <a:rPr lang="en-US" sz="1600" u="sng" dirty="0"/>
              <a:t>have been closed</a:t>
            </a:r>
            <a:r>
              <a:rPr lang="en-US" sz="1600" dirty="0"/>
              <a:t>.  </a:t>
            </a:r>
          </a:p>
          <a:p>
            <a:endParaRPr lang="en-US" sz="1600" dirty="0"/>
          </a:p>
          <a:p>
            <a:r>
              <a:rPr lang="en-US" sz="1600" dirty="0"/>
              <a:t>Specifically, the Collins College URM students for 2-year and 4-year graduation rates </a:t>
            </a:r>
            <a:r>
              <a:rPr lang="en-US" sz="1600" i="1" dirty="0"/>
              <a:t>exceed</a:t>
            </a:r>
            <a:r>
              <a:rPr lang="en-US" sz="1600" dirty="0"/>
              <a:t> non-URM students by 5.7% and 1.6%, respectively.  This is very good news, as the URM gap has been eliminated for these students.  This will be examined carefully for best practices for success so that similar efforts may be employed for first-time freshmen, where a URM gap still exists.</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7</a:t>
            </a:fld>
            <a:endParaRPr lang="en-US"/>
          </a:p>
        </p:txBody>
      </p:sp>
    </p:spTree>
    <p:extLst>
      <p:ext uri="{BB962C8B-B14F-4D97-AF65-F5344CB8AC3E}">
        <p14:creationId xmlns:p14="http://schemas.microsoft.com/office/powerpoint/2010/main" val="407421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Photos of students in graduation caps </a:t>
            </a:r>
          </a:p>
          <a:p>
            <a:r>
              <a:rPr lang="en-US" sz="1600" dirty="0">
                <a:ln w="0"/>
                <a:effectLst>
                  <a:outerShdw blurRad="38100" dist="19050" dir="2700000" algn="tl" rotWithShape="0">
                    <a:schemeClr val="dk1">
                      <a:alpha val="40000"/>
                    </a:schemeClr>
                  </a:outerShdw>
                </a:effectLst>
              </a:rPr>
              <a:t>Career Engagement helps students keep their eye on the prize</a:t>
            </a:r>
          </a:p>
          <a:p>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8</a:t>
            </a:fld>
            <a:endParaRPr lang="en-US"/>
          </a:p>
        </p:txBody>
      </p:sp>
    </p:spTree>
    <p:extLst>
      <p:ext uri="{BB962C8B-B14F-4D97-AF65-F5344CB8AC3E}">
        <p14:creationId xmlns:p14="http://schemas.microsoft.com/office/powerpoint/2010/main" val="59825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a:t>
            </a:r>
            <a:r>
              <a:rPr lang="en-US" baseline="0" dirty="0" err="1" smtClean="0"/>
              <a:t>Collinsland</a:t>
            </a:r>
            <a:r>
              <a:rPr lang="en-US" baseline="0" dirty="0" smtClean="0"/>
              <a:t>! </a:t>
            </a:r>
          </a:p>
          <a:p>
            <a:r>
              <a:rPr lang="en-US" baseline="0" dirty="0" smtClean="0"/>
              <a:t>Image: Map of </a:t>
            </a:r>
            <a:r>
              <a:rPr lang="en-US" baseline="0" dirty="0" err="1" smtClean="0"/>
              <a:t>Collinsland</a:t>
            </a:r>
            <a:r>
              <a:rPr lang="en-US" baseline="0" dirty="0" smtClean="0"/>
              <a:t> with the areas of “Frontier Land, Adventure Land, Main Street, Communications Train, Fantasyland, Tomorrow Land and Downtown Collins </a:t>
            </a:r>
            <a:endParaRPr lang="en-US" dirty="0"/>
          </a:p>
        </p:txBody>
      </p:sp>
      <p:sp>
        <p:nvSpPr>
          <p:cNvPr id="4" name="Slide Number Placeholder 3"/>
          <p:cNvSpPr>
            <a:spLocks noGrp="1"/>
          </p:cNvSpPr>
          <p:nvPr>
            <p:ph type="sldNum" sz="quarter" idx="10"/>
          </p:nvPr>
        </p:nvSpPr>
        <p:spPr/>
        <p:txBody>
          <a:bodyPr/>
          <a:lstStyle/>
          <a:p>
            <a:fld id="{1D18C919-30B6-474B-89D7-846371BFA7A9}" type="slidenum">
              <a:rPr lang="en-US" smtClean="0"/>
              <a:t>9</a:t>
            </a:fld>
            <a:endParaRPr lang="en-US"/>
          </a:p>
        </p:txBody>
      </p:sp>
    </p:spTree>
    <p:extLst>
      <p:ext uri="{BB962C8B-B14F-4D97-AF65-F5344CB8AC3E}">
        <p14:creationId xmlns:p14="http://schemas.microsoft.com/office/powerpoint/2010/main" val="3570546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594354" cy="6521824"/>
          </a:xfrm>
          <a:prstGeom prst="rect">
            <a:avLst/>
          </a:prstGeom>
        </p:spPr>
      </p:pic>
      <p:pic>
        <p:nvPicPr>
          <p:cNvPr id="8" name="Picture 7"/>
          <p:cNvPicPr>
            <a:picLocks noChangeAspect="1"/>
          </p:cNvPicPr>
          <p:nvPr userDrawn="1"/>
        </p:nvPicPr>
        <p:blipFill>
          <a:blip r:embed="rId3"/>
          <a:stretch>
            <a:fillRect/>
          </a:stretch>
        </p:blipFill>
        <p:spPr>
          <a:xfrm>
            <a:off x="421640" y="345440"/>
            <a:ext cx="4400550" cy="558800"/>
          </a:xfrm>
          <a:prstGeom prst="rect">
            <a:avLst/>
          </a:prstGeom>
        </p:spPr>
      </p:pic>
    </p:spTree>
    <p:extLst>
      <p:ext uri="{BB962C8B-B14F-4D97-AF65-F5344CB8AC3E}">
        <p14:creationId xmlns:p14="http://schemas.microsoft.com/office/powerpoint/2010/main" val="159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2190750"/>
            <a:ext cx="12618720" cy="522160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46686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5" name="Footer Placeholder 4"/>
          <p:cNvSpPr>
            <a:spLocks noGrp="1"/>
          </p:cNvSpPr>
          <p:nvPr>
            <p:ph type="ftr" sz="quarter" idx="11"/>
          </p:nvPr>
        </p:nvSpPr>
        <p:spPr>
          <a:xfrm>
            <a:off x="4846320" y="7627621"/>
            <a:ext cx="49377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41951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594354" cy="6521824"/>
          </a:xfrm>
          <a:prstGeom prst="rect">
            <a:avLst/>
          </a:prstGeom>
        </p:spPr>
      </p:pic>
      <p:pic>
        <p:nvPicPr>
          <p:cNvPr id="8" name="Picture 7"/>
          <p:cNvPicPr>
            <a:picLocks noChangeAspect="1"/>
          </p:cNvPicPr>
          <p:nvPr userDrawn="1"/>
        </p:nvPicPr>
        <p:blipFill>
          <a:blip r:embed="rId3"/>
          <a:stretch>
            <a:fillRect/>
          </a:stretch>
        </p:blipFill>
        <p:spPr>
          <a:xfrm>
            <a:off x="421640" y="345440"/>
            <a:ext cx="4400550" cy="558800"/>
          </a:xfrm>
          <a:prstGeom prst="rect">
            <a:avLst/>
          </a:prstGeom>
        </p:spPr>
      </p:pic>
      <p:pic>
        <p:nvPicPr>
          <p:cNvPr id="9" name="Picture 8"/>
          <p:cNvPicPr>
            <a:picLocks noChangeAspect="1"/>
          </p:cNvPicPr>
          <p:nvPr userDrawn="1"/>
        </p:nvPicPr>
        <p:blipFill>
          <a:blip r:embed="rId4"/>
          <a:stretch>
            <a:fillRect/>
          </a:stretch>
        </p:blipFill>
        <p:spPr>
          <a:xfrm>
            <a:off x="9079039" y="2924654"/>
            <a:ext cx="4115435" cy="1294590"/>
          </a:xfrm>
          <a:prstGeom prst="rect">
            <a:avLst/>
          </a:prstGeom>
        </p:spPr>
      </p:pic>
      <p:pic>
        <p:nvPicPr>
          <p:cNvPr id="10" name="Picture 9"/>
          <p:cNvPicPr>
            <a:picLocks noChangeAspect="1"/>
          </p:cNvPicPr>
          <p:nvPr userDrawn="1"/>
        </p:nvPicPr>
        <p:blipFill>
          <a:blip r:embed="rId5"/>
          <a:stretch>
            <a:fillRect/>
          </a:stretch>
        </p:blipFill>
        <p:spPr>
          <a:xfrm>
            <a:off x="9079039" y="4525122"/>
            <a:ext cx="4115438" cy="248583"/>
          </a:xfrm>
          <a:prstGeom prst="rect">
            <a:avLst/>
          </a:prstGeom>
        </p:spPr>
      </p:pic>
    </p:spTree>
    <p:extLst>
      <p:ext uri="{BB962C8B-B14F-4D97-AF65-F5344CB8AC3E}">
        <p14:creationId xmlns:p14="http://schemas.microsoft.com/office/powerpoint/2010/main" val="5012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21640" y="345440"/>
            <a:ext cx="4400550" cy="558800"/>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53852" y="7711807"/>
            <a:ext cx="3037216" cy="18345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88125" y="7194175"/>
            <a:ext cx="2228720" cy="70108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388730" y="7670055"/>
            <a:ext cx="1936802" cy="324110"/>
          </a:xfrm>
          <a:prstGeom prst="rect">
            <a:avLst/>
          </a:prstGeom>
        </p:spPr>
      </p:pic>
    </p:spTree>
    <p:extLst>
      <p:ext uri="{BB962C8B-B14F-4D97-AF65-F5344CB8AC3E}">
        <p14:creationId xmlns:p14="http://schemas.microsoft.com/office/powerpoint/2010/main" val="71915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05840" y="2190750"/>
            <a:ext cx="6217920" cy="52216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06640" y="2190750"/>
            <a:ext cx="6217920" cy="52216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75428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07746" y="2017396"/>
            <a:ext cx="6189344" cy="988694"/>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4" name="Content Placeholder 3"/>
          <p:cNvSpPr>
            <a:spLocks noGrp="1"/>
          </p:cNvSpPr>
          <p:nvPr>
            <p:ph sz="half" idx="2"/>
          </p:nvPr>
        </p:nvSpPr>
        <p:spPr>
          <a:xfrm>
            <a:off x="1007746" y="3006090"/>
            <a:ext cx="6189344" cy="44215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06640" y="2017396"/>
            <a:ext cx="6219826" cy="988694"/>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Click to edit Master text styles</a:t>
            </a:r>
          </a:p>
        </p:txBody>
      </p:sp>
      <p:sp>
        <p:nvSpPr>
          <p:cNvPr id="6" name="Content Placeholder 5"/>
          <p:cNvSpPr>
            <a:spLocks noGrp="1"/>
          </p:cNvSpPr>
          <p:nvPr>
            <p:ph sz="quarter" idx="4"/>
          </p:nvPr>
        </p:nvSpPr>
        <p:spPr>
          <a:xfrm>
            <a:off x="7406640" y="3006090"/>
            <a:ext cx="6219826" cy="442150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8" name="Footer Placeholder 7"/>
          <p:cNvSpPr>
            <a:spLocks noGrp="1"/>
          </p:cNvSpPr>
          <p:nvPr>
            <p:ph type="ftr" sz="quarter" idx="11"/>
          </p:nvPr>
        </p:nvSpPr>
        <p:spPr>
          <a:xfrm>
            <a:off x="4846320" y="7627621"/>
            <a:ext cx="49377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70555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4" name="Footer Placeholder 3"/>
          <p:cNvSpPr>
            <a:spLocks noGrp="1"/>
          </p:cNvSpPr>
          <p:nvPr>
            <p:ph type="ftr" sz="quarter" idx="11"/>
          </p:nvPr>
        </p:nvSpPr>
        <p:spPr>
          <a:xfrm>
            <a:off x="4846320" y="7627621"/>
            <a:ext cx="4937760" cy="438150"/>
          </a:xfrm>
          <a:prstGeom prst="rect">
            <a:avLst/>
          </a:prstGeom>
        </p:spPr>
        <p:txBody>
          <a:bodyPr/>
          <a:lstStyle/>
          <a:p>
            <a:endParaRPr lang="en-US"/>
          </a:p>
        </p:txBody>
      </p:sp>
      <p:sp>
        <p:nvSpPr>
          <p:cNvPr id="5" name="Slide Number Placeholder 4"/>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203464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3" name="Footer Placeholder 2"/>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89944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a:prstGeom prst="rect">
            <a:avLst/>
          </a:prstGeom>
        </p:spPr>
        <p:txBody>
          <a:bodyPr anchor="b"/>
          <a:lstStyle>
            <a:lvl1pPr>
              <a:defRPr sz="3840"/>
            </a:lvl1pPr>
          </a:lstStyle>
          <a:p>
            <a:r>
              <a:rPr lang="en-US" smtClean="0"/>
              <a:t>Click to edit Master title style</a:t>
            </a:r>
            <a:endParaRPr lang="en-US" dirty="0"/>
          </a:p>
        </p:txBody>
      </p:sp>
      <p:sp>
        <p:nvSpPr>
          <p:cNvPr id="3" name="Content Placeholder 2"/>
          <p:cNvSpPr>
            <a:spLocks noGrp="1"/>
          </p:cNvSpPr>
          <p:nvPr>
            <p:ph idx="1"/>
          </p:nvPr>
        </p:nvSpPr>
        <p:spPr>
          <a:xfrm>
            <a:off x="6219826" y="1184911"/>
            <a:ext cx="7406640" cy="5848350"/>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07746" y="2468880"/>
            <a:ext cx="4718684" cy="4573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64259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a:prstGeom prst="rect">
            <a:avLst/>
          </a:prstGeom>
        </p:spPr>
        <p:txBody>
          <a:bodyPr anchor="b"/>
          <a:lstStyle>
            <a:lvl1pPr>
              <a:defRPr sz="38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a:prstGeom prst="rect">
            <a:avLst/>
          </a:prstGeo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1005840" y="7627621"/>
            <a:ext cx="3291840" cy="438150"/>
          </a:xfrm>
          <a:prstGeom prst="rect">
            <a:avLst/>
          </a:prstGeom>
        </p:spPr>
        <p:txBody>
          <a:bodyPr/>
          <a:lstStyle/>
          <a:p>
            <a:fld id="{9F7C858A-4C65-F742-A6FB-826C3EF648B3}" type="datetimeFigureOut">
              <a:rPr lang="en-US" smtClean="0"/>
              <a:t>9/29/2016</a:t>
            </a:fld>
            <a:endParaRPr lang="en-US"/>
          </a:p>
        </p:txBody>
      </p:sp>
      <p:sp>
        <p:nvSpPr>
          <p:cNvPr id="6" name="Footer Placeholder 5"/>
          <p:cNvSpPr>
            <a:spLocks noGrp="1"/>
          </p:cNvSpPr>
          <p:nvPr>
            <p:ph type="ftr" sz="quarter" idx="11"/>
          </p:nvPr>
        </p:nvSpPr>
        <p:spPr>
          <a:xfrm>
            <a:off x="4846320" y="7627621"/>
            <a:ext cx="49377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332720" y="7627621"/>
            <a:ext cx="3291840" cy="438150"/>
          </a:xfrm>
          <a:prstGeom prst="rect">
            <a:avLst/>
          </a:prstGeom>
        </p:spPr>
        <p:txBody>
          <a:bodyPr/>
          <a:lstStyle/>
          <a:p>
            <a:fld id="{D4D94DC2-054E-024E-87DE-C1F9268FCD8E}" type="slidenum">
              <a:rPr lang="en-US" smtClean="0"/>
              <a:t>‹#›</a:t>
            </a:fld>
            <a:endParaRPr lang="en-US"/>
          </a:p>
        </p:txBody>
      </p:sp>
    </p:spTree>
    <p:extLst>
      <p:ext uri="{BB962C8B-B14F-4D97-AF65-F5344CB8AC3E}">
        <p14:creationId xmlns:p14="http://schemas.microsoft.com/office/powerpoint/2010/main" val="116410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214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4828" y="6228905"/>
            <a:ext cx="13579358" cy="1600438"/>
          </a:xfrm>
          <a:prstGeom prst="rect">
            <a:avLst/>
          </a:prstGeom>
        </p:spPr>
        <p:txBody>
          <a:bodyPr wrap="none">
            <a:spAutoFit/>
          </a:bodyPr>
          <a:lstStyle/>
          <a:p>
            <a:pPr algn="ctr"/>
            <a:r>
              <a:rPr lang="en-US" sz="5400" b="1" dirty="0" smtClean="0">
                <a:solidFill>
                  <a:schemeClr val="tx1">
                    <a:lumMod val="75000"/>
                    <a:lumOff val="25000"/>
                  </a:schemeClr>
                </a:solidFill>
                <a:latin typeface="Arial" charset="0"/>
                <a:ea typeface="Arial" charset="0"/>
                <a:cs typeface="Arial" charset="0"/>
              </a:rPr>
              <a:t>Keeping an Eye on the Prize: </a:t>
            </a:r>
          </a:p>
          <a:p>
            <a:pPr algn="ctr"/>
            <a:r>
              <a:rPr lang="en-US" sz="4400" b="1" dirty="0" smtClean="0">
                <a:solidFill>
                  <a:schemeClr val="tx1">
                    <a:lumMod val="75000"/>
                    <a:lumOff val="25000"/>
                  </a:schemeClr>
                </a:solidFill>
                <a:latin typeface="Arial" charset="0"/>
                <a:ea typeface="Arial" charset="0"/>
                <a:cs typeface="Arial" charset="0"/>
              </a:rPr>
              <a:t>Graduation Success through Career Engagement </a:t>
            </a:r>
            <a:endParaRPr lang="en-US" sz="4400" b="1" dirty="0">
              <a:solidFill>
                <a:schemeClr val="tx1">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816422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Frontier Land"/>
          <p:cNvSpPr/>
          <p:nvPr/>
        </p:nvSpPr>
        <p:spPr>
          <a:xfrm>
            <a:off x="0" y="2057400"/>
            <a:ext cx="14630399" cy="630716"/>
          </a:xfrm>
          <a:prstGeom prst="rect">
            <a:avLst/>
          </a:prstGeom>
          <a:solidFill>
            <a:srgbClr val="D4492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945572" y="2057400"/>
            <a:ext cx="10775373" cy="4302716"/>
          </a:xfrm>
          <a:prstGeom prst="rect">
            <a:avLst/>
          </a:prstGeom>
          <a:noFill/>
        </p:spPr>
        <p:txBody>
          <a:bodyPr wrap="square" rtlCol="0">
            <a:spAutoFit/>
          </a:bodyPr>
          <a:lstStyle/>
          <a:p>
            <a:r>
              <a:rPr lang="en-US" sz="3600" b="1" dirty="0" smtClean="0"/>
              <a:t>Frontier Land</a:t>
            </a:r>
            <a:endParaRPr lang="en-US" sz="3600" b="1" dirty="0"/>
          </a:p>
          <a:p>
            <a:endParaRPr lang="en-US" sz="2400" dirty="0" smtClean="0"/>
          </a:p>
          <a:p>
            <a:r>
              <a:rPr lang="en-US" sz="2400" dirty="0" smtClean="0"/>
              <a:t>Industry </a:t>
            </a:r>
            <a:r>
              <a:rPr lang="en-US" sz="2400" dirty="0"/>
              <a:t>Work Experience </a:t>
            </a:r>
            <a:endParaRPr lang="en-US" sz="2400" dirty="0" smtClean="0"/>
          </a:p>
          <a:p>
            <a:endParaRPr lang="en-US" sz="2400" dirty="0"/>
          </a:p>
          <a:p>
            <a:r>
              <a:rPr lang="en-US" sz="2400" dirty="0"/>
              <a:t>-	Professional Work Experience</a:t>
            </a:r>
          </a:p>
          <a:p>
            <a:r>
              <a:rPr lang="en-US" sz="2400" dirty="0"/>
              <a:t>-	Customized Learn by Doing Curriculum </a:t>
            </a:r>
          </a:p>
          <a:p>
            <a:r>
              <a:rPr lang="en-US" sz="2400" dirty="0"/>
              <a:t>-	Industry Segments</a:t>
            </a:r>
          </a:p>
          <a:p>
            <a:r>
              <a:rPr lang="en-US" sz="2400" dirty="0"/>
              <a:t>-	Job Postings</a:t>
            </a:r>
          </a:p>
          <a:p>
            <a:r>
              <a:rPr lang="en-US" sz="2400" dirty="0"/>
              <a:t>-	Career Fair</a:t>
            </a:r>
          </a:p>
          <a:p>
            <a:r>
              <a:rPr lang="en-US" sz="2400" dirty="0"/>
              <a:t>-	Career Services (workshops: resume, interview, dress for success</a:t>
            </a:r>
            <a:r>
              <a:rPr lang="en-US" dirty="0"/>
              <a:t>) </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9828" y="2717598"/>
            <a:ext cx="3552603" cy="236840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5109" y="629009"/>
            <a:ext cx="3144173" cy="234834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81003" y="5056191"/>
            <a:ext cx="3171027" cy="2368402"/>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79282" y="629009"/>
            <a:ext cx="3202035" cy="2324058"/>
          </a:xfrm>
          <a:prstGeom prst="rect">
            <a:avLst/>
          </a:prstGeom>
        </p:spPr>
      </p:pic>
    </p:spTree>
    <p:extLst>
      <p:ext uri="{BB962C8B-B14F-4D97-AF65-F5344CB8AC3E}">
        <p14:creationId xmlns:p14="http://schemas.microsoft.com/office/powerpoint/2010/main" val="1123403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057400"/>
            <a:ext cx="14630399" cy="630716"/>
          </a:xfrm>
          <a:prstGeom prst="rect">
            <a:avLst/>
          </a:prstGeom>
          <a:solidFill>
            <a:srgbClr val="5C9C3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945572" y="2057400"/>
            <a:ext cx="10775373" cy="4672048"/>
          </a:xfrm>
          <a:prstGeom prst="rect">
            <a:avLst/>
          </a:prstGeom>
          <a:noFill/>
        </p:spPr>
        <p:txBody>
          <a:bodyPr wrap="square" rtlCol="0">
            <a:spAutoFit/>
          </a:bodyPr>
          <a:lstStyle/>
          <a:p>
            <a:r>
              <a:rPr lang="en-US" sz="3600" b="1" dirty="0" smtClean="0"/>
              <a:t>Adventure Land</a:t>
            </a:r>
            <a:endParaRPr lang="en-US" sz="3600" b="1" dirty="0"/>
          </a:p>
          <a:p>
            <a:endParaRPr lang="en-US" sz="2400" dirty="0" smtClean="0"/>
          </a:p>
          <a:p>
            <a:r>
              <a:rPr lang="en-US" sz="2400" dirty="0"/>
              <a:t>Student Engagement </a:t>
            </a:r>
            <a:endParaRPr lang="en-US" sz="2400" dirty="0" smtClean="0"/>
          </a:p>
          <a:p>
            <a:endParaRPr lang="en-US" sz="2400" dirty="0"/>
          </a:p>
          <a:p>
            <a:r>
              <a:rPr lang="en-US" sz="2400" dirty="0"/>
              <a:t>-	Student Organizations</a:t>
            </a:r>
          </a:p>
          <a:p>
            <a:r>
              <a:rPr lang="en-US" sz="2400" dirty="0"/>
              <a:t>-	Collins Ambassadors</a:t>
            </a:r>
          </a:p>
          <a:p>
            <a:r>
              <a:rPr lang="en-US" sz="2400" dirty="0"/>
              <a:t>-	Hospitality Management Council </a:t>
            </a:r>
          </a:p>
          <a:p>
            <a:r>
              <a:rPr lang="en-US" sz="2400" dirty="0"/>
              <a:t>-	</a:t>
            </a:r>
            <a:r>
              <a:rPr lang="en-US" sz="2400" dirty="0" smtClean="0"/>
              <a:t>Dean’s </a:t>
            </a:r>
            <a:r>
              <a:rPr lang="en-US" sz="2400" dirty="0"/>
              <a:t>Events</a:t>
            </a:r>
          </a:p>
          <a:p>
            <a:r>
              <a:rPr lang="en-US" sz="2400" dirty="0"/>
              <a:t>-	Experience the Industry </a:t>
            </a:r>
          </a:p>
          <a:p>
            <a:r>
              <a:rPr lang="en-US" sz="2400" dirty="0"/>
              <a:t>-	Property Tours</a:t>
            </a:r>
          </a:p>
          <a:p>
            <a:r>
              <a:rPr lang="en-US" sz="2400" dirty="0"/>
              <a:t>-	Study Abroad </a:t>
            </a:r>
          </a:p>
          <a:p>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93727" y="398297"/>
            <a:ext cx="3810000" cy="262201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6236" y="405246"/>
            <a:ext cx="3477491" cy="2608118"/>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5561" y="3013364"/>
            <a:ext cx="3867055" cy="2574009"/>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89600" y="5587373"/>
            <a:ext cx="3849941" cy="1948164"/>
          </a:xfrm>
          <a:prstGeom prst="rect">
            <a:avLst/>
          </a:prstGeom>
        </p:spPr>
      </p:pic>
    </p:spTree>
    <p:extLst>
      <p:ext uri="{BB962C8B-B14F-4D97-AF65-F5344CB8AC3E}">
        <p14:creationId xmlns:p14="http://schemas.microsoft.com/office/powerpoint/2010/main" val="1748233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057400"/>
            <a:ext cx="14630399" cy="630716"/>
          </a:xfrm>
          <a:prstGeom prst="rect">
            <a:avLst/>
          </a:prstGeom>
          <a:solidFill>
            <a:srgbClr val="E6545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945572" y="2057400"/>
            <a:ext cx="10775373" cy="5041380"/>
          </a:xfrm>
          <a:prstGeom prst="rect">
            <a:avLst/>
          </a:prstGeom>
          <a:noFill/>
        </p:spPr>
        <p:txBody>
          <a:bodyPr wrap="square" rtlCol="0">
            <a:spAutoFit/>
          </a:bodyPr>
          <a:lstStyle/>
          <a:p>
            <a:r>
              <a:rPr lang="en-US" sz="3600" b="1" dirty="0" smtClean="0"/>
              <a:t>Main Street </a:t>
            </a:r>
            <a:endParaRPr lang="en-US" sz="3600" b="1" dirty="0"/>
          </a:p>
          <a:p>
            <a:endParaRPr lang="en-US" sz="2400" dirty="0" smtClean="0"/>
          </a:p>
          <a:p>
            <a:r>
              <a:rPr lang="en-US" sz="2400" dirty="0"/>
              <a:t>On Campus </a:t>
            </a:r>
            <a:r>
              <a:rPr lang="en-US" sz="2400" dirty="0" smtClean="0"/>
              <a:t>Partners</a:t>
            </a:r>
          </a:p>
          <a:p>
            <a:endParaRPr lang="en-US" sz="2400" dirty="0"/>
          </a:p>
          <a:p>
            <a:r>
              <a:rPr lang="en-US" sz="2400" dirty="0"/>
              <a:t>-	Financial Aid</a:t>
            </a:r>
          </a:p>
          <a:p>
            <a:r>
              <a:rPr lang="en-US" sz="2400" dirty="0"/>
              <a:t>-	Scholarships</a:t>
            </a:r>
          </a:p>
          <a:p>
            <a:r>
              <a:rPr lang="en-US" sz="2400" dirty="0"/>
              <a:t>-	Career Center</a:t>
            </a:r>
          </a:p>
          <a:p>
            <a:r>
              <a:rPr lang="en-US" sz="2400" dirty="0"/>
              <a:t>-	Disability Resource Center</a:t>
            </a:r>
          </a:p>
          <a:p>
            <a:r>
              <a:rPr lang="en-US" sz="2400" dirty="0"/>
              <a:t>-	Learning Resource Center</a:t>
            </a:r>
          </a:p>
          <a:p>
            <a:r>
              <a:rPr lang="en-US" sz="2400" dirty="0"/>
              <a:t>-	Student Health and Counseling </a:t>
            </a:r>
          </a:p>
          <a:p>
            <a:pPr marL="342900" indent="-342900">
              <a:buFontTx/>
              <a:buChar char="-"/>
            </a:pPr>
            <a:r>
              <a:rPr lang="en-US" sz="2400" dirty="0" smtClean="0"/>
              <a:t>           Education </a:t>
            </a:r>
            <a:r>
              <a:rPr lang="en-US" sz="2400" dirty="0"/>
              <a:t>Opportunity Program </a:t>
            </a:r>
            <a:endParaRPr lang="en-US" sz="2400" dirty="0" smtClean="0"/>
          </a:p>
          <a:p>
            <a:pPr marL="342900" indent="-342900">
              <a:buFontTx/>
              <a:buChar char="-"/>
            </a:pPr>
            <a:r>
              <a:rPr lang="en-US" sz="2400" dirty="0" smtClean="0"/>
              <a:t>           Cultural Centers</a:t>
            </a:r>
          </a:p>
          <a:p>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73228" y="692922"/>
            <a:ext cx="2604888" cy="215351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9105" y="692922"/>
            <a:ext cx="4594167" cy="215351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23666" y="4929061"/>
            <a:ext cx="3502167" cy="2533599"/>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7933" y="2846438"/>
            <a:ext cx="4366953" cy="2047009"/>
          </a:xfrm>
          <a:prstGeom prst="rect">
            <a:avLst/>
          </a:prstGeom>
        </p:spPr>
      </p:pic>
    </p:spTree>
    <p:extLst>
      <p:ext uri="{BB962C8B-B14F-4D97-AF65-F5344CB8AC3E}">
        <p14:creationId xmlns:p14="http://schemas.microsoft.com/office/powerpoint/2010/main" val="3609766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057400"/>
            <a:ext cx="14630399" cy="630716"/>
          </a:xfrm>
          <a:prstGeom prst="rect">
            <a:avLst/>
          </a:prstGeom>
          <a:solidFill>
            <a:srgbClr val="C8519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945572" y="2057400"/>
            <a:ext cx="10775373" cy="3933384"/>
          </a:xfrm>
          <a:prstGeom prst="rect">
            <a:avLst/>
          </a:prstGeom>
          <a:noFill/>
        </p:spPr>
        <p:txBody>
          <a:bodyPr wrap="square" rtlCol="0">
            <a:spAutoFit/>
          </a:bodyPr>
          <a:lstStyle/>
          <a:p>
            <a:r>
              <a:rPr lang="en-US" sz="3600" b="1" dirty="0" smtClean="0"/>
              <a:t>Fantasy Land</a:t>
            </a:r>
            <a:endParaRPr lang="en-US" sz="3600" b="1" dirty="0"/>
          </a:p>
          <a:p>
            <a:endParaRPr lang="en-US" sz="2400" dirty="0"/>
          </a:p>
          <a:p>
            <a:r>
              <a:rPr lang="en-US" sz="2400" dirty="0" smtClean="0"/>
              <a:t>First </a:t>
            </a:r>
            <a:r>
              <a:rPr lang="en-US" sz="2400" dirty="0"/>
              <a:t>Year </a:t>
            </a:r>
            <a:r>
              <a:rPr lang="en-US" sz="2400" dirty="0" smtClean="0"/>
              <a:t>Experience</a:t>
            </a:r>
          </a:p>
          <a:p>
            <a:endParaRPr lang="en-US" sz="2400" dirty="0"/>
          </a:p>
          <a:p>
            <a:r>
              <a:rPr lang="en-US" sz="2400" dirty="0"/>
              <a:t>-	Create Excitement</a:t>
            </a:r>
          </a:p>
          <a:p>
            <a:r>
              <a:rPr lang="en-US" sz="2400" dirty="0"/>
              <a:t>-	</a:t>
            </a:r>
            <a:r>
              <a:rPr lang="en-US" sz="2400" dirty="0" smtClean="0"/>
              <a:t>Orientation</a:t>
            </a:r>
            <a:endParaRPr lang="en-US" sz="2400" dirty="0"/>
          </a:p>
          <a:p>
            <a:r>
              <a:rPr lang="en-US" sz="2400" dirty="0"/>
              <a:t>-	HRT 101 Cohort, Career Engagement </a:t>
            </a:r>
          </a:p>
          <a:p>
            <a:r>
              <a:rPr lang="en-US" sz="2400" dirty="0"/>
              <a:t>-	Career Development</a:t>
            </a:r>
          </a:p>
          <a:p>
            <a:r>
              <a:rPr lang="en-US" sz="2400" dirty="0"/>
              <a:t>-	Building Confidence </a:t>
            </a:r>
          </a:p>
          <a:p>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22716" y="561693"/>
            <a:ext cx="3387155" cy="251390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7976" y="3027169"/>
            <a:ext cx="4811300" cy="225529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18714" y="561693"/>
            <a:ext cx="3704002" cy="2465476"/>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59092" y="5277739"/>
            <a:ext cx="3458965" cy="2226709"/>
          </a:xfrm>
          <a:prstGeom prst="rect">
            <a:avLst/>
          </a:prstGeom>
        </p:spPr>
      </p:pic>
    </p:spTree>
    <p:extLst>
      <p:ext uri="{BB962C8B-B14F-4D97-AF65-F5344CB8AC3E}">
        <p14:creationId xmlns:p14="http://schemas.microsoft.com/office/powerpoint/2010/main" val="2234561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149001"/>
            <a:ext cx="14630399" cy="630716"/>
          </a:xfrm>
          <a:prstGeom prst="rect">
            <a:avLst/>
          </a:prstGeom>
          <a:solidFill>
            <a:srgbClr val="4FA9D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extBox 1"/>
          <p:cNvSpPr txBox="1"/>
          <p:nvPr/>
        </p:nvSpPr>
        <p:spPr>
          <a:xfrm>
            <a:off x="637347" y="2149001"/>
            <a:ext cx="10775373" cy="4302716"/>
          </a:xfrm>
          <a:prstGeom prst="rect">
            <a:avLst/>
          </a:prstGeom>
          <a:noFill/>
        </p:spPr>
        <p:txBody>
          <a:bodyPr wrap="square" rtlCol="0">
            <a:spAutoFit/>
          </a:bodyPr>
          <a:lstStyle/>
          <a:p>
            <a:r>
              <a:rPr lang="en-US" sz="3600" b="1" dirty="0" smtClean="0"/>
              <a:t>Tomorrow Land</a:t>
            </a:r>
            <a:endParaRPr lang="en-US" sz="3600" b="1" dirty="0"/>
          </a:p>
          <a:p>
            <a:endParaRPr lang="en-US" sz="2400" dirty="0"/>
          </a:p>
          <a:p>
            <a:r>
              <a:rPr lang="en-US" sz="2400" dirty="0" smtClean="0"/>
              <a:t>Industry Engagement</a:t>
            </a:r>
          </a:p>
          <a:p>
            <a:endParaRPr lang="en-US" sz="2400" dirty="0"/>
          </a:p>
          <a:p>
            <a:r>
              <a:rPr lang="en-US" sz="2400" dirty="0"/>
              <a:t>-	Alumni Engagement</a:t>
            </a:r>
          </a:p>
          <a:p>
            <a:r>
              <a:rPr lang="en-US" sz="2400" dirty="0"/>
              <a:t>-	Frank Lectureship Series</a:t>
            </a:r>
          </a:p>
          <a:p>
            <a:r>
              <a:rPr lang="en-US" sz="2400" dirty="0"/>
              <a:t>-	Career Fair</a:t>
            </a:r>
          </a:p>
          <a:p>
            <a:r>
              <a:rPr lang="en-US" sz="2400" dirty="0"/>
              <a:t>-	Mornings of Motivation</a:t>
            </a:r>
          </a:p>
          <a:p>
            <a:r>
              <a:rPr lang="en-US" sz="2400" dirty="0"/>
              <a:t>-	Company Showcase Program (Approx. 50 companies per year)</a:t>
            </a:r>
          </a:p>
          <a:p>
            <a:r>
              <a:rPr lang="en-US" sz="2400" dirty="0"/>
              <a:t>-	Industry Mentor Program </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20945" y="410455"/>
            <a:ext cx="2136130" cy="256335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8543" y="395044"/>
            <a:ext cx="3462401" cy="2578767"/>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493" y="2973811"/>
            <a:ext cx="3911044" cy="2343189"/>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11872" y="5317000"/>
            <a:ext cx="3272616" cy="2178335"/>
          </a:xfrm>
          <a:prstGeom prst="rect">
            <a:avLst/>
          </a:prstGeom>
        </p:spPr>
      </p:pic>
    </p:spTree>
    <p:extLst>
      <p:ext uri="{BB962C8B-B14F-4D97-AF65-F5344CB8AC3E}">
        <p14:creationId xmlns:p14="http://schemas.microsoft.com/office/powerpoint/2010/main" val="167218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2314254"/>
            <a:ext cx="14630399" cy="630716"/>
          </a:xfrm>
          <a:prstGeom prst="rect">
            <a:avLst/>
          </a:prstGeom>
          <a:solidFill>
            <a:srgbClr val="905B9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637347" y="2314254"/>
            <a:ext cx="10775373" cy="3933384"/>
          </a:xfrm>
          <a:prstGeom prst="rect">
            <a:avLst/>
          </a:prstGeom>
          <a:noFill/>
        </p:spPr>
        <p:txBody>
          <a:bodyPr wrap="square" rtlCol="0">
            <a:spAutoFit/>
          </a:bodyPr>
          <a:lstStyle/>
          <a:p>
            <a:r>
              <a:rPr lang="en-US" sz="3600" b="1" dirty="0"/>
              <a:t>Downtown Collins </a:t>
            </a:r>
          </a:p>
          <a:p>
            <a:endParaRPr lang="en-US" sz="2400" dirty="0"/>
          </a:p>
          <a:p>
            <a:r>
              <a:rPr lang="en-US" sz="2400" dirty="0" smtClean="0"/>
              <a:t>Recruitment</a:t>
            </a:r>
          </a:p>
          <a:p>
            <a:endParaRPr lang="en-US" sz="2400" dirty="0"/>
          </a:p>
          <a:p>
            <a:r>
              <a:rPr lang="en-US" sz="2400" dirty="0"/>
              <a:t>-	Collins Connection</a:t>
            </a:r>
          </a:p>
          <a:p>
            <a:r>
              <a:rPr lang="en-US" sz="2400" dirty="0"/>
              <a:t>-	Admission</a:t>
            </a:r>
          </a:p>
          <a:p>
            <a:r>
              <a:rPr lang="en-US" sz="2400" dirty="0"/>
              <a:t>-	Collins Tours</a:t>
            </a:r>
          </a:p>
          <a:p>
            <a:r>
              <a:rPr lang="en-US" sz="2400" dirty="0"/>
              <a:t>-	Collins Ambassadors</a:t>
            </a:r>
          </a:p>
          <a:p>
            <a:r>
              <a:rPr lang="en-US" sz="2400" dirty="0"/>
              <a:t>-	Collins Magazine</a:t>
            </a:r>
          </a:p>
          <a:p>
            <a:endParaRPr lang="en-US" dirty="0"/>
          </a:p>
        </p:txBody>
      </p:sp>
      <p:pic>
        <p:nvPicPr>
          <p:cNvPr id="7" name="Picture 6"/>
          <p:cNvPicPr>
            <a:picLocks noChangeAspect="1"/>
          </p:cNvPicPr>
          <p:nvPr/>
        </p:nvPicPr>
        <p:blipFill>
          <a:blip r:embed="rId3"/>
          <a:stretch>
            <a:fillRect/>
          </a:stretch>
        </p:blipFill>
        <p:spPr>
          <a:xfrm>
            <a:off x="6065182" y="710695"/>
            <a:ext cx="3876843" cy="2754599"/>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08414" y="3472781"/>
            <a:ext cx="4461832" cy="1903271"/>
          </a:xfrm>
          <a:prstGeom prst="rect">
            <a:avLst/>
          </a:prstGeom>
        </p:spPr>
      </p:pic>
      <p:pic>
        <p:nvPicPr>
          <p:cNvPr id="9" name="Picture 8"/>
          <p:cNvPicPr>
            <a:picLocks noChangeAspect="1"/>
          </p:cNvPicPr>
          <p:nvPr/>
        </p:nvPicPr>
        <p:blipFill>
          <a:blip r:embed="rId5"/>
          <a:stretch>
            <a:fillRect/>
          </a:stretch>
        </p:blipFill>
        <p:spPr>
          <a:xfrm>
            <a:off x="9304485" y="5354912"/>
            <a:ext cx="4762500" cy="170497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42025" y="722094"/>
            <a:ext cx="4124960" cy="2743200"/>
          </a:xfrm>
          <a:prstGeom prst="rect">
            <a:avLst/>
          </a:prstGeom>
        </p:spPr>
      </p:pic>
    </p:spTree>
    <p:extLst>
      <p:ext uri="{BB962C8B-B14F-4D97-AF65-F5344CB8AC3E}">
        <p14:creationId xmlns:p14="http://schemas.microsoft.com/office/powerpoint/2010/main" val="3606481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031881"/>
            <a:ext cx="14630399" cy="630716"/>
          </a:xfrm>
          <a:prstGeom prst="rect">
            <a:avLst/>
          </a:prstGeom>
          <a:solidFill>
            <a:srgbClr val="4A89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7347" y="2043544"/>
            <a:ext cx="10775373" cy="3194721"/>
          </a:xfrm>
          <a:prstGeom prst="rect">
            <a:avLst/>
          </a:prstGeom>
          <a:noFill/>
        </p:spPr>
        <p:txBody>
          <a:bodyPr wrap="square" rtlCol="0">
            <a:spAutoFit/>
          </a:bodyPr>
          <a:lstStyle/>
          <a:p>
            <a:r>
              <a:rPr lang="en-US" sz="3600" b="1" dirty="0"/>
              <a:t>Communications </a:t>
            </a:r>
            <a:r>
              <a:rPr lang="en-US" sz="3600" b="1" dirty="0" smtClean="0"/>
              <a:t>Train</a:t>
            </a:r>
          </a:p>
          <a:p>
            <a:endParaRPr lang="en-US" sz="2400" dirty="0"/>
          </a:p>
          <a:p>
            <a:r>
              <a:rPr lang="en-US" sz="2400" dirty="0"/>
              <a:t>-	Magazine</a:t>
            </a:r>
          </a:p>
          <a:p>
            <a:r>
              <a:rPr lang="en-US" sz="2400" dirty="0"/>
              <a:t>-	Weekly E-Newsletters</a:t>
            </a:r>
          </a:p>
          <a:p>
            <a:r>
              <a:rPr lang="en-US" sz="2400" dirty="0"/>
              <a:t>-	Digital Signage</a:t>
            </a:r>
          </a:p>
          <a:p>
            <a:r>
              <a:rPr lang="en-US" sz="2400" dirty="0"/>
              <a:t>-	Blackboard Job and Scholarship postings</a:t>
            </a:r>
          </a:p>
          <a:p>
            <a:r>
              <a:rPr lang="en-US" sz="2400" dirty="0"/>
              <a:t>-	Social Media </a:t>
            </a:r>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281" y="1320527"/>
            <a:ext cx="3260648" cy="3518917"/>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2072" y="544939"/>
            <a:ext cx="2588209" cy="306292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2300" y="-6924675"/>
            <a:ext cx="2368296" cy="1829903"/>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1530" y="3611734"/>
            <a:ext cx="3258751" cy="2517928"/>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76064" y="4939961"/>
            <a:ext cx="3537579" cy="2454196"/>
          </a:xfrm>
          <a:prstGeom prst="rect">
            <a:avLst/>
          </a:prstGeom>
        </p:spPr>
      </p:pic>
    </p:spTree>
    <p:extLst>
      <p:ext uri="{BB962C8B-B14F-4D97-AF65-F5344CB8AC3E}">
        <p14:creationId xmlns:p14="http://schemas.microsoft.com/office/powerpoint/2010/main" val="2969613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32183" y="1037335"/>
            <a:ext cx="8939704" cy="5925325"/>
          </a:xfrm>
          <a:prstGeom prst="rect">
            <a:avLst/>
          </a:prstGeom>
        </p:spPr>
      </p:pic>
    </p:spTree>
    <p:extLst>
      <p:ext uri="{BB962C8B-B14F-4D97-AF65-F5344CB8AC3E}">
        <p14:creationId xmlns:p14="http://schemas.microsoft.com/office/powerpoint/2010/main" val="665285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899" y="969484"/>
            <a:ext cx="10736891" cy="3547431"/>
          </a:xfrm>
          <a:prstGeom prst="rect">
            <a:avLst/>
          </a:prstGeom>
        </p:spPr>
      </p:pic>
      <p:sp>
        <p:nvSpPr>
          <p:cNvPr id="3" name="TextBox 2"/>
          <p:cNvSpPr txBox="1"/>
          <p:nvPr/>
        </p:nvSpPr>
        <p:spPr>
          <a:xfrm>
            <a:off x="495759" y="4913523"/>
            <a:ext cx="13716000" cy="830997"/>
          </a:xfrm>
          <a:prstGeom prst="rect">
            <a:avLst/>
          </a:prstGeom>
          <a:noFill/>
        </p:spPr>
        <p:txBody>
          <a:bodyPr wrap="square" rtlCol="0">
            <a:spAutoFit/>
          </a:bodyPr>
          <a:lstStyle/>
          <a:p>
            <a:pPr algn="ctr"/>
            <a:r>
              <a:rPr lang="en-US" sz="4800" dirty="0" smtClean="0"/>
              <a:t>Time to create your own happiest place on earth! </a:t>
            </a:r>
            <a:endParaRPr lang="en-US" sz="4800" dirty="0"/>
          </a:p>
        </p:txBody>
      </p:sp>
    </p:spTree>
    <p:extLst>
      <p:ext uri="{BB962C8B-B14F-4D97-AF65-F5344CB8AC3E}">
        <p14:creationId xmlns:p14="http://schemas.microsoft.com/office/powerpoint/2010/main" val="28961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52512" y="2596569"/>
            <a:ext cx="5541484" cy="4685841"/>
          </a:xfrm>
          <a:prstGeom prst="rect">
            <a:avLst/>
          </a:prstGeom>
        </p:spPr>
      </p:pic>
      <p:sp>
        <p:nvSpPr>
          <p:cNvPr id="5" name="TextBox 4"/>
          <p:cNvSpPr txBox="1"/>
          <p:nvPr/>
        </p:nvSpPr>
        <p:spPr>
          <a:xfrm>
            <a:off x="1063127" y="1273130"/>
            <a:ext cx="12504144" cy="1323439"/>
          </a:xfrm>
          <a:prstGeom prst="rect">
            <a:avLst/>
          </a:prstGeom>
          <a:noFill/>
        </p:spPr>
        <p:txBody>
          <a:bodyPr wrap="square" rtlCol="0">
            <a:spAutoFit/>
          </a:bodyPr>
          <a:lstStyle/>
          <a:p>
            <a:pPr algn="ctr"/>
            <a:r>
              <a:rPr lang="en-US" sz="4000" dirty="0" smtClean="0"/>
              <a:t>Cameras out, time for a selfie before entering the park! </a:t>
            </a:r>
          </a:p>
          <a:p>
            <a:pPr algn="ctr"/>
            <a:r>
              <a:rPr lang="en-US" sz="4000" dirty="0" smtClean="0"/>
              <a:t>Use #</a:t>
            </a:r>
            <a:r>
              <a:rPr lang="en-US" sz="4000" dirty="0" err="1" smtClean="0"/>
              <a:t>Collinsland</a:t>
            </a:r>
            <a:endParaRPr lang="en-US" sz="4000" dirty="0"/>
          </a:p>
        </p:txBody>
      </p:sp>
    </p:spTree>
    <p:extLst>
      <p:ext uri="{BB962C8B-B14F-4D97-AF65-F5344CB8AC3E}">
        <p14:creationId xmlns:p14="http://schemas.microsoft.com/office/powerpoint/2010/main" val="106084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863" y="1590073"/>
            <a:ext cx="14630400" cy="4616648"/>
          </a:xfrm>
          <a:prstGeom prst="rect">
            <a:avLst/>
          </a:prstGeom>
          <a:noFill/>
        </p:spPr>
        <p:txBody>
          <a:bodyPr wrap="square" rtlCol="0">
            <a:spAutoFit/>
          </a:bodyPr>
          <a:lstStyle/>
          <a:p>
            <a:pPr algn="ctr"/>
            <a:r>
              <a:rPr lang="en-US" sz="3200" b="1" dirty="0" smtClean="0">
                <a:latin typeface="Arial" charset="0"/>
                <a:ea typeface="Arial" charset="0"/>
                <a:cs typeface="Arial" charset="0"/>
              </a:rPr>
              <a:t>PRESENTERS </a:t>
            </a:r>
          </a:p>
          <a:p>
            <a:pPr algn="ctr"/>
            <a:endParaRPr lang="en-US" sz="2100" dirty="0">
              <a:latin typeface="Arial" charset="0"/>
              <a:ea typeface="Arial" charset="0"/>
              <a:cs typeface="Arial" charset="0"/>
            </a:endParaRPr>
          </a:p>
          <a:p>
            <a:pPr algn="ctr"/>
            <a:endParaRPr lang="en-US" sz="2100" dirty="0">
              <a:latin typeface="Arial" charset="0"/>
              <a:ea typeface="Arial" charset="0"/>
              <a:cs typeface="Arial" charset="0"/>
            </a:endParaRPr>
          </a:p>
          <a:p>
            <a:r>
              <a:rPr lang="en-US" sz="2100" dirty="0" smtClean="0">
                <a:latin typeface="Arial" charset="0"/>
                <a:ea typeface="Arial" charset="0"/>
                <a:cs typeface="Arial" charset="0"/>
              </a:rPr>
              <a:t>				</a:t>
            </a:r>
            <a:r>
              <a:rPr lang="en-US" sz="2200" dirty="0" smtClean="0">
                <a:latin typeface="Arial" charset="0"/>
                <a:ea typeface="Arial" charset="0"/>
                <a:cs typeface="Arial" charset="0"/>
              </a:rPr>
              <a:t>Dr. Lea Dopson </a:t>
            </a:r>
          </a:p>
          <a:p>
            <a:r>
              <a:rPr lang="en-US" sz="2200" dirty="0">
                <a:latin typeface="Arial" charset="0"/>
                <a:ea typeface="Arial" charset="0"/>
                <a:cs typeface="Arial" charset="0"/>
              </a:rPr>
              <a:t>	</a:t>
            </a:r>
            <a:r>
              <a:rPr lang="en-US" sz="2200" dirty="0" smtClean="0">
                <a:latin typeface="Arial" charset="0"/>
                <a:ea typeface="Arial" charset="0"/>
                <a:cs typeface="Arial" charset="0"/>
              </a:rPr>
              <a:t>			Dean and James A. Collins Distinguished Chair </a:t>
            </a:r>
          </a:p>
          <a:p>
            <a:pPr algn="ctr"/>
            <a:endParaRPr lang="en-US" sz="2200" dirty="0">
              <a:latin typeface="Arial" charset="0"/>
              <a:ea typeface="Arial" charset="0"/>
              <a:cs typeface="Arial" charset="0"/>
            </a:endParaRPr>
          </a:p>
          <a:p>
            <a:pPr algn="ctr"/>
            <a:endParaRPr lang="en-US" sz="2200" dirty="0">
              <a:latin typeface="Arial" charset="0"/>
              <a:ea typeface="Arial" charset="0"/>
              <a:cs typeface="Arial" charset="0"/>
            </a:endParaRPr>
          </a:p>
          <a:p>
            <a:pPr algn="ctr"/>
            <a:endParaRPr lang="en-US" sz="2200" dirty="0" smtClean="0">
              <a:latin typeface="Arial" charset="0"/>
              <a:ea typeface="Arial" charset="0"/>
              <a:cs typeface="Arial" charset="0"/>
            </a:endParaRPr>
          </a:p>
          <a:p>
            <a:pPr algn="ctr"/>
            <a:endParaRPr lang="en-US" sz="2200" dirty="0" smtClean="0">
              <a:latin typeface="Arial" charset="0"/>
              <a:ea typeface="Arial" charset="0"/>
              <a:cs typeface="Arial" charset="0"/>
            </a:endParaRPr>
          </a:p>
          <a:p>
            <a:pPr algn="ctr"/>
            <a:endParaRPr lang="en-US" sz="2200" dirty="0">
              <a:latin typeface="Arial" charset="0"/>
              <a:ea typeface="Arial" charset="0"/>
              <a:cs typeface="Arial" charset="0"/>
            </a:endParaRPr>
          </a:p>
          <a:p>
            <a:pPr algn="ctr"/>
            <a:endParaRPr lang="en-US" sz="2200" dirty="0" smtClean="0">
              <a:latin typeface="Arial" charset="0"/>
              <a:ea typeface="Arial" charset="0"/>
              <a:cs typeface="Arial" charset="0"/>
            </a:endParaRPr>
          </a:p>
          <a:p>
            <a:pPr algn="ctr"/>
            <a:r>
              <a:rPr lang="en-US" sz="2200" dirty="0" smtClean="0">
                <a:latin typeface="Arial" charset="0"/>
                <a:ea typeface="Arial" charset="0"/>
                <a:cs typeface="Arial" charset="0"/>
              </a:rPr>
              <a:t>					Ann Lara</a:t>
            </a:r>
          </a:p>
          <a:p>
            <a:pPr algn="ctr"/>
            <a:r>
              <a:rPr lang="en-US" sz="2200" dirty="0" smtClean="0">
                <a:latin typeface="Arial" charset="0"/>
                <a:ea typeface="Arial" charset="0"/>
                <a:cs typeface="Arial" charset="0"/>
              </a:rPr>
              <a:t>			Career Services Coordinator </a:t>
            </a:r>
          </a:p>
        </p:txBody>
      </p:sp>
      <p:pic>
        <p:nvPicPr>
          <p:cNvPr id="5" name="Picture 4" descr="Dr. Lea Dopson&#10;Dean and James A. Collins Distinguished Chai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1282" y="2531469"/>
            <a:ext cx="2491876" cy="3737814"/>
          </a:xfrm>
          <a:prstGeom prst="rect">
            <a:avLst/>
          </a:prstGeom>
        </p:spPr>
      </p:pic>
      <p:pic>
        <p:nvPicPr>
          <p:cNvPr id="6" name="Picture 5" descr="Ann Lara&#10;Career Services Coordinato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03911" y="2531469"/>
            <a:ext cx="2491876" cy="3721292"/>
          </a:xfrm>
          <a:prstGeom prst="rect">
            <a:avLst/>
          </a:prstGeom>
        </p:spPr>
      </p:pic>
    </p:spTree>
    <p:extLst>
      <p:ext uri="{BB962C8B-B14F-4D97-AF65-F5344CB8AC3E}">
        <p14:creationId xmlns:p14="http://schemas.microsoft.com/office/powerpoint/2010/main" val="167616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244" y="1311006"/>
            <a:ext cx="11986351" cy="5964710"/>
          </a:xfrm>
          <a:prstGeom prst="rect">
            <a:avLst/>
          </a:prstGeom>
          <a:noFill/>
        </p:spPr>
        <p:txBody>
          <a:bodyPr wrap="square" rtlCol="0">
            <a:spAutoFit/>
          </a:bodyPr>
          <a:lstStyle/>
          <a:p>
            <a:pPr algn="ctr"/>
            <a:r>
              <a:rPr lang="en-US" sz="4000" dirty="0" smtClean="0"/>
              <a:t>Table Activity </a:t>
            </a:r>
          </a:p>
          <a:p>
            <a:endParaRPr lang="en-US" sz="4000" dirty="0" smtClean="0"/>
          </a:p>
          <a:p>
            <a:pPr marL="457200" indent="-457200">
              <a:buAutoNum type="arabicPeriod"/>
            </a:pPr>
            <a:r>
              <a:rPr lang="en-US" sz="4000" dirty="0" smtClean="0"/>
              <a:t>Review, brainstorm and fill in your map with ideas and best practices for each of the different lands for your campus/department</a:t>
            </a:r>
          </a:p>
          <a:p>
            <a:pPr marL="457200" indent="-457200">
              <a:buAutoNum type="arabicPeriod"/>
            </a:pPr>
            <a:endParaRPr lang="en-US" sz="4000" dirty="0"/>
          </a:p>
          <a:p>
            <a:pPr marL="457200" indent="-457200">
              <a:buAutoNum type="arabicPeriod"/>
            </a:pPr>
            <a:r>
              <a:rPr lang="en-US" sz="4000" dirty="0" smtClean="0"/>
              <a:t>Discuss amongst your table and prepare several ideas to be shared with the group.</a:t>
            </a:r>
          </a:p>
          <a:p>
            <a:pPr algn="r"/>
            <a:r>
              <a:rPr lang="en-US" sz="4000" dirty="0" smtClean="0"/>
              <a:t>10 minutes</a:t>
            </a:r>
          </a:p>
          <a:p>
            <a:endParaRPr lang="en-US" dirty="0"/>
          </a:p>
        </p:txBody>
      </p:sp>
    </p:spTree>
    <p:extLst>
      <p:ext uri="{BB962C8B-B14F-4D97-AF65-F5344CB8AC3E}">
        <p14:creationId xmlns:p14="http://schemas.microsoft.com/office/powerpoint/2010/main" val="1903177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244" y="1051553"/>
            <a:ext cx="11986351" cy="6580263"/>
          </a:xfrm>
          <a:prstGeom prst="rect">
            <a:avLst/>
          </a:prstGeom>
          <a:noFill/>
        </p:spPr>
        <p:txBody>
          <a:bodyPr wrap="square" rtlCol="0">
            <a:spAutoFit/>
          </a:bodyPr>
          <a:lstStyle/>
          <a:p>
            <a:pPr algn="ctr"/>
            <a:r>
              <a:rPr lang="en-US" sz="4000" dirty="0" smtClean="0"/>
              <a:t>Room Activity </a:t>
            </a:r>
          </a:p>
          <a:p>
            <a:pPr algn="ctr"/>
            <a:endParaRPr lang="en-US" sz="4000" dirty="0" smtClean="0"/>
          </a:p>
          <a:p>
            <a:pPr marL="457200" indent="-457200">
              <a:buAutoNum type="arabicPeriod"/>
            </a:pPr>
            <a:r>
              <a:rPr lang="en-US" sz="4000" dirty="0" smtClean="0"/>
              <a:t>Select a representative from each table</a:t>
            </a:r>
          </a:p>
          <a:p>
            <a:pPr marL="457200" indent="-457200">
              <a:buAutoNum type="arabicPeriod"/>
            </a:pPr>
            <a:endParaRPr lang="en-US" sz="4000" dirty="0" smtClean="0"/>
          </a:p>
          <a:p>
            <a:pPr marL="457200" indent="-457200">
              <a:buAutoNum type="arabicPeriod"/>
            </a:pPr>
            <a:r>
              <a:rPr lang="en-US" sz="4000" dirty="0" smtClean="0"/>
              <a:t>Representatives, please share three ideas on the large wall map on behalf of your table, write your table number next to your idea</a:t>
            </a:r>
          </a:p>
          <a:p>
            <a:pPr marL="457200" indent="-457200">
              <a:buAutoNum type="arabicPeriod"/>
            </a:pPr>
            <a:endParaRPr lang="en-US" sz="4000" dirty="0" smtClean="0"/>
          </a:p>
          <a:p>
            <a:pPr marL="457200" indent="-457200">
              <a:buAutoNum type="arabicPeriod"/>
            </a:pPr>
            <a:r>
              <a:rPr lang="en-US" sz="4000" dirty="0" smtClean="0"/>
              <a:t>Group Discussion on best practices </a:t>
            </a:r>
          </a:p>
          <a:p>
            <a:pPr algn="r"/>
            <a:r>
              <a:rPr lang="en-US" sz="4000" dirty="0" smtClean="0"/>
              <a:t>30 minutes</a:t>
            </a:r>
          </a:p>
          <a:p>
            <a:endParaRPr lang="en-US" dirty="0"/>
          </a:p>
        </p:txBody>
      </p:sp>
    </p:spTree>
    <p:extLst>
      <p:ext uri="{BB962C8B-B14F-4D97-AF65-F5344CB8AC3E}">
        <p14:creationId xmlns:p14="http://schemas.microsoft.com/office/powerpoint/2010/main" val="213773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244" y="1808581"/>
            <a:ext cx="11986351" cy="3785652"/>
          </a:xfrm>
          <a:prstGeom prst="rect">
            <a:avLst/>
          </a:prstGeom>
          <a:noFill/>
        </p:spPr>
        <p:txBody>
          <a:bodyPr wrap="square" rtlCol="0">
            <a:spAutoFit/>
          </a:bodyPr>
          <a:lstStyle/>
          <a:p>
            <a:r>
              <a:rPr lang="en-US" sz="4000" dirty="0" smtClean="0"/>
              <a:t>Final Thoughts </a:t>
            </a:r>
          </a:p>
          <a:p>
            <a:pPr algn="ctr"/>
            <a:endParaRPr lang="en-US" sz="4000" dirty="0" smtClean="0"/>
          </a:p>
          <a:p>
            <a:pPr marL="457200" indent="-457200">
              <a:buFont typeface="Arial" panose="020B0604020202020204" pitchFamily="34" charset="0"/>
              <a:buChar char="•"/>
            </a:pPr>
            <a:r>
              <a:rPr lang="en-US" sz="3200" dirty="0" smtClean="0"/>
              <a:t>Story of the pineapple</a:t>
            </a:r>
          </a:p>
          <a:p>
            <a:endParaRPr lang="en-US" sz="3200" dirty="0" smtClean="0"/>
          </a:p>
          <a:p>
            <a:pPr marL="457200" indent="-457200">
              <a:buFont typeface="Arial" panose="020B0604020202020204" pitchFamily="34" charset="0"/>
              <a:buChar char="•"/>
            </a:pPr>
            <a:r>
              <a:rPr lang="en-US" sz="3200" dirty="0" smtClean="0"/>
              <a:t>Life on the hill and The Collins College family </a:t>
            </a:r>
          </a:p>
          <a:p>
            <a:endParaRPr lang="en-US" sz="3200" dirty="0" smtClean="0"/>
          </a:p>
          <a:p>
            <a:pPr marL="457200" indent="-457200">
              <a:buFont typeface="Arial" panose="020B0604020202020204" pitchFamily="34" charset="0"/>
              <a:buChar char="•"/>
            </a:pPr>
            <a:r>
              <a:rPr lang="en-US" sz="3200" dirty="0" smtClean="0"/>
              <a:t>Learn by Doing and Learn by Chewing</a:t>
            </a:r>
            <a:endParaRPr lang="en-US" sz="3200"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28934" y="1321062"/>
            <a:ext cx="1890445" cy="1859623"/>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18688" y="3180685"/>
            <a:ext cx="3671894" cy="223709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19379" y="415764"/>
            <a:ext cx="3271203" cy="2785634"/>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08424" y="5397065"/>
            <a:ext cx="2836080" cy="2051432"/>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44503" y="5417778"/>
            <a:ext cx="3046079" cy="2030719"/>
          </a:xfrm>
          <a:prstGeom prst="rect">
            <a:avLst/>
          </a:prstGeom>
        </p:spPr>
      </p:pic>
    </p:spTree>
    <p:extLst>
      <p:ext uri="{BB962C8B-B14F-4D97-AF65-F5344CB8AC3E}">
        <p14:creationId xmlns:p14="http://schemas.microsoft.com/office/powerpoint/2010/main" val="79615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1570" y="1361558"/>
            <a:ext cx="7112484" cy="5016758"/>
          </a:xfrm>
          <a:prstGeom prst="rect">
            <a:avLst/>
          </a:prstGeom>
          <a:noFill/>
        </p:spPr>
        <p:txBody>
          <a:bodyPr wrap="square" rtlCol="0">
            <a:spAutoFit/>
          </a:bodyPr>
          <a:lstStyle/>
          <a:p>
            <a:pPr algn="ctr"/>
            <a:r>
              <a:rPr lang="en-US" sz="3600" b="1" dirty="0" smtClean="0">
                <a:latin typeface="Arial" charset="0"/>
                <a:ea typeface="Arial" charset="0"/>
                <a:cs typeface="Arial" charset="0"/>
              </a:rPr>
              <a:t>Thank you for attending! </a:t>
            </a:r>
          </a:p>
          <a:p>
            <a:pPr algn="ctr"/>
            <a:endParaRPr lang="en-US" sz="2100" dirty="0">
              <a:latin typeface="Arial" charset="0"/>
              <a:ea typeface="Arial" charset="0"/>
              <a:cs typeface="Arial" charset="0"/>
            </a:endParaRPr>
          </a:p>
          <a:p>
            <a:pPr algn="ctr"/>
            <a:endParaRPr lang="en-US" sz="2100" dirty="0">
              <a:latin typeface="Arial" charset="0"/>
              <a:ea typeface="Arial" charset="0"/>
              <a:cs typeface="Arial" charset="0"/>
            </a:endParaRPr>
          </a:p>
          <a:p>
            <a:r>
              <a:rPr lang="en-US" sz="2200" dirty="0" smtClean="0">
                <a:latin typeface="Arial" charset="0"/>
                <a:ea typeface="Arial" charset="0"/>
                <a:cs typeface="Arial" charset="0"/>
              </a:rPr>
              <a:t>Dr. Lea Dopson </a:t>
            </a:r>
          </a:p>
          <a:p>
            <a:r>
              <a:rPr lang="en-US" sz="2200" dirty="0" smtClean="0">
                <a:latin typeface="Arial" charset="0"/>
                <a:ea typeface="Arial" charset="0"/>
                <a:cs typeface="Arial" charset="0"/>
              </a:rPr>
              <a:t>Dean and James A. Collins Distinguished Chair lrdopson@cpp.edu </a:t>
            </a:r>
            <a:endParaRPr lang="en-US" sz="2200" dirty="0">
              <a:latin typeface="Arial" charset="0"/>
              <a:ea typeface="Arial" charset="0"/>
              <a:cs typeface="Arial" charset="0"/>
            </a:endParaRPr>
          </a:p>
          <a:p>
            <a:r>
              <a:rPr lang="en-US" sz="2200" dirty="0" smtClean="0">
                <a:latin typeface="Arial" charset="0"/>
                <a:ea typeface="Arial" charset="0"/>
                <a:cs typeface="Arial" charset="0"/>
              </a:rPr>
              <a:t>909.869.3646</a:t>
            </a:r>
          </a:p>
          <a:p>
            <a:pPr algn="ctr"/>
            <a:endParaRPr lang="en-US" sz="2200" dirty="0">
              <a:latin typeface="Arial" charset="0"/>
              <a:ea typeface="Arial" charset="0"/>
              <a:cs typeface="Arial" charset="0"/>
            </a:endParaRPr>
          </a:p>
          <a:p>
            <a:pPr algn="ctr"/>
            <a:endParaRPr lang="en-US" sz="2200" dirty="0">
              <a:latin typeface="Arial" charset="0"/>
              <a:ea typeface="Arial" charset="0"/>
              <a:cs typeface="Arial" charset="0"/>
            </a:endParaRPr>
          </a:p>
          <a:p>
            <a:pPr algn="ctr"/>
            <a:endParaRPr lang="en-US" sz="2200" dirty="0" smtClean="0">
              <a:latin typeface="Arial" charset="0"/>
              <a:ea typeface="Arial" charset="0"/>
              <a:cs typeface="Arial" charset="0"/>
            </a:endParaRPr>
          </a:p>
          <a:p>
            <a:pPr algn="r"/>
            <a:r>
              <a:rPr lang="en-US" sz="2200" dirty="0" smtClean="0">
                <a:latin typeface="Arial" charset="0"/>
                <a:ea typeface="Arial" charset="0"/>
                <a:cs typeface="Arial" charset="0"/>
              </a:rPr>
              <a:t>					Ann Lara</a:t>
            </a:r>
          </a:p>
          <a:p>
            <a:pPr algn="r"/>
            <a:r>
              <a:rPr lang="en-US" sz="2200" dirty="0" smtClean="0">
                <a:latin typeface="Arial" charset="0"/>
                <a:ea typeface="Arial" charset="0"/>
                <a:cs typeface="Arial" charset="0"/>
              </a:rPr>
              <a:t>			Career Services Coordinator</a:t>
            </a:r>
          </a:p>
          <a:p>
            <a:pPr algn="r"/>
            <a:r>
              <a:rPr lang="en-US" sz="2200" dirty="0" smtClean="0">
                <a:latin typeface="Arial" charset="0"/>
                <a:ea typeface="Arial" charset="0"/>
                <a:cs typeface="Arial" charset="0"/>
              </a:rPr>
              <a:t>			              	aelara@cpp.edu </a:t>
            </a:r>
          </a:p>
          <a:p>
            <a:pPr algn="r"/>
            <a:r>
              <a:rPr lang="en-US" sz="2200" dirty="0" smtClean="0">
                <a:latin typeface="Arial" charset="0"/>
                <a:ea typeface="Arial" charset="0"/>
                <a:cs typeface="Arial" charset="0"/>
              </a:rPr>
              <a:t>909.869.4149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9694" y="2471225"/>
            <a:ext cx="2491876" cy="3737814"/>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29942" y="2531469"/>
            <a:ext cx="2491876" cy="3721292"/>
          </a:xfrm>
          <a:prstGeom prst="rect">
            <a:avLst/>
          </a:prstGeom>
        </p:spPr>
      </p:pic>
    </p:spTree>
    <p:extLst>
      <p:ext uri="{BB962C8B-B14F-4D97-AF65-F5344CB8AC3E}">
        <p14:creationId xmlns:p14="http://schemas.microsoft.com/office/powerpoint/2010/main" val="226434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new Marriott Learning Center build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430" y="1290544"/>
            <a:ext cx="13260967" cy="5486400"/>
          </a:xfrm>
          <a:prstGeom prst="rect">
            <a:avLst/>
          </a:prstGeom>
        </p:spPr>
      </p:pic>
    </p:spTree>
    <p:extLst>
      <p:ext uri="{BB962C8B-B14F-4D97-AF65-F5344CB8AC3E}">
        <p14:creationId xmlns:p14="http://schemas.microsoft.com/office/powerpoint/2010/main" val="1995846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descr="Gender - 29% Male, 71% Female"/>
          <p:cNvGraphicFramePr/>
          <p:nvPr>
            <p:extLst>
              <p:ext uri="{D42A27DB-BD31-4B8C-83A1-F6EECF244321}">
                <p14:modId xmlns:p14="http://schemas.microsoft.com/office/powerpoint/2010/main" val="2607022475"/>
              </p:ext>
            </p:extLst>
          </p:nvPr>
        </p:nvGraphicFramePr>
        <p:xfrm>
          <a:off x="9489446" y="2408813"/>
          <a:ext cx="6279573" cy="41240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descr="Ethnic Groups - 33% Asian American, 28% Hispanic/Latino, 21% White, 2% African American, 3% Two or more races, 10% International, 3% Other"/>
          <p:cNvGraphicFramePr/>
          <p:nvPr>
            <p:extLst>
              <p:ext uri="{D42A27DB-BD31-4B8C-83A1-F6EECF244321}">
                <p14:modId xmlns:p14="http://schemas.microsoft.com/office/powerpoint/2010/main" val="2233352665"/>
              </p:ext>
            </p:extLst>
          </p:nvPr>
        </p:nvGraphicFramePr>
        <p:xfrm>
          <a:off x="2535841" y="438227"/>
          <a:ext cx="9753600" cy="6502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descr="Incoming Students - 38% First time Freshmen, 62% Transfer students"/>
          <p:cNvGraphicFramePr/>
          <p:nvPr>
            <p:extLst>
              <p:ext uri="{D42A27DB-BD31-4B8C-83A1-F6EECF244321}">
                <p14:modId xmlns:p14="http://schemas.microsoft.com/office/powerpoint/2010/main" val="1403884744"/>
              </p:ext>
            </p:extLst>
          </p:nvPr>
        </p:nvGraphicFramePr>
        <p:xfrm>
          <a:off x="-1153099" y="1274591"/>
          <a:ext cx="6169446" cy="46304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1044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452" y="1189821"/>
            <a:ext cx="13930829" cy="646331"/>
          </a:xfrm>
          <a:prstGeom prst="rect">
            <a:avLst/>
          </a:prstGeom>
          <a:noFill/>
        </p:spPr>
        <p:txBody>
          <a:bodyPr wrap="square" rtlCol="0">
            <a:spAutoFit/>
          </a:bodyPr>
          <a:lstStyle/>
          <a:p>
            <a:r>
              <a:rPr lang="en-US" sz="3600" dirty="0" smtClean="0"/>
              <a:t>Freshman Graduation Data </a:t>
            </a:r>
            <a:endParaRPr lang="en-US" sz="3600" dirty="0"/>
          </a:p>
        </p:txBody>
      </p:sp>
      <p:sp>
        <p:nvSpPr>
          <p:cNvPr id="3" name="TextBox 2"/>
          <p:cNvSpPr txBox="1"/>
          <p:nvPr/>
        </p:nvSpPr>
        <p:spPr>
          <a:xfrm>
            <a:off x="622453" y="2324559"/>
            <a:ext cx="13539730" cy="4487382"/>
          </a:xfrm>
          <a:prstGeom prst="rect">
            <a:avLst/>
          </a:prstGeom>
          <a:noFill/>
        </p:spPr>
        <p:txBody>
          <a:bodyPr wrap="square" rtlCol="0">
            <a:spAutoFit/>
          </a:bodyPr>
          <a:lstStyle/>
          <a:p>
            <a:r>
              <a:rPr lang="en-US" sz="2400" u="sng" dirty="0"/>
              <a:t>Summary for First Time Freshmen:</a:t>
            </a:r>
            <a:r>
              <a:rPr lang="en-US" sz="2400" dirty="0"/>
              <a:t>  </a:t>
            </a:r>
          </a:p>
          <a:p>
            <a:r>
              <a:rPr lang="en-US" sz="2400" dirty="0"/>
              <a:t>The Collins College currently </a:t>
            </a:r>
            <a:r>
              <a:rPr lang="en-US" sz="2400" u="sng" dirty="0"/>
              <a:t>exceeds</a:t>
            </a:r>
            <a:r>
              <a:rPr lang="en-US" sz="2400" dirty="0"/>
              <a:t> the CPP 6-year graduation rate by 19.7%.</a:t>
            </a:r>
          </a:p>
          <a:p>
            <a:r>
              <a:rPr lang="en-US" sz="2400" dirty="0"/>
              <a:t>The Collins College currently </a:t>
            </a:r>
            <a:r>
              <a:rPr lang="en-US" sz="2400" u="sng" dirty="0"/>
              <a:t>exceeds</a:t>
            </a:r>
            <a:r>
              <a:rPr lang="en-US" sz="2400" dirty="0"/>
              <a:t> the CPP 4-year graduation rate by 20%.</a:t>
            </a:r>
          </a:p>
          <a:p>
            <a:r>
              <a:rPr lang="en-US" sz="2400" dirty="0"/>
              <a:t> </a:t>
            </a:r>
          </a:p>
          <a:p>
            <a:r>
              <a:rPr lang="en-US" sz="2400" dirty="0"/>
              <a:t>The Collins College currently </a:t>
            </a:r>
            <a:r>
              <a:rPr lang="en-US" sz="2400" u="sng" dirty="0"/>
              <a:t>exceeds</a:t>
            </a:r>
            <a:r>
              <a:rPr lang="en-US" sz="2400" dirty="0"/>
              <a:t> the CSU 6-year 2025 goal graduation rates by 8.2%.</a:t>
            </a:r>
          </a:p>
          <a:p>
            <a:r>
              <a:rPr lang="en-US" sz="2400" dirty="0"/>
              <a:t>The Collins College currently </a:t>
            </a:r>
            <a:r>
              <a:rPr lang="en-US" sz="2400" u="sng" dirty="0"/>
              <a:t>lags</a:t>
            </a:r>
            <a:r>
              <a:rPr lang="en-US" sz="2400" dirty="0"/>
              <a:t> the CSU 4-year 2025 goal graduation rates by only 0.5%.</a:t>
            </a:r>
          </a:p>
          <a:p>
            <a:r>
              <a:rPr lang="en-US" sz="2400" dirty="0"/>
              <a:t> </a:t>
            </a:r>
          </a:p>
          <a:p>
            <a:r>
              <a:rPr lang="en-US" sz="2400" dirty="0"/>
              <a:t>The graduation data </a:t>
            </a:r>
            <a:r>
              <a:rPr lang="en-US" sz="2400" dirty="0" smtClean="0"/>
              <a:t>suggests that </a:t>
            </a:r>
            <a:r>
              <a:rPr lang="en-US" sz="2400" dirty="0"/>
              <a:t>The Collins College is quite successful at graduating students at both the 4-year and 6-year rates.  The Collins College only lags the 4-year CSU 2025 goal by 0.5%.  However, these rates need to be maintained at these levels consistently over time to remain successful, with an increased attention paid to 4-year graduation rates.</a:t>
            </a:r>
          </a:p>
          <a:p>
            <a:endParaRPr lang="en-US" dirty="0"/>
          </a:p>
        </p:txBody>
      </p:sp>
      <p:pic>
        <p:nvPicPr>
          <p:cNvPr id="5" name="Picture 4" descr="Group of graduat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75344" y="490397"/>
            <a:ext cx="3707175" cy="2691509"/>
          </a:xfrm>
          <a:prstGeom prst="rect">
            <a:avLst/>
          </a:prstGeom>
        </p:spPr>
      </p:pic>
    </p:spTree>
    <p:extLst>
      <p:ext uri="{BB962C8B-B14F-4D97-AF65-F5344CB8AC3E}">
        <p14:creationId xmlns:p14="http://schemas.microsoft.com/office/powerpoint/2010/main" val="429374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452" y="1189821"/>
            <a:ext cx="13930829" cy="646331"/>
          </a:xfrm>
          <a:prstGeom prst="rect">
            <a:avLst/>
          </a:prstGeom>
          <a:noFill/>
        </p:spPr>
        <p:txBody>
          <a:bodyPr wrap="square" rtlCol="0">
            <a:spAutoFit/>
          </a:bodyPr>
          <a:lstStyle/>
          <a:p>
            <a:r>
              <a:rPr lang="en-US" sz="3600" dirty="0" smtClean="0"/>
              <a:t>Transfer Graduation Data </a:t>
            </a:r>
            <a:endParaRPr lang="en-US" sz="3600" dirty="0"/>
          </a:p>
        </p:txBody>
      </p:sp>
      <p:sp>
        <p:nvSpPr>
          <p:cNvPr id="3" name="TextBox 2"/>
          <p:cNvSpPr txBox="1"/>
          <p:nvPr/>
        </p:nvSpPr>
        <p:spPr>
          <a:xfrm>
            <a:off x="622453" y="2023222"/>
            <a:ext cx="13539730" cy="5226046"/>
          </a:xfrm>
          <a:prstGeom prst="rect">
            <a:avLst/>
          </a:prstGeom>
          <a:noFill/>
        </p:spPr>
        <p:txBody>
          <a:bodyPr wrap="square" rtlCol="0">
            <a:spAutoFit/>
          </a:bodyPr>
          <a:lstStyle/>
          <a:p>
            <a:r>
              <a:rPr lang="en-US" sz="2400" u="sng" dirty="0"/>
              <a:t>Summary for Upper-Division Transfers:</a:t>
            </a:r>
            <a:endParaRPr lang="en-US" sz="2400" dirty="0"/>
          </a:p>
          <a:p>
            <a:r>
              <a:rPr lang="en-US" sz="2400" dirty="0"/>
              <a:t>The Collins College currently </a:t>
            </a:r>
            <a:r>
              <a:rPr lang="en-US" sz="2400" u="sng" dirty="0"/>
              <a:t>exceeds</a:t>
            </a:r>
            <a:r>
              <a:rPr lang="en-US" sz="2400" dirty="0"/>
              <a:t> the CPP 2-year graduation rate by 6.4%.</a:t>
            </a:r>
          </a:p>
          <a:p>
            <a:r>
              <a:rPr lang="en-US" sz="2400" dirty="0"/>
              <a:t>The Collins College currently </a:t>
            </a:r>
            <a:r>
              <a:rPr lang="en-US" sz="2400" u="sng" dirty="0"/>
              <a:t>exceeds</a:t>
            </a:r>
            <a:r>
              <a:rPr lang="en-US" sz="2400" dirty="0"/>
              <a:t> the CPP 4-year graduation rate by 8.2%.</a:t>
            </a:r>
          </a:p>
          <a:p>
            <a:r>
              <a:rPr lang="en-US" sz="2400" dirty="0"/>
              <a:t> </a:t>
            </a:r>
          </a:p>
          <a:p>
            <a:r>
              <a:rPr lang="en-US" sz="2400" dirty="0"/>
              <a:t>The Collins College currently </a:t>
            </a:r>
            <a:r>
              <a:rPr lang="en-US" sz="2400" u="sng" dirty="0"/>
              <a:t>lags</a:t>
            </a:r>
            <a:r>
              <a:rPr lang="en-US" sz="2400" dirty="0"/>
              <a:t> the 2-year CSU 2025 goal graduation rates by 5.3%.</a:t>
            </a:r>
          </a:p>
          <a:p>
            <a:r>
              <a:rPr lang="en-US" sz="2400" dirty="0"/>
              <a:t>The Collins College currently </a:t>
            </a:r>
            <a:r>
              <a:rPr lang="en-US" sz="2400" u="sng" dirty="0"/>
              <a:t>lags</a:t>
            </a:r>
            <a:r>
              <a:rPr lang="en-US" sz="2400" dirty="0"/>
              <a:t> the 4-year CSU 2025 goal graduation rates by 2.2%.</a:t>
            </a:r>
          </a:p>
          <a:p>
            <a:r>
              <a:rPr lang="en-US" sz="2400" dirty="0"/>
              <a:t> </a:t>
            </a:r>
          </a:p>
          <a:p>
            <a:r>
              <a:rPr lang="en-US" sz="2400" dirty="0"/>
              <a:t>The Collins College currently </a:t>
            </a:r>
            <a:r>
              <a:rPr lang="en-US" sz="2400" u="sng" dirty="0"/>
              <a:t>has closed</a:t>
            </a:r>
            <a:r>
              <a:rPr lang="en-US" sz="2400" dirty="0"/>
              <a:t> the 2-year URM graduation gap.</a:t>
            </a:r>
          </a:p>
          <a:p>
            <a:r>
              <a:rPr lang="en-US" sz="2400" dirty="0"/>
              <a:t>The Collins College currently </a:t>
            </a:r>
            <a:r>
              <a:rPr lang="en-US" sz="2400" u="sng" dirty="0"/>
              <a:t>has closed</a:t>
            </a:r>
            <a:r>
              <a:rPr lang="en-US" sz="2400" dirty="0"/>
              <a:t> the 4-year URM graduation gap.</a:t>
            </a:r>
          </a:p>
          <a:p>
            <a:r>
              <a:rPr lang="en-US" sz="2400" dirty="0"/>
              <a:t> </a:t>
            </a:r>
          </a:p>
          <a:p>
            <a:r>
              <a:rPr lang="en-US" sz="2400" dirty="0"/>
              <a:t>The graduation data </a:t>
            </a:r>
            <a:r>
              <a:rPr lang="en-US" sz="2400" dirty="0" smtClean="0"/>
              <a:t>suggests </a:t>
            </a:r>
            <a:r>
              <a:rPr lang="en-US" sz="2400" dirty="0"/>
              <a:t>that The Collins College is quite successful at graduating students at both the 2-year and 4-year rates as compared to CPP rates.  The Collins College is challenged to improve its graduation rates over the next decade to meet the CSU 2025 graduation goals.</a:t>
            </a:r>
          </a:p>
          <a:p>
            <a:endParaRPr lang="en-US" dirty="0"/>
          </a:p>
        </p:txBody>
      </p:sp>
      <p:pic>
        <p:nvPicPr>
          <p:cNvPr id="4" name="Picture 3" descr="Group of graduat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77040" y="282331"/>
            <a:ext cx="3795311" cy="3107641"/>
          </a:xfrm>
          <a:prstGeom prst="rect">
            <a:avLst/>
          </a:prstGeom>
        </p:spPr>
      </p:pic>
    </p:spTree>
    <p:extLst>
      <p:ext uri="{BB962C8B-B14F-4D97-AF65-F5344CB8AC3E}">
        <p14:creationId xmlns:p14="http://schemas.microsoft.com/office/powerpoint/2010/main" val="8155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452" y="1189821"/>
            <a:ext cx="13930829" cy="646331"/>
          </a:xfrm>
          <a:prstGeom prst="rect">
            <a:avLst/>
          </a:prstGeom>
          <a:noFill/>
        </p:spPr>
        <p:txBody>
          <a:bodyPr wrap="square" rtlCol="0">
            <a:spAutoFit/>
          </a:bodyPr>
          <a:lstStyle/>
          <a:p>
            <a:r>
              <a:rPr lang="en-US" sz="3600" dirty="0" smtClean="0"/>
              <a:t>Under Represented Minorities Graduation Data </a:t>
            </a:r>
            <a:endParaRPr lang="en-US" sz="3600" dirty="0"/>
          </a:p>
        </p:txBody>
      </p:sp>
      <p:sp>
        <p:nvSpPr>
          <p:cNvPr id="3" name="TextBox 2"/>
          <p:cNvSpPr txBox="1"/>
          <p:nvPr/>
        </p:nvSpPr>
        <p:spPr>
          <a:xfrm>
            <a:off x="456199" y="2906448"/>
            <a:ext cx="13539730" cy="3416320"/>
          </a:xfrm>
          <a:prstGeom prst="rect">
            <a:avLst/>
          </a:prstGeom>
          <a:noFill/>
        </p:spPr>
        <p:txBody>
          <a:bodyPr wrap="square" rtlCol="0">
            <a:spAutoFit/>
          </a:bodyPr>
          <a:lstStyle/>
          <a:p>
            <a:r>
              <a:rPr lang="en-US" sz="2400" dirty="0"/>
              <a:t>T</a:t>
            </a:r>
            <a:r>
              <a:rPr lang="en-US" sz="2400" dirty="0" smtClean="0"/>
              <a:t>he </a:t>
            </a:r>
            <a:r>
              <a:rPr lang="en-US" sz="2400" dirty="0"/>
              <a:t>Collins College 2-year and 4-year </a:t>
            </a:r>
            <a:r>
              <a:rPr lang="en-US" sz="2400" dirty="0" smtClean="0"/>
              <a:t>URM </a:t>
            </a:r>
            <a:r>
              <a:rPr lang="en-US" sz="2400" dirty="0"/>
              <a:t>graduation gaps </a:t>
            </a:r>
            <a:r>
              <a:rPr lang="en-US" sz="2400" u="sng" dirty="0"/>
              <a:t>have been closed</a:t>
            </a:r>
            <a:r>
              <a:rPr lang="en-US" sz="2400" dirty="0"/>
              <a:t>.  </a:t>
            </a:r>
            <a:endParaRPr lang="en-US" sz="2400" dirty="0" smtClean="0"/>
          </a:p>
          <a:p>
            <a:endParaRPr lang="en-US" sz="2400" dirty="0"/>
          </a:p>
          <a:p>
            <a:endParaRPr lang="en-US" sz="2400" dirty="0" smtClean="0"/>
          </a:p>
          <a:p>
            <a:endParaRPr lang="en-US" sz="2400" dirty="0"/>
          </a:p>
          <a:p>
            <a:r>
              <a:rPr lang="en-US" sz="2400" dirty="0" smtClean="0"/>
              <a:t>The Collins College </a:t>
            </a:r>
            <a:r>
              <a:rPr lang="en-US" sz="2400" dirty="0"/>
              <a:t>URM </a:t>
            </a:r>
            <a:r>
              <a:rPr lang="en-US" sz="2400" dirty="0" smtClean="0"/>
              <a:t>student graduation rate </a:t>
            </a:r>
            <a:r>
              <a:rPr lang="en-US" sz="2400" dirty="0"/>
              <a:t>for </a:t>
            </a:r>
            <a:r>
              <a:rPr lang="en-US" sz="2400" dirty="0" smtClean="0"/>
              <a:t>2-year students </a:t>
            </a:r>
            <a:r>
              <a:rPr lang="en-US" sz="2400" i="1" dirty="0" smtClean="0"/>
              <a:t>exceeds</a:t>
            </a:r>
            <a:r>
              <a:rPr lang="en-US" sz="2400" dirty="0" smtClean="0"/>
              <a:t> </a:t>
            </a:r>
            <a:r>
              <a:rPr lang="en-US" sz="2400" dirty="0"/>
              <a:t>non-URM students by 5.7</a:t>
            </a:r>
            <a:r>
              <a:rPr lang="en-US" sz="2400" dirty="0" smtClean="0"/>
              <a:t>%</a:t>
            </a:r>
          </a:p>
          <a:p>
            <a:endParaRPr lang="en-US" sz="2400" dirty="0"/>
          </a:p>
          <a:p>
            <a:endParaRPr lang="en-US" sz="2400" dirty="0" smtClean="0"/>
          </a:p>
          <a:p>
            <a:r>
              <a:rPr lang="en-US" sz="2400" dirty="0" smtClean="0"/>
              <a:t> </a:t>
            </a:r>
            <a:endParaRPr lang="en-US" sz="2400" dirty="0"/>
          </a:p>
          <a:p>
            <a:r>
              <a:rPr lang="en-US" sz="2400" dirty="0"/>
              <a:t>The Collins College URM student graduation rate for</a:t>
            </a:r>
            <a:r>
              <a:rPr lang="en-US" sz="2400" dirty="0" smtClean="0"/>
              <a:t> 4-year students exceeds non-URM students by 1.6%</a:t>
            </a:r>
            <a:endParaRPr lang="en-US" dirty="0"/>
          </a:p>
        </p:txBody>
      </p:sp>
      <p:pic>
        <p:nvPicPr>
          <p:cNvPr id="5" name="Picture 4" descr="Group of graduate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74035" y="368562"/>
            <a:ext cx="3325092" cy="3520759"/>
          </a:xfrm>
          <a:prstGeom prst="rect">
            <a:avLst/>
          </a:prstGeom>
        </p:spPr>
      </p:pic>
    </p:spTree>
    <p:extLst>
      <p:ext uri="{BB962C8B-B14F-4D97-AF65-F5344CB8AC3E}">
        <p14:creationId xmlns:p14="http://schemas.microsoft.com/office/powerpoint/2010/main" val="295826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duate photos"/>
          <p:cNvPicPr>
            <a:picLocks noChangeAspect="1"/>
          </p:cNvPicPr>
          <p:nvPr/>
        </p:nvPicPr>
        <p:blipFill rotWithShape="1">
          <a:blip r:embed="rId3" cstate="email">
            <a:extLst>
              <a:ext uri="{28A0092B-C50C-407E-A947-70E740481C1C}">
                <a14:useLocalDpi xmlns:a14="http://schemas.microsoft.com/office/drawing/2010/main"/>
              </a:ext>
            </a:extLst>
          </a:blip>
          <a:srcRect b="-206"/>
          <a:stretch/>
        </p:blipFill>
        <p:spPr>
          <a:xfrm>
            <a:off x="792141" y="1496289"/>
            <a:ext cx="2504209" cy="5049982"/>
          </a:xfrm>
          <a:prstGeom prst="rect">
            <a:avLst/>
          </a:prstGeom>
        </p:spPr>
      </p:pic>
      <p:pic>
        <p:nvPicPr>
          <p:cNvPr id="3" name="Picture 2" descr="Graduate photo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36482" y="374074"/>
            <a:ext cx="2608118" cy="6099461"/>
          </a:xfrm>
          <a:prstGeom prst="rect">
            <a:avLst/>
          </a:prstGeom>
        </p:spPr>
      </p:pic>
      <p:pic>
        <p:nvPicPr>
          <p:cNvPr id="4" name="Picture 3" descr="Graduate photos"/>
          <p:cNvPicPr>
            <a:picLocks noChangeAspect="1"/>
          </p:cNvPicPr>
          <p:nvPr/>
        </p:nvPicPr>
        <p:blipFill rotWithShape="1">
          <a:blip r:embed="rId5" cstate="email">
            <a:extLst>
              <a:ext uri="{28A0092B-C50C-407E-A947-70E740481C1C}">
                <a14:useLocalDpi xmlns:a14="http://schemas.microsoft.com/office/drawing/2010/main"/>
              </a:ext>
            </a:extLst>
          </a:blip>
          <a:srcRect t="-732"/>
          <a:stretch/>
        </p:blipFill>
        <p:spPr>
          <a:xfrm>
            <a:off x="3296350" y="2480269"/>
            <a:ext cx="2980280" cy="4644737"/>
          </a:xfrm>
          <a:prstGeom prst="rect">
            <a:avLst/>
          </a:prstGeom>
        </p:spPr>
      </p:pic>
      <p:pic>
        <p:nvPicPr>
          <p:cNvPr id="5" name="Picture 4" descr="Graduate photos"/>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6630" y="3269496"/>
            <a:ext cx="2296391" cy="4799045"/>
          </a:xfrm>
          <a:prstGeom prst="rect">
            <a:avLst/>
          </a:prstGeom>
        </p:spPr>
      </p:pic>
      <p:pic>
        <p:nvPicPr>
          <p:cNvPr id="6" name="Picture 5" descr="Graduate photos"/>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573021" y="2480269"/>
            <a:ext cx="2763461" cy="4824541"/>
          </a:xfrm>
          <a:prstGeom prst="rect">
            <a:avLst/>
          </a:prstGeom>
        </p:spPr>
      </p:pic>
      <p:sp>
        <p:nvSpPr>
          <p:cNvPr id="7" name="Rectangle 6"/>
          <p:cNvSpPr/>
          <p:nvPr/>
        </p:nvSpPr>
        <p:spPr>
          <a:xfrm>
            <a:off x="4197800" y="1006618"/>
            <a:ext cx="5974584" cy="1077218"/>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Career Engagement helps students</a:t>
            </a:r>
          </a:p>
          <a:p>
            <a:pPr algn="ctr"/>
            <a:r>
              <a:rPr lang="en-US" sz="3200" b="0" cap="none" spc="0" dirty="0" smtClean="0">
                <a:ln w="0"/>
                <a:solidFill>
                  <a:schemeClr val="tx1"/>
                </a:solidFill>
                <a:effectLst>
                  <a:outerShdw blurRad="38100" dist="19050" dir="2700000" algn="tl" rotWithShape="0">
                    <a:schemeClr val="dk1">
                      <a:alpha val="40000"/>
                    </a:schemeClr>
                  </a:outerShdw>
                </a:effectLst>
              </a:rPr>
              <a:t>keep their eye on the prize</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5917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Collinsla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6080" y="1073512"/>
            <a:ext cx="9335769" cy="6040791"/>
          </a:xfrm>
          <a:prstGeom prst="rect">
            <a:avLst/>
          </a:prstGeom>
        </p:spPr>
      </p:pic>
      <p:sp>
        <p:nvSpPr>
          <p:cNvPr id="4" name="Rectangle 3"/>
          <p:cNvSpPr/>
          <p:nvPr/>
        </p:nvSpPr>
        <p:spPr>
          <a:xfrm rot="20803402">
            <a:off x="1571484" y="796930"/>
            <a:ext cx="5942438" cy="1446550"/>
          </a:xfrm>
          <a:prstGeom prst="rect">
            <a:avLst/>
          </a:prstGeom>
          <a:noFill/>
          <a:ln>
            <a:noFill/>
          </a:ln>
        </p:spPr>
        <p:txBody>
          <a:bodyPr wrap="square" lIns="91440" tIns="45720" rIns="91440" bIns="45720">
            <a:spAutoFit/>
          </a:bodyPr>
          <a:lstStyle/>
          <a:p>
            <a:pPr algn="ctr"/>
            <a:r>
              <a:rPr lang="en-US" sz="8800" b="1" cap="none" spc="0" dirty="0" smtClean="0">
                <a:ln w="22225">
                  <a:noFill/>
                  <a:prstDash val="solid"/>
                </a:ln>
                <a:solidFill>
                  <a:srgbClr val="50A99D"/>
                </a:solidFill>
                <a:effectLst/>
                <a:latin typeface="Brush Script MT" panose="03060802040406070304" pitchFamily="66" charset="0"/>
              </a:rPr>
              <a:t>Welcome to…</a:t>
            </a:r>
            <a:endParaRPr lang="en-US" sz="8800" b="1" cap="none" spc="0" dirty="0">
              <a:ln w="22225">
                <a:noFill/>
                <a:prstDash val="solid"/>
              </a:ln>
              <a:solidFill>
                <a:srgbClr val="50A99D"/>
              </a:solidFill>
              <a:effectLst/>
              <a:latin typeface="Brush Script MT" panose="03060802040406070304" pitchFamily="66" charset="0"/>
            </a:endParaRPr>
          </a:p>
        </p:txBody>
      </p:sp>
    </p:spTree>
    <p:extLst>
      <p:ext uri="{BB962C8B-B14F-4D97-AF65-F5344CB8AC3E}">
        <p14:creationId xmlns:p14="http://schemas.microsoft.com/office/powerpoint/2010/main" val="31611788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0355ef0-b855-4ebb-a92a-a6c79f7573fd">72WVDYXX2UNK-119302339-10</_dlc_DocId>
    <_dlc_DocIdUrl xmlns="30355ef0-b855-4ebb-a92a-a6c79f7573fd">
      <Url>https://update.calstate.edu/csu-system/why-the-csu-matters/graduation-initiative-2025/symposium/2016/_layouts/15/DocIdRedir.aspx?ID=72WVDYXX2UNK-119302339-10</Url>
      <Description>72WVDYXX2UNK-119302339-10</Description>
    </_dlc_DocIdUrl>
    <TaxCatchAll xmlns="30355ef0-b855-4ebb-a92a-a6c79f7573fd">
      <Value>120</Value>
    </TaxCatchAll>
    <Symposium_x0020_Theme xmlns="3f31be2d-f16a-4e8d-ac48-8912f25aea1d">High-Impact Practices</Symposium_x0020_Theme>
    <d9801a0988764e99a072e451db3f6bc2 xmlns="3f31be2d-f16a-4e8d-ac48-8912f25aea1d">
      <Terms xmlns="http://schemas.microsoft.com/office/infopath/2007/PartnerControls">
        <TermInfo xmlns="http://schemas.microsoft.com/office/infopath/2007/PartnerControls">
          <TermName xmlns="http://schemas.microsoft.com/office/infopath/2007/PartnerControls">Pomona</TermName>
          <TermId xmlns="http://schemas.microsoft.com/office/infopath/2007/PartnerControls">f5b2b891-28ac-4617-bcf7-ea08cb42d912</TermId>
        </TermInfo>
      </Terms>
    </d9801a0988764e99a072e451db3f6bc2>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AW xmlns="http://www.net-centric.com/PAWPP">
  <Shape xmlns="" ID="MlLRTX7MWA+jA12HoIkKZIrNAmM=" pdftag="P" isBookmarkSet="no" Order="_x0031_"/>
  <Shape xmlns="" ID="a2Le3usYO1R5SknXVIX8dzqeYF0=" pdftag="" Order="_x0031_"/>
  <Shape xmlns="" ID="Bd1e0Kh/pjw5+NcLbUK1lRU75YE=" pdftag="" Order="_x0032_" formula="no" inline="no" artifact="_x0030_" validate="yes"/>
  <Shape xmlns="" ID="gRtDfDC38s076m3PqnswJ9LEBe0=" pdftag="" Order="_x0033_" formula="no" inline="no" artifact="_x0030_" validate="yes"/>
  <Shape xmlns="" ID="xfOIbkbUL36E8BRZGuMTT1as/No=" pdftag="" Order="_x0031_" formula="no" inline="no" artifact="_x0030_" validate="yes"/>
  <Shape xmlns="" ID="eULgY8cS2YcVrfoX+SXjoj2E7pQ=" pdftag="" Order="_x0033_" formula="no" inline="no" artifact="_x0030_" validate="yes"/>
  <Shape xmlns="" ID="uL0fklDfVMUrvSTXs2yRm2KYKh4=" pdftag="" Order="_x0031_" formula="no" inline="no" artifact="_x0030_" validate="yes"/>
  <Shape xmlns="" ID="mx3kkC+AGNFnmVK59Aprbka9BzQ=" pdftag="" Order="_x0032_" formula="no" inline="no" artifact="_x0030_" validate="yes"/>
  <Shape xmlns="" ID="6WTFFSzHKIn8n9VzDf+MB0s7r1Q=" pdftag="" Order="_x0032_"/>
  <Shape xmlns="" ID="J/xL6/RKHorPwCo4bjeL+X7mFWI=" pdftag="" Order="_x0033_"/>
  <Shape xmlns="" ID="TEeSC0tbvwBPHLBk5744x+vijeI=" pdftag="" Order="_x0031_" formula="no" inline="no" artifact="_x0030_" validate="yes"/>
  <Shape xmlns="" ID="CLTi+M+2gcrUgvNkJLeNtAJ3pZU=" pdftag="" Order="_x0032_"/>
  <Shape xmlns="" ID="0yJ17pHyK0Vqk9A1EWClLfAt6jo=" pdftag="" Order="_x0033_"/>
  <Shape xmlns="" ID="RiLLGGKZh9t2H7ly0zuGarXkHN4=" pdftag="" Order="_x0031_" formula="no" inline="no" artifact="_x0030_" validate="yes"/>
  <Shape xmlns="" ID="2c3s2THPRgtili1exkLNbrd0kZc=" pdftag="" Order="_x0032_"/>
  <Shape xmlns="" ID="3Tilu2H/CvkmRPoy9cW9UfuoGwo=" pdftag="" Order="_x0033_"/>
  <Shape xmlns="" ID="nAjFErsDdc4tSsXhUZn0RDdv1v8=" pdftag="" Order="_x0031_" formula="no" inline="no" artifact="_x0030_" validate="yes"/>
  <Shape xmlns="" ID="pk8FmuOHjerST1xhUJYpL7k0Jx0=" pdftag="" Order="_x0033_" formula="no" inline="no" artifact="_x0030_" validate="yes"/>
  <Shape xmlns="" ID="K+hv+Ie5GR+D6qOTLrAxUK70x0s=" pdftag="" Order="_x0031_" formula="no" inline="no" artifact="_x0030_" validate="yes"/>
  <Shape xmlns="" ID="PFYFWLqjbFUJr4k6fEBx+vUs/aM=" pdftag="" Order="_x0034_" formula="no" inline="no" artifact="_x0030_" validate="yes"/>
  <Shape xmlns="" ID="Cx0SW09OyT6Lxqnf/G5j+D1K/hI=" pdftag="" Order="_x0036_" formula="no" inline="no" artifact="_x0030_" validate="yes"/>
  <Shape xmlns="" ID="tbRrWHhKBbUayCUZdB0ft2Pn3G0=" pdftag="" Order="_x0035_" formula="no" inline="no" artifact="_x0030_" validate="yes"/>
  <Shape xmlns="" ID="XMIJlqTqtXy7oaN0myjDGffW3g0=" pdftag="" Order="_x0032_"/>
  <Shape xmlns="" ID="mpvdxR2VPMTMi4ZeJsmGls8fMm8=" pdftag="" Order="_x0032_" formula="no" inline="no" artifact="_x0030_" validate="yes"/>
  <Shape xmlns="" ID="VkHRB82D07AwmJhFbdnm7X1gHSo=" pdftag="" Order="_x0031_"/>
  <Shape xmlns="" ID="EZH5pmFVb+/9WR+QaBRuOjDoXXY=" pdftag="" Order="_x0033_" formula="no" inline="no" validate="no" artifact="_x0030_"/>
  <Shape xmlns="" ID="R3ThepnuJKnQzE++9ihL5tJQyt8=" pdftag="" Order="_x0034_"/>
  <Shape xmlns="" ID="oTDgXSj3XQzswB0J4suyhfmYC7U=" pdftag="" Order="_x0035_" artifact="_x0031_" validate="no"/>
  <Shape xmlns="" ID="iU9CVbLHDYBE+AJXb8lV5Dcr4YU=" pdftag="" Order="_x0031_" artifact="_x0031_" validate="no"/>
  <Shape xmlns="" ID="sxlYdQlK/NU8QZ2lZotCYTa+msM=" pdftag="" Order="_x0036_" artifact="_x0031_" validate="no"/>
  <Shape xmlns="" ID="xPk7ARwKXfXMjOzUc9P1iFMpz5E=" pdftag="" Order="_x0032_" artifact="_x0031_" validate="no"/>
  <Shape xmlns="" ID="VgNmJskp7CqB7lMs8Qr6QcDNENY=" pdftag="" Order="_x0033_" artifact="_x0031_" validate="no"/>
  <Shape xmlns="" ID="xKhAmAgMFXNbxtNVq7vnanyDPWE=" pdftag="" Order="_x0034_"/>
  <Shape xmlns="" ID="kLlYS1TWuXxU8TylLNIrLnP+GlI=" pdftag="" Order="_x0031_" artifact="_x0031_" validate="no"/>
  <Shape xmlns="" ID="Cx0NhZqTBiDT8y8HshG8uNBjvAg=" pdftag="" Order="_x0032_" artifact="_x0031_" validate="no"/>
  <Shape xmlns="" ID="Uj4R6CHrdI456t0z/yTI3SYjUDQ=" pdftag="" Order="_x0035_" artifact="_x0031_" validate="no"/>
  <Shape xmlns="" ID="YOKHOKgWm1oXrGsY9sqglVpvW34=" pdftag="" Order="_x0036_" artifact="_x0031_" validate="no"/>
  <Shape xmlns="" ID="Jvp/W1EdoQFrP3qU+VFfkkUE+1w=" pdftag="" Order="_x0033_" artifact="_x0031_" validate="no"/>
  <Shape xmlns="" ID="xYYqAvVRPwYj01zwhi23qXEQEt4=" pdftag="" Order="_x0034_"/>
  <Shape xmlns="" ID="8YejQUiVqUbYARYG3sh1JVzbRtg=" pdftag="" Order="_x0032_" artifact="_x0031_" validate="no"/>
  <Shape xmlns="" ID="u0pFiDtLCQ+VNz3vPj4Ioeo60wo=" pdftag="" Order="_x0031_" artifact="_x0031_" validate="no"/>
  <Shape xmlns="" ID="yZ7FBxMHnMGdsAZjgnAu+8pjtR4=" pdftag="" Order="_x0036_" artifact="_x0031_" validate="no"/>
  <Shape xmlns="" ID="ESjqNylZ4hO/mq0eBiZTCoEshEQ=" pdftag="" Order="_x0035_" artifact="_x0031_" validate="no"/>
  <Shape xmlns="" ID="H+ZBmAb//W+z+n2uqB7h7ZQgru0=" pdftag="" Order="_x0033_" artifact="_x0031_" validate="no"/>
  <Shape xmlns="" ID="xK9XK8AWKKZrYGZQYlsIX68wW8c=" pdftag="" Order="_x0034_"/>
  <Shape xmlns="" ID="0pOP/gdD8kaozNLC1PoFQAoN0Dc=" pdftag="" Order="_x0032_" artifact="_x0031_" validate="no"/>
  <Shape xmlns="" ID="Hjo/mY1r4FnymCOHPDGkAZQt4FU=" pdftag="" Order="_x0035_" artifact="_x0031_" validate="no"/>
  <Shape xmlns="" ID="BICBtZQ4o/nDM/1danfXTd4JZD0=" pdftag="" Order="_x0031_" artifact="_x0031_" validate="no"/>
  <Shape xmlns="" ID="W+2j6IWmu6BgO55ygrIUWZiJd18=" pdftag="" Order="_x0036_" artifact="_x0031_" validate="no"/>
  <Shape xmlns="" ID="To9r/ZO4FrmDqsAZWXkalaCm76c=" pdftag="" Order="_x0033_" artifact="_x0031_" validate="no"/>
  <Shape xmlns="" ID="s1IB0hVcUCU81jD+D+Z52PRdRu8=" pdftag="" Order="_x0034_"/>
  <Shape xmlns="" ID="sivvzBAilQx1oNKfp9NVX9Rzuo8=" pdftag="" Order="_x0032_" artifact="_x0031_" validate="no"/>
  <Shape xmlns="" ID="S6nAK5W4sJoSuJyqVDz9/FHLRzE=" pdftag="" Order="_x0031_" artifact="_x0031_" validate="no"/>
  <Shape xmlns="" ID="jOfc/hrxcAbCawZ+/n0Etq4L3zc=" pdftag="" Order="_x0035_" artifact="_x0031_" validate="no"/>
  <Shape xmlns="" ID="92FLiDQIs4OqWQOF5trWe2HW+bQ=" pdftag="" Order="_x0036_" artifact="_x0031_" validate="no"/>
  <Shape xmlns="" ID="XsGy0dAR+Ao4mscQ2iHnd2ZSM3E=" pdftag="" Order="_x0033_" artifact="_x0031_" validate="no"/>
  <Shape xmlns="" ID="vvhs/bbJL2x7Z5Jdv9Fsxhj6cL4=" pdftag="" Order="_x0034_"/>
  <Shape xmlns="" ID="IxFjAYvJkEX16LeMSHZ6+l4SYQU=" pdftag="" Order="_x0031_" artifact="_x0031_" validate="no"/>
  <Shape xmlns="" ID="U7kHWu3dxAQRsgxV7h+R5ZVyzy0=" pdftag="" Order="_x0035_" artifact="_x0031_" validate="no"/>
  <Shape xmlns="" ID="OedtOkI+HIoriLYgJ5KOUH8HsG4=" pdftag="" Order="_x0036_" artifact="_x0031_" validate="no"/>
  <Shape xmlns="" ID="iPsO2ETURjRLfsE19+l4OaNWSdk=" pdftag="" Order="_x0032_" artifact="_x0031_" validate="no"/>
  <Shape xmlns="" ID="z2gaa/7u569sAmF+5Tvxck4COos=" pdftag="" Order="_x0034_" artifact="_x0031_" validate="no"/>
  <Shape xmlns="" ID="JKeELxAT3b7n9A3wd1jW8Gnt03M=" pdftag="" Order="_x0035_"/>
  <Shape xmlns="" ID="utXSB9cCz/Lib9QNwoWC0l1J7l8=" pdftag="" Order="_x0033_" artifact="_x0031_" validate="no"/>
  <Shape xmlns="" ID="GQ96wcTMrgGNKYVJi63oIB9ZujY=" pdftag="" Order="_x0032_" artifact="_x0031_" validate="no"/>
  <Shape xmlns="" ID="p8iE+QhD7M9F6P9lZbWU1lkRNng=" pdftag="" Order="_x0031_" artifact="_x0031_" validate="no"/>
  <Shape xmlns="" ID="omPFcRXAfx1Os+Q8eoF1p6iN6nQ=" pdftag="" Order="_x0036_" artifact="_x0031_" validate="no"/>
  <Shape xmlns="" ID="zz2JnaeMuIjeTMUNlkaeMduQcrE=" pdftag="" Order="_x0037_" artifact="_x0031_" validate="no"/>
  <Shape xmlns="" ID="QJ24gCsWXcNQuziyuoqi+yodHNY=" pdftag="" Order="_x0031_" artifact="_x0031_" validate="no"/>
  <Shape xmlns="" ID="m3E+tLi06YLfT918Q/pa4TrjVaU=" pdftag="" Order="_x0031_" artifact="_x0031_" validate="no"/>
  <Shape xmlns="" ID="rCa4dcCB7IB4E7q2tBMicAqgQrE=" pdftag="" Order="_x0032_"/>
  <Shape xmlns="" ID="dOw2cMF6PavRSpVMMnYQ8cql38Y=" pdftag="" Order="_x0032_" artifact="_x0031_" validate="no"/>
  <Shape xmlns="" ID="F+WmN20b6PEOiZUJLcgcK2CyWh8=" pdftag="" Order="_x0031_"/>
  <Shape xmlns="" ID="pyxhfhqrzAiz/EB6go0jblqKRp0=" pdftag="" Order="_x0031_"/>
  <Shape xmlns="" ID="2cm07122ej69amFuVHPZPQTZZug=" pdftag="" Order="_x0031_"/>
  <Shape xmlns="" ID="KkRT6kP8/jkY+VlR/aV78C0W2R8=" pdftag="" Order="_x0033_"/>
  <Shape xmlns="" ID="9PSd5TElBQJJ58QRYp7OdMz2fTY=" pdftag="" Order="_x0032_" artifact="_x0031_" validate="no"/>
  <Shape xmlns="" ID="+KDRawTf3oW5EA2iD8ovxVWMj/A=" pdftag="" Order="_x0034_" artifact="_x0031_" validate="no"/>
  <Shape xmlns="" ID="3bpJECH8zGNoUO85NQOjedZsmmg=" pdftag="" Order="_x0031_" artifact="_x0031_" validate="no"/>
  <Shape xmlns="" ID="3WqTtHx7KWV5piDuQ5OAAYin9Lw=" pdftag="" Order="_x0035_" artifact="_x0031_" validate="no"/>
  <Shape xmlns="" ID="7iAU2Rt780zfnZYUafpdnyy7jPU=" pdftag="" Order="_x0036_" artifact="_x0031_" validate="no"/>
  <Shape xmlns="" ID="VPQ6CJjsG6yII4lX3i8k8cEekqE=" pdftag="" Order="_x0031_"/>
  <Shape xmlns="" ID="ynpQmejofD5RPJzyxUlm8DIO2dg=" pdftag="" Order="_x0032_" artifact="_x0031_" validate="no"/>
  <Shape xmlns="" ID="qJGJ0wZhvIrT+oXXjnUufrmHWPs=" pdftag="" Order="_x0033_" artifact="_x0031_" validate="no"/>
  <SubText xmlns="" ID="Bd1e0Kh/pjw5+NcLbUK1lRU75YE=" ActualText="Dr._x0020_Lea_x0020_Dopson"/>
  <SubText xmlns="" ID="gRtDfDC38s076m3PqnswJ9LEBe0=" ActualText="Ann_x0020_Lara"/>
  <SubText xmlns="" ID="xfOIbkbUL36E8BRZGuMTT1as/No=" ActualText="The_x0020_new_x0020_Marriott_x0020_Learning_x0020_Center_x0020_building"/>
  <SubText xmlns="" ID="eULgY8cS2YcVrfoX+SXjoj2E7pQ=" ActualText="Gender_x0020_-_x0020_29_x0025__x0020_Male_x002C__x0020_71_x0025__x0020_Female"/>
  <SubText xmlns="" ID="uL0fklDfVMUrvSTXs2yRm2KYKh4=" ActualText="Ethnic_x0020_Groups_x0020_-_x0020_33_x0025__x0020_Asian_x0020_American_x002C__x0020_28_x0025__x0020_Hispanic_x002F_Latino_x002C__x0020_21_x0025__x0020_White_x002C__x0020_2_x0025__x0020_African_x0020_American_x002C__x0020_3_x0025__x0020_Two_x0020_or_x0020_more_x0020_races_x002C__x0020_10_x0025__x0020_International_x002C__x0020_3_x0025__x0020_Other"/>
  <SubText xmlns="" ID="mx3kkC+AGNFnmVK59Aprbka9BzQ=" ActualText="Incoming_x0020_Students_x0020_-_x0020_38_x0025__x0020_First_x0020_time_x0020_Freshmen_x002C__x0020_62_x0025__x0020_Transfer_x0020_students"/>
  <SubText xmlns="" ID="TEeSC0tbvwBPHLBk5744x+vijeI=" ActualText="Group_x0020_of_x0020_graduates"/>
  <SubText xmlns="" ID="RiLLGGKZh9t2H7ly0zuGarXkHN4=" ActualText="Group_x0020_of_x0020_graduates"/>
  <SubText xmlns="" ID="nAjFErsDdc4tSsXhUZn0RDdv1v8=" ActualText="Group_x0020_of_x0020_graduates"/>
  <SubText xmlns="" ID="pk8FmuOHjerST1xhUJYpL7k0Jx0=" ActualText="Graduate_x0020_photos"/>
  <SubText xmlns="" ID="K+hv+Ie5GR+D6qOTLrAxUK70x0s=" ActualText="Graduate_x0020_photos"/>
  <SubText xmlns="" ID="PFYFWLqjbFUJr4k6fEBx+vUs/aM=" ActualText="Graduate_x0020_photos"/>
  <SubText xmlns="" ID="Cx0SW09OyT6Lxqnf/G5j+D1K/hI=" ActualText="Graduate_x0020_photos"/>
  <SubText xmlns="" ID="tbRrWHhKBbUayCUZdB0ft2Pn3G0=" ActualText="Graduate_x0020_photos"/>
  <SubText xmlns="" ID="mpvdxR2VPMTMi4ZeJsmGls8fMm8=" ActualText="Map_x0020_of_x0020_Collinsland"/>
  <SubText xmlns="" ID="EZH5pmFVb+/9WR+QaBRuOjDoXXY=" ActualText=""/>
</PAW>
</file>

<file path=customXml/item5.xml><?xml version="1.0" encoding="utf-8"?>
<ct:contentTypeSchema xmlns:ct="http://schemas.microsoft.com/office/2006/metadata/contentType" xmlns:ma="http://schemas.microsoft.com/office/2006/metadata/properties/metaAttributes" ct:_="" ma:_="" ma:contentTypeName="Document" ma:contentTypeID="0x010100775C46C2E02D6D4FA10A0271A0AA56A1" ma:contentTypeVersion="9" ma:contentTypeDescription="Create a new document." ma:contentTypeScope="" ma:versionID="f4c01c5029f6d94a0914abda634d9e94">
  <xsd:schema xmlns:xsd="http://www.w3.org/2001/XMLSchema" xmlns:xs="http://www.w3.org/2001/XMLSchema" xmlns:p="http://schemas.microsoft.com/office/2006/metadata/properties" xmlns:ns1="http://schemas.microsoft.com/sharepoint/v3" xmlns:ns2="30355ef0-b855-4ebb-a92a-a6c79f7573fd" xmlns:ns3="3f31be2d-f16a-4e8d-ac48-8912f25aea1d" targetNamespace="http://schemas.microsoft.com/office/2006/metadata/properties" ma:root="true" ma:fieldsID="33131aa2435e37003e90e60ae9c93d7d" ns1:_="" ns2:_="" ns3:_="">
    <xsd:import namespace="http://schemas.microsoft.com/sharepoint/v3"/>
    <xsd:import namespace="30355ef0-b855-4ebb-a92a-a6c79f7573fd"/>
    <xsd:import namespace="3f31be2d-f16a-4e8d-ac48-8912f25aea1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ymposium_x0020_Theme"/>
                <xsd:element ref="ns2:TaxCatchAll" minOccurs="0"/>
                <xsd:element ref="ns3:d9801a0988764e99a072e451db3f6bc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78e63dc6-18ca-402a-b53d-77306eedd665}" ma:internalName="TaxCatchAll" ma:showField="CatchAllData" ma:web="30355ef0-b855-4ebb-a92a-a6c79f7573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f31be2d-f16a-4e8d-ac48-8912f25aea1d" elementFormDefault="qualified">
    <xsd:import namespace="http://schemas.microsoft.com/office/2006/documentManagement/types"/>
    <xsd:import namespace="http://schemas.microsoft.com/office/infopath/2007/PartnerControls"/>
    <xsd:element name="Symposium_x0020_Theme" ma:index="13" ma:displayName="Symposium Theme" ma:default="Targeted Interventions" ma:format="Dropdown" ma:internalName="Symposium_x0020_Theme">
      <xsd:simpleType>
        <xsd:restriction base="dms:Choice">
          <xsd:enumeration value="Targeted Interventions"/>
          <xsd:enumeration value="Enrollment Management"/>
          <xsd:enumeration value="Institutional Change"/>
          <xsd:enumeration value="Connection"/>
          <xsd:enumeration value="High-Impact Practices"/>
        </xsd:restriction>
      </xsd:simpleType>
    </xsd:element>
    <xsd:element name="d9801a0988764e99a072e451db3f6bc2" ma:index="16" nillable="true" ma:taxonomy="true" ma:internalName="d9801a0988764e99a072e451db3f6bc2" ma:taxonomyFieldName="CSUCampusNames" ma:displayName="CSU Campus Names" ma:readOnly="false" ma:default="" ma:fieldId="{d9801a09-8876-4e99-a072-e451db3f6bc2}" ma:sspId="ab59b9a8-0c0a-4af1-95ae-2c1b5a595c16" ma:termSetId="a868a788-bc18-4460-8217-6e04441df2b9"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E24E43-0151-48A0-ADF0-1D7F33E3CFB5}"/>
</file>

<file path=customXml/itemProps2.xml><?xml version="1.0" encoding="utf-8"?>
<ds:datastoreItem xmlns:ds="http://schemas.openxmlformats.org/officeDocument/2006/customXml" ds:itemID="{5354A73E-55ED-455C-8891-C92D2F86BCF2}"/>
</file>

<file path=customXml/itemProps3.xml><?xml version="1.0" encoding="utf-8"?>
<ds:datastoreItem xmlns:ds="http://schemas.openxmlformats.org/officeDocument/2006/customXml" ds:itemID="{894372D6-1748-4B1D-8546-119476D17667}"/>
</file>

<file path=customXml/itemProps4.xml><?xml version="1.0" encoding="utf-8"?>
<ds:datastoreItem xmlns:ds="http://schemas.openxmlformats.org/officeDocument/2006/customXml" ds:itemID="{40AAB8EC-A4F1-45BA-B98E-9B539C8D0067}"/>
</file>

<file path=customXml/itemProps5.xml><?xml version="1.0" encoding="utf-8"?>
<ds:datastoreItem xmlns:ds="http://schemas.openxmlformats.org/officeDocument/2006/customXml" ds:itemID="{4D870FF8-9EF9-41F9-94A7-0D4AEBB61A07}"/>
</file>

<file path=docProps/app.xml><?xml version="1.0" encoding="utf-8"?>
<Properties xmlns="http://schemas.openxmlformats.org/officeDocument/2006/extended-properties" xmlns:vt="http://schemas.openxmlformats.org/officeDocument/2006/docPropsVTypes">
  <Template>Office Theme</Template>
  <TotalTime>812</TotalTime>
  <Words>1593</Words>
  <Application>Microsoft Office PowerPoint</Application>
  <PresentationFormat>Custom</PresentationFormat>
  <Paragraphs>412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Brush Script MT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an Eye on the Prize: Graduation Success through Career Engagement</dc:title>
  <dc:creator>Microsoft Office User</dc:creator>
  <cp:lastModifiedBy>Paik, Jae</cp:lastModifiedBy>
  <cp:revision>56</cp:revision>
  <cp:lastPrinted>2016-09-19T19:05:54Z</cp:lastPrinted>
  <dcterms:created xsi:type="dcterms:W3CDTF">2016-09-07T22:26:24Z</dcterms:created>
  <dcterms:modified xsi:type="dcterms:W3CDTF">2016-09-29T16:03:15Z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0x010100775C46C2E02D6D4FA10A0271A0AA56A1</vt:lpwstr>
  </property>
  <property fmtid="{D5CDD505-2E9C-101B-9397-08002B2CF9AE}" pid="3" name="_dlc_DocIdItemGuid">
    <vt:lpwstr>e51fb76b-2fa4-4817-a054-a36e5b6a0396</vt:lpwstr>
  </property>
  <property fmtid="{D5CDD505-2E9C-101B-9397-08002B2CF9AE}" pid="4" name="CSUCampusNames">
    <vt:lpwstr>120;#Pomona|f5b2b891-28ac-4617-bcf7-ea08cb42d912</vt:lpwstr>
  </property>
  <property fmtid="{D5CDD505-2E9C-101B-9397-08002B2CF9AE}" pid="5" name="CSU Campus Names">
    <vt:lpwstr>120;#Pomona|f5b2b891-28ac-4617-bcf7-ea08cb42d912</vt:lpwstr>
  </property>
  <property fmtid="{D5CDD505-2E9C-101B-9397-08002B2CF9AE}" pid="6" name="rv49">
    <vt:lpwstr>Keeping an Eye on the Prize: Graduation Success through Career Engagement</vt:lpwstr>
  </property>
  <property fmtid="{D5CDD505-2E9C-101B-9397-08002B2CF9AE}" pid="7" name="p9d6a3c57de5468ab057bd261850f0ef">
    <vt:lpwstr>Pomona|f5b2b891-28ac-4617-bcf7-ea08cb42d912</vt:lpwstr>
  </property>
</Properties>
</file>