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35.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36.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charts/chart3.xml" ContentType="application/vnd.openxmlformats-officedocument.drawingml.chart+xml"/>
  <Override PartName="/ppt/charts/chart4.xml" ContentType="application/vnd.openxmlformats-officedocument.drawingml.chart+xml"/>
  <Override PartName="/ppt/handoutMasters/handoutMaster1.xml" ContentType="application/vnd.openxmlformats-officedocument.presentationml.handoutMaster+xml"/>
  <Override PartName="/ppt/charts/chart2.xml" ContentType="application/vnd.openxmlformats-officedocument.drawingml.chart+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8"/>
  </p:notesMasterIdLst>
  <p:handoutMasterIdLst>
    <p:handoutMasterId r:id="rId39"/>
  </p:handoutMasterIdLst>
  <p:sldIdLst>
    <p:sldId id="287" r:id="rId2"/>
    <p:sldId id="261" r:id="rId3"/>
    <p:sldId id="282" r:id="rId4"/>
    <p:sldId id="300" r:id="rId5"/>
    <p:sldId id="301" r:id="rId6"/>
    <p:sldId id="302" r:id="rId7"/>
    <p:sldId id="303" r:id="rId8"/>
    <p:sldId id="305" r:id="rId9"/>
    <p:sldId id="291" r:id="rId10"/>
    <p:sldId id="267" r:id="rId11"/>
    <p:sldId id="308" r:id="rId12"/>
    <p:sldId id="286" r:id="rId13"/>
    <p:sldId id="276" r:id="rId14"/>
    <p:sldId id="277" r:id="rId15"/>
    <p:sldId id="284" r:id="rId16"/>
    <p:sldId id="278" r:id="rId17"/>
    <p:sldId id="280" r:id="rId18"/>
    <p:sldId id="292" r:id="rId19"/>
    <p:sldId id="309" r:id="rId20"/>
    <p:sldId id="279" r:id="rId21"/>
    <p:sldId id="290" r:id="rId22"/>
    <p:sldId id="304" r:id="rId23"/>
    <p:sldId id="274" r:id="rId24"/>
    <p:sldId id="264" r:id="rId25"/>
    <p:sldId id="266" r:id="rId26"/>
    <p:sldId id="269" r:id="rId27"/>
    <p:sldId id="268" r:id="rId28"/>
    <p:sldId id="270" r:id="rId29"/>
    <p:sldId id="271" r:id="rId30"/>
    <p:sldId id="263" r:id="rId31"/>
    <p:sldId id="299" r:id="rId32"/>
    <p:sldId id="265" r:id="rId33"/>
    <p:sldId id="272" r:id="rId34"/>
    <p:sldId id="273" r:id="rId35"/>
    <p:sldId id="307" r:id="rId36"/>
    <p:sldId id="262" r:id="rId3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C339C60D-D7D0-4145-B317-8717EDE08942}">
          <p14:sldIdLst>
            <p14:sldId id="287"/>
            <p14:sldId id="261"/>
            <p14:sldId id="282"/>
            <p14:sldId id="300"/>
            <p14:sldId id="301"/>
            <p14:sldId id="302"/>
            <p14:sldId id="303"/>
            <p14:sldId id="305"/>
            <p14:sldId id="291"/>
            <p14:sldId id="267"/>
            <p14:sldId id="308"/>
            <p14:sldId id="286"/>
            <p14:sldId id="276"/>
            <p14:sldId id="277"/>
            <p14:sldId id="284"/>
            <p14:sldId id="278"/>
            <p14:sldId id="280"/>
            <p14:sldId id="292"/>
            <p14:sldId id="309"/>
            <p14:sldId id="279"/>
            <p14:sldId id="290"/>
            <p14:sldId id="304"/>
            <p14:sldId id="274"/>
            <p14:sldId id="264"/>
            <p14:sldId id="266"/>
            <p14:sldId id="269"/>
            <p14:sldId id="268"/>
            <p14:sldId id="270"/>
            <p14:sldId id="271"/>
            <p14:sldId id="263"/>
            <p14:sldId id="299"/>
            <p14:sldId id="265"/>
            <p14:sldId id="272"/>
            <p14:sldId id="273"/>
            <p14:sldId id="307"/>
            <p14:sldId id="26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65" autoAdjust="0"/>
    <p:restoredTop sz="85135" autoAdjust="0"/>
  </p:normalViewPr>
  <p:slideViewPr>
    <p:cSldViewPr snapToGrid="0" snapToObjects="1">
      <p:cViewPr varScale="1">
        <p:scale>
          <a:sx n="79" d="100"/>
          <a:sy n="79" d="100"/>
        </p:scale>
        <p:origin x="1112" y="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ndrea\Documents\My%20Files\ANDREA\Dev.Math\Sp16%20M092%20Al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6002624671916004E-2"/>
          <c:y val="8.3333333333333301E-2"/>
          <c:w val="0.870664041994751"/>
          <c:h val="0.82246937882764704"/>
        </c:manualLayout>
      </c:layout>
      <c:barChart>
        <c:barDir val="col"/>
        <c:grouping val="clustered"/>
        <c:varyColors val="0"/>
        <c:ser>
          <c:idx val="0"/>
          <c:order val="0"/>
          <c:invertIfNegative val="0"/>
          <c:cat>
            <c:strRef>
              <c:f>'[Ethnicity Numbers-2.xlsx]Sheet1'!$A$26:$A$29</c:f>
              <c:strCache>
                <c:ptCount val="4"/>
                <c:pt idx="0">
                  <c:v>Total Spg 2013</c:v>
                </c:pt>
                <c:pt idx="1">
                  <c:v>Total Spg 2014</c:v>
                </c:pt>
                <c:pt idx="2">
                  <c:v>Total Spg 2015</c:v>
                </c:pt>
                <c:pt idx="3">
                  <c:v>Total Spg 2016</c:v>
                </c:pt>
              </c:strCache>
            </c:strRef>
          </c:cat>
          <c:val>
            <c:numRef>
              <c:f>'[Ethnicity Numbers-2.xlsx]Sheet1'!$B$26:$B$29</c:f>
              <c:numCache>
                <c:formatCode>0%</c:formatCode>
                <c:ptCount val="4"/>
                <c:pt idx="0">
                  <c:v>0.4</c:v>
                </c:pt>
                <c:pt idx="1">
                  <c:v>0.4</c:v>
                </c:pt>
                <c:pt idx="2">
                  <c:v>0.61</c:v>
                </c:pt>
                <c:pt idx="3">
                  <c:v>0.53</c:v>
                </c:pt>
              </c:numCache>
            </c:numRef>
          </c:val>
          <c:extLst>
            <c:ext xmlns:c16="http://schemas.microsoft.com/office/drawing/2014/chart" uri="{C3380CC4-5D6E-409C-BE32-E72D297353CC}">
              <c16:uniqueId val="{00000000-CD1A-4A86-BD46-4837F0B06E70}"/>
            </c:ext>
          </c:extLst>
        </c:ser>
        <c:dLbls>
          <c:showLegendKey val="0"/>
          <c:showVal val="0"/>
          <c:showCatName val="0"/>
          <c:showSerName val="0"/>
          <c:showPercent val="0"/>
          <c:showBubbleSize val="0"/>
        </c:dLbls>
        <c:gapWidth val="150"/>
        <c:axId val="2121005080"/>
        <c:axId val="2120141000"/>
      </c:barChart>
      <c:catAx>
        <c:axId val="2121005080"/>
        <c:scaling>
          <c:orientation val="minMax"/>
        </c:scaling>
        <c:delete val="0"/>
        <c:axPos val="b"/>
        <c:numFmt formatCode="General" sourceLinked="0"/>
        <c:majorTickMark val="out"/>
        <c:minorTickMark val="none"/>
        <c:tickLblPos val="nextTo"/>
        <c:crossAx val="2120141000"/>
        <c:crosses val="autoZero"/>
        <c:auto val="1"/>
        <c:lblAlgn val="ctr"/>
        <c:lblOffset val="100"/>
        <c:noMultiLvlLbl val="0"/>
      </c:catAx>
      <c:valAx>
        <c:axId val="2120141000"/>
        <c:scaling>
          <c:orientation val="minMax"/>
        </c:scaling>
        <c:delete val="0"/>
        <c:axPos val="l"/>
        <c:majorGridlines/>
        <c:numFmt formatCode="0%" sourceLinked="1"/>
        <c:majorTickMark val="out"/>
        <c:minorTickMark val="none"/>
        <c:tickLblPos val="nextTo"/>
        <c:crossAx val="21210050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dirty="0" smtClean="0"/>
              <a:t>Passing </a:t>
            </a:r>
            <a:r>
              <a:rPr lang="en-US" sz="1400" dirty="0"/>
              <a:t>M092 by Workshop Attendance</a:t>
            </a:r>
          </a:p>
        </c:rich>
      </c:tx>
      <c:overlay val="0"/>
    </c:title>
    <c:autoTitleDeleted val="0"/>
    <c:plotArea>
      <c:layout/>
      <c:barChart>
        <c:barDir val="col"/>
        <c:grouping val="clustered"/>
        <c:varyColors val="0"/>
        <c:ser>
          <c:idx val="0"/>
          <c:order val="0"/>
          <c:tx>
            <c:strRef>
              <c:f>All!$B$257</c:f>
              <c:strCache>
                <c:ptCount val="1"/>
                <c:pt idx="0">
                  <c:v>CR</c:v>
                </c:pt>
              </c:strCache>
            </c:strRef>
          </c:tx>
          <c:invertIfNegative val="0"/>
          <c:cat>
            <c:strRef>
              <c:f>All!$A$258:$A$261</c:f>
              <c:strCache>
                <c:ptCount val="4"/>
                <c:pt idx="0">
                  <c:v>WS 0</c:v>
                </c:pt>
                <c:pt idx="1">
                  <c:v>WS 1</c:v>
                </c:pt>
                <c:pt idx="2">
                  <c:v>WS 2</c:v>
                </c:pt>
                <c:pt idx="3">
                  <c:v>WS 3</c:v>
                </c:pt>
              </c:strCache>
            </c:strRef>
          </c:cat>
          <c:val>
            <c:numRef>
              <c:f>All!$B$258:$B$261</c:f>
              <c:numCache>
                <c:formatCode>General</c:formatCode>
                <c:ptCount val="4"/>
                <c:pt idx="0">
                  <c:v>8</c:v>
                </c:pt>
                <c:pt idx="1">
                  <c:v>9</c:v>
                </c:pt>
                <c:pt idx="2">
                  <c:v>33</c:v>
                </c:pt>
                <c:pt idx="3">
                  <c:v>56</c:v>
                </c:pt>
              </c:numCache>
            </c:numRef>
          </c:val>
          <c:extLst>
            <c:ext xmlns:c16="http://schemas.microsoft.com/office/drawing/2014/chart" uri="{C3380CC4-5D6E-409C-BE32-E72D297353CC}">
              <c16:uniqueId val="{00000000-7ECE-45C5-A4F1-B5DBBAE7D7F5}"/>
            </c:ext>
          </c:extLst>
        </c:ser>
        <c:ser>
          <c:idx val="1"/>
          <c:order val="1"/>
          <c:tx>
            <c:strRef>
              <c:f>All!$C$257</c:f>
              <c:strCache>
                <c:ptCount val="1"/>
                <c:pt idx="0">
                  <c:v>NC</c:v>
                </c:pt>
              </c:strCache>
            </c:strRef>
          </c:tx>
          <c:invertIfNegative val="0"/>
          <c:cat>
            <c:strRef>
              <c:f>All!$A$258:$A$261</c:f>
              <c:strCache>
                <c:ptCount val="4"/>
                <c:pt idx="0">
                  <c:v>WS 0</c:v>
                </c:pt>
                <c:pt idx="1">
                  <c:v>WS 1</c:v>
                </c:pt>
                <c:pt idx="2">
                  <c:v>WS 2</c:v>
                </c:pt>
                <c:pt idx="3">
                  <c:v>WS 3</c:v>
                </c:pt>
              </c:strCache>
            </c:strRef>
          </c:cat>
          <c:val>
            <c:numRef>
              <c:f>All!$C$258:$C$261</c:f>
              <c:numCache>
                <c:formatCode>General</c:formatCode>
                <c:ptCount val="4"/>
                <c:pt idx="0">
                  <c:v>22</c:v>
                </c:pt>
                <c:pt idx="1">
                  <c:v>22</c:v>
                </c:pt>
                <c:pt idx="2">
                  <c:v>25</c:v>
                </c:pt>
                <c:pt idx="3">
                  <c:v>20</c:v>
                </c:pt>
              </c:numCache>
            </c:numRef>
          </c:val>
          <c:extLst>
            <c:ext xmlns:c16="http://schemas.microsoft.com/office/drawing/2014/chart" uri="{C3380CC4-5D6E-409C-BE32-E72D297353CC}">
              <c16:uniqueId val="{00000001-7ECE-45C5-A4F1-B5DBBAE7D7F5}"/>
            </c:ext>
          </c:extLst>
        </c:ser>
        <c:dLbls>
          <c:showLegendKey val="0"/>
          <c:showVal val="0"/>
          <c:showCatName val="0"/>
          <c:showSerName val="0"/>
          <c:showPercent val="0"/>
          <c:showBubbleSize val="0"/>
        </c:dLbls>
        <c:gapWidth val="150"/>
        <c:axId val="2121066392"/>
        <c:axId val="2121069368"/>
      </c:barChart>
      <c:catAx>
        <c:axId val="2121066392"/>
        <c:scaling>
          <c:orientation val="minMax"/>
        </c:scaling>
        <c:delete val="0"/>
        <c:axPos val="b"/>
        <c:numFmt formatCode="General" sourceLinked="0"/>
        <c:majorTickMark val="none"/>
        <c:minorTickMark val="none"/>
        <c:tickLblPos val="nextTo"/>
        <c:crossAx val="2121069368"/>
        <c:crosses val="autoZero"/>
        <c:auto val="1"/>
        <c:lblAlgn val="ctr"/>
        <c:lblOffset val="100"/>
        <c:noMultiLvlLbl val="0"/>
      </c:catAx>
      <c:valAx>
        <c:axId val="2121069368"/>
        <c:scaling>
          <c:orientation val="minMax"/>
        </c:scaling>
        <c:delete val="0"/>
        <c:axPos val="l"/>
        <c:majorGridlines/>
        <c:title>
          <c:tx>
            <c:rich>
              <a:bodyPr/>
              <a:lstStyle/>
              <a:p>
                <a:pPr>
                  <a:defRPr/>
                </a:pPr>
                <a:r>
                  <a:rPr lang="en-US" dirty="0" smtClean="0"/>
                  <a:t>Number</a:t>
                </a:r>
                <a:r>
                  <a:rPr lang="en-US" baseline="0" dirty="0" smtClean="0"/>
                  <a:t> of Students</a:t>
                </a:r>
                <a:endParaRPr lang="en-US" dirty="0"/>
              </a:p>
            </c:rich>
          </c:tx>
          <c:overlay val="0"/>
        </c:title>
        <c:numFmt formatCode="General" sourceLinked="1"/>
        <c:majorTickMark val="none"/>
        <c:minorTickMark val="none"/>
        <c:tickLblPos val="nextTo"/>
        <c:crossAx val="212106639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lvl="0">
              <a:defRPr sz="1600" b="1">
                <a:solidFill>
                  <a:srgbClr val="000000"/>
                </a:solidFill>
              </a:defRPr>
            </a:pPr>
            <a:r>
              <a:rPr lang="en-US" dirty="0" smtClean="0"/>
              <a:t>Before (pre-2015) </a:t>
            </a:r>
            <a:r>
              <a:rPr lang="en-US" dirty="0"/>
              <a:t>And </a:t>
            </a:r>
            <a:r>
              <a:rPr lang="en-US" dirty="0" smtClean="0"/>
              <a:t>After (post-2015) </a:t>
            </a:r>
            <a:r>
              <a:rPr lang="en-US" dirty="0"/>
              <a:t>Intervention</a:t>
            </a:r>
          </a:p>
        </c:rich>
      </c:tx>
      <c:overlay val="0"/>
    </c:title>
    <c:autoTitleDeleted val="0"/>
    <c:plotArea>
      <c:layout>
        <c:manualLayout>
          <c:layoutTarget val="inner"/>
          <c:xMode val="edge"/>
          <c:yMode val="edge"/>
          <c:x val="0.133866331925901"/>
          <c:y val="0.17401129943502799"/>
          <c:w val="0.722670318384115"/>
          <c:h val="0.65519166036448795"/>
        </c:manualLayout>
      </c:layout>
      <c:barChart>
        <c:barDir val="col"/>
        <c:grouping val="clustered"/>
        <c:varyColors val="1"/>
        <c:ser>
          <c:idx val="0"/>
          <c:order val="0"/>
          <c:tx>
            <c:strRef>
              <c:f>'[Ethnicity Numbers.xlsx]Sheet1'!$F$2</c:f>
              <c:strCache>
                <c:ptCount val="1"/>
                <c:pt idx="0">
                  <c:v>Black</c:v>
                </c:pt>
              </c:strCache>
            </c:strRef>
          </c:tx>
          <c:spPr>
            <a:solidFill>
              <a:srgbClr val="3366CC"/>
            </a:solidFill>
          </c:spPr>
          <c:invertIfNegative val="1"/>
          <c:val>
            <c:numRef>
              <c:f>'[Ethnicity Numbers.xlsx]Sheet1'!$G$2:$I$2</c:f>
              <c:numCache>
                <c:formatCode>0.00%</c:formatCode>
                <c:ptCount val="3"/>
                <c:pt idx="0">
                  <c:v>0.438</c:v>
                </c:pt>
                <c:pt idx="1">
                  <c:v>0.32700000000000001</c:v>
                </c:pt>
                <c:pt idx="2">
                  <c:v>0.56799999999999995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C7EE-4AFF-91CC-1341515FB897}"/>
            </c:ext>
          </c:extLst>
        </c:ser>
        <c:ser>
          <c:idx val="1"/>
          <c:order val="1"/>
          <c:tx>
            <c:strRef>
              <c:f>'[Ethnicity Numbers.xlsx]Sheet1'!$F$3</c:f>
              <c:strCache>
                <c:ptCount val="1"/>
                <c:pt idx="0">
                  <c:v>Hispanic</c:v>
                </c:pt>
              </c:strCache>
            </c:strRef>
          </c:tx>
          <c:spPr>
            <a:solidFill>
              <a:srgbClr val="DC3912"/>
            </a:solidFill>
          </c:spPr>
          <c:invertIfNegative val="1"/>
          <c:val>
            <c:numRef>
              <c:f>'[Ethnicity Numbers.xlsx]Sheet1'!$G$3:$I$3</c:f>
              <c:numCache>
                <c:formatCode>0.00%</c:formatCode>
                <c:ptCount val="3"/>
                <c:pt idx="0">
                  <c:v>0.35899999999999999</c:v>
                </c:pt>
                <c:pt idx="1">
                  <c:v>0.36099999999999999</c:v>
                </c:pt>
                <c:pt idx="2">
                  <c:v>0.63400000000000001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C7EE-4AFF-91CC-1341515FB897}"/>
            </c:ext>
          </c:extLst>
        </c:ser>
        <c:ser>
          <c:idx val="2"/>
          <c:order val="2"/>
          <c:tx>
            <c:strRef>
              <c:f>'[Ethnicity Numbers.xlsx]Sheet1'!$F$4</c:f>
              <c:strCache>
                <c:ptCount val="1"/>
                <c:pt idx="0">
                  <c:v>Other</c:v>
                </c:pt>
              </c:strCache>
            </c:strRef>
          </c:tx>
          <c:spPr>
            <a:solidFill>
              <a:srgbClr val="FF9900"/>
            </a:solidFill>
          </c:spPr>
          <c:invertIfNegative val="1"/>
          <c:val>
            <c:numRef>
              <c:f>'[Ethnicity Numbers.xlsx]Sheet1'!$G$4:$I$4</c:f>
              <c:numCache>
                <c:formatCode>0.00%</c:formatCode>
                <c:ptCount val="3"/>
                <c:pt idx="0">
                  <c:v>0.57099999999999995</c:v>
                </c:pt>
                <c:pt idx="1">
                  <c:v>0.52900000000000003</c:v>
                </c:pt>
                <c:pt idx="2">
                  <c:v>0.65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C7EE-4AFF-91CC-1341515FB897}"/>
            </c:ext>
          </c:extLst>
        </c:ser>
        <c:ser>
          <c:idx val="3"/>
          <c:order val="3"/>
          <c:tx>
            <c:strRef>
              <c:f>'[Ethnicity Numbers.xlsx]Sheet1'!$F$5</c:f>
              <c:strCache>
                <c:ptCount val="1"/>
                <c:pt idx="0">
                  <c:v>White</c:v>
                </c:pt>
              </c:strCache>
            </c:strRef>
          </c:tx>
          <c:spPr>
            <a:solidFill>
              <a:srgbClr val="109618"/>
            </a:solidFill>
          </c:spPr>
          <c:invertIfNegative val="1"/>
          <c:val>
            <c:numRef>
              <c:f>'[Ethnicity Numbers.xlsx]Sheet1'!$G$5:$I$5</c:f>
              <c:numCache>
                <c:formatCode>0.00%</c:formatCode>
                <c:ptCount val="3"/>
                <c:pt idx="0">
                  <c:v>0.5</c:v>
                </c:pt>
                <c:pt idx="1">
                  <c:v>0.76900000000000002</c:v>
                </c:pt>
                <c:pt idx="2">
                  <c:v>0.46700000000000003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C7EE-4AFF-91CC-1341515FB897}"/>
            </c:ext>
          </c:extLst>
        </c:ser>
        <c:dLbls>
          <c:showLegendKey val="0"/>
          <c:showVal val="0"/>
          <c:showCatName val="0"/>
          <c:showSerName val="0"/>
          <c:showPercent val="0"/>
          <c:showBubbleSize val="0"/>
        </c:dLbls>
        <c:gapWidth val="150"/>
        <c:axId val="2119653112"/>
        <c:axId val="2119646568"/>
      </c:barChart>
      <c:catAx>
        <c:axId val="2119653112"/>
        <c:scaling>
          <c:orientation val="minMax"/>
        </c:scaling>
        <c:delete val="0"/>
        <c:axPos val="b"/>
        <c:title>
          <c:tx>
            <c:rich>
              <a:bodyPr/>
              <a:lstStyle/>
              <a:p>
                <a:pPr lvl="0">
                  <a:defRPr sz="1400"/>
                </a:pPr>
                <a:r>
                  <a:rPr lang="en-US" sz="1400" dirty="0" smtClean="0"/>
                  <a:t>2013</a:t>
                </a:r>
                <a:r>
                  <a:rPr lang="en-US" sz="1400" baseline="0" dirty="0" smtClean="0"/>
                  <a:t>  </a:t>
                </a:r>
                <a:r>
                  <a:rPr lang="en-US" sz="1400" dirty="0" smtClean="0"/>
                  <a:t>                              2014</a:t>
                </a:r>
                <a:r>
                  <a:rPr lang="en-US" sz="1400" baseline="0" dirty="0" smtClean="0"/>
                  <a:t> </a:t>
                </a:r>
                <a:r>
                  <a:rPr lang="en-US" sz="1400" dirty="0" smtClean="0"/>
                  <a:t>                            </a:t>
                </a:r>
                <a:r>
                  <a:rPr lang="en-US" sz="1400" baseline="0" dirty="0" smtClean="0"/>
                  <a:t> </a:t>
                </a:r>
                <a:r>
                  <a:rPr lang="en-US" sz="1400" dirty="0" smtClean="0"/>
                  <a:t>2015</a:t>
                </a:r>
                <a:endParaRPr lang="en-US" sz="1400" dirty="0"/>
              </a:p>
            </c:rich>
          </c:tx>
          <c:overlay val="0"/>
        </c:title>
        <c:majorTickMark val="cross"/>
        <c:minorTickMark val="cross"/>
        <c:tickLblPos val="nextTo"/>
        <c:txPr>
          <a:bodyPr/>
          <a:lstStyle/>
          <a:p>
            <a:pPr lvl="0">
              <a:defRPr/>
            </a:pPr>
            <a:endParaRPr lang="en-US"/>
          </a:p>
        </c:txPr>
        <c:crossAx val="2119646568"/>
        <c:crosses val="autoZero"/>
        <c:auto val="1"/>
        <c:lblAlgn val="ctr"/>
        <c:lblOffset val="100"/>
        <c:noMultiLvlLbl val="1"/>
      </c:catAx>
      <c:valAx>
        <c:axId val="2119646568"/>
        <c:scaling>
          <c:orientation val="minMax"/>
        </c:scaling>
        <c:delete val="0"/>
        <c:axPos val="l"/>
        <c:majorGridlines>
          <c:spPr>
            <a:ln>
              <a:solidFill>
                <a:srgbClr val="B7B7B7"/>
              </a:solidFill>
            </a:ln>
          </c:spPr>
        </c:majorGridlines>
        <c:title>
          <c:tx>
            <c:rich>
              <a:bodyPr/>
              <a:lstStyle/>
              <a:p>
                <a:pPr lvl="0">
                  <a:defRPr/>
                </a:pPr>
                <a:r>
                  <a:rPr lang="en-US"/>
                  <a:t>Passage Rates</a:t>
                </a:r>
              </a:p>
            </c:rich>
          </c:tx>
          <c:overlay val="0"/>
        </c:title>
        <c:numFmt formatCode="0.00%" sourceLinked="1"/>
        <c:majorTickMark val="cross"/>
        <c:minorTickMark val="cross"/>
        <c:tickLblPos val="nextTo"/>
        <c:spPr>
          <a:ln w="47625">
            <a:noFill/>
          </a:ln>
        </c:spPr>
        <c:txPr>
          <a:bodyPr/>
          <a:lstStyle/>
          <a:p>
            <a:pPr lvl="0">
              <a:defRPr/>
            </a:pPr>
            <a:endParaRPr lang="en-US"/>
          </a:p>
        </c:txPr>
        <c:crossAx val="2119653112"/>
        <c:crosses val="autoZero"/>
        <c:crossBetween val="between"/>
      </c:valAx>
    </c:plotArea>
    <c:legend>
      <c:legendPos val="r"/>
      <c:overlay val="0"/>
      <c:txPr>
        <a:bodyPr/>
        <a:lstStyle/>
        <a:p>
          <a:pPr>
            <a:defRPr sz="1400"/>
          </a:pPr>
          <a:endParaRPr lang="en-US"/>
        </a:p>
      </c:txPr>
    </c:legend>
    <c:plotVisOnly val="1"/>
    <c:dispBlanksAs val="zero"/>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lvl="0">
              <a:defRPr sz="1600" b="1">
                <a:solidFill>
                  <a:srgbClr val="000000"/>
                </a:solidFill>
              </a:defRPr>
            </a:pPr>
            <a:r>
              <a:rPr lang="en-US" sz="1800" b="1" i="0" baseline="0" dirty="0" smtClean="0">
                <a:effectLst/>
              </a:rPr>
              <a:t>Before (pre-2015) And After (post-2015) Intervention</a:t>
            </a:r>
            <a:endParaRPr lang="en-US" dirty="0">
              <a:effectLst/>
            </a:endParaRPr>
          </a:p>
        </c:rich>
      </c:tx>
      <c:overlay val="0"/>
    </c:title>
    <c:autoTitleDeleted val="0"/>
    <c:plotArea>
      <c:layout/>
      <c:barChart>
        <c:barDir val="col"/>
        <c:grouping val="clustered"/>
        <c:varyColors val="1"/>
        <c:ser>
          <c:idx val="0"/>
          <c:order val="0"/>
          <c:tx>
            <c:strRef>
              <c:f>'[Ethnicity Numbers-2.xlsx]Sheet1'!$F$2</c:f>
              <c:strCache>
                <c:ptCount val="1"/>
                <c:pt idx="0">
                  <c:v>Black</c:v>
                </c:pt>
              </c:strCache>
            </c:strRef>
          </c:tx>
          <c:spPr>
            <a:solidFill>
              <a:srgbClr val="3366CC"/>
            </a:solidFill>
          </c:spPr>
          <c:invertIfNegative val="1"/>
          <c:val>
            <c:numRef>
              <c:f>'[Ethnicity Numbers-2.xlsx]Sheet1'!$G$2:$J$2</c:f>
              <c:numCache>
                <c:formatCode>0%</c:formatCode>
                <c:ptCount val="4"/>
                <c:pt idx="0">
                  <c:v>0.438</c:v>
                </c:pt>
                <c:pt idx="1">
                  <c:v>0.32700000000000001</c:v>
                </c:pt>
                <c:pt idx="2">
                  <c:v>0.56799999999999995</c:v>
                </c:pt>
                <c:pt idx="3">
                  <c:v>0.54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B3B7-4145-B766-62A976465A5E}"/>
            </c:ext>
          </c:extLst>
        </c:ser>
        <c:ser>
          <c:idx val="1"/>
          <c:order val="1"/>
          <c:tx>
            <c:strRef>
              <c:f>'[Ethnicity Numbers-2.xlsx]Sheet1'!$F$3</c:f>
              <c:strCache>
                <c:ptCount val="1"/>
                <c:pt idx="0">
                  <c:v>Hispanic</c:v>
                </c:pt>
              </c:strCache>
            </c:strRef>
          </c:tx>
          <c:spPr>
            <a:solidFill>
              <a:srgbClr val="DC3912"/>
            </a:solidFill>
          </c:spPr>
          <c:invertIfNegative val="1"/>
          <c:val>
            <c:numRef>
              <c:f>'[Ethnicity Numbers-2.xlsx]Sheet1'!$G$3:$J$3</c:f>
              <c:numCache>
                <c:formatCode>0%</c:formatCode>
                <c:ptCount val="4"/>
                <c:pt idx="0">
                  <c:v>0.35899999999999999</c:v>
                </c:pt>
                <c:pt idx="1">
                  <c:v>0.36099999999999999</c:v>
                </c:pt>
                <c:pt idx="2">
                  <c:v>0.63400000000000001</c:v>
                </c:pt>
                <c:pt idx="3">
                  <c:v>0.56999999999999995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B3B7-4145-B766-62A976465A5E}"/>
            </c:ext>
          </c:extLst>
        </c:ser>
        <c:ser>
          <c:idx val="2"/>
          <c:order val="2"/>
          <c:tx>
            <c:strRef>
              <c:f>'[Ethnicity Numbers-2.xlsx]Sheet1'!$F$4</c:f>
              <c:strCache>
                <c:ptCount val="1"/>
                <c:pt idx="0">
                  <c:v>Other</c:v>
                </c:pt>
              </c:strCache>
            </c:strRef>
          </c:tx>
          <c:spPr>
            <a:solidFill>
              <a:srgbClr val="FF9900"/>
            </a:solidFill>
          </c:spPr>
          <c:invertIfNegative val="1"/>
          <c:val>
            <c:numRef>
              <c:f>'[Ethnicity Numbers-2.xlsx]Sheet1'!$G$4:$J$4</c:f>
              <c:numCache>
                <c:formatCode>0%</c:formatCode>
                <c:ptCount val="4"/>
                <c:pt idx="0">
                  <c:v>0.57099999999999995</c:v>
                </c:pt>
                <c:pt idx="1">
                  <c:v>0.52900000000000003</c:v>
                </c:pt>
                <c:pt idx="2">
                  <c:v>0.65</c:v>
                </c:pt>
                <c:pt idx="3">
                  <c:v>0.44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B3B7-4145-B766-62A976465A5E}"/>
            </c:ext>
          </c:extLst>
        </c:ser>
        <c:ser>
          <c:idx val="3"/>
          <c:order val="3"/>
          <c:tx>
            <c:strRef>
              <c:f>'[Ethnicity Numbers-2.xlsx]Sheet1'!$F$5</c:f>
              <c:strCache>
                <c:ptCount val="1"/>
                <c:pt idx="0">
                  <c:v>White</c:v>
                </c:pt>
              </c:strCache>
            </c:strRef>
          </c:tx>
          <c:spPr>
            <a:solidFill>
              <a:srgbClr val="109618"/>
            </a:solidFill>
          </c:spPr>
          <c:invertIfNegative val="1"/>
          <c:val>
            <c:numRef>
              <c:f>'[Ethnicity Numbers-2.xlsx]Sheet1'!$G$5:$J$5</c:f>
              <c:numCache>
                <c:formatCode>0%</c:formatCode>
                <c:ptCount val="4"/>
                <c:pt idx="0">
                  <c:v>0.5</c:v>
                </c:pt>
                <c:pt idx="1">
                  <c:v>0.76900000000000002</c:v>
                </c:pt>
                <c:pt idx="2">
                  <c:v>0.46700000000000003</c:v>
                </c:pt>
                <c:pt idx="3">
                  <c:v>0.56000000000000005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B3B7-4145-B766-62A976465A5E}"/>
            </c:ext>
          </c:extLst>
        </c:ser>
        <c:dLbls>
          <c:showLegendKey val="0"/>
          <c:showVal val="0"/>
          <c:showCatName val="0"/>
          <c:showSerName val="0"/>
          <c:showPercent val="0"/>
          <c:showBubbleSize val="0"/>
        </c:dLbls>
        <c:gapWidth val="150"/>
        <c:axId val="2119553720"/>
        <c:axId val="2119547624"/>
      </c:barChart>
      <c:catAx>
        <c:axId val="2119553720"/>
        <c:scaling>
          <c:orientation val="minMax"/>
        </c:scaling>
        <c:delete val="0"/>
        <c:axPos val="b"/>
        <c:title>
          <c:tx>
            <c:rich>
              <a:bodyPr/>
              <a:lstStyle/>
              <a:p>
                <a:pPr lvl="0">
                  <a:defRPr sz="1400"/>
                </a:pPr>
                <a:r>
                  <a:rPr lang="en-US" sz="1400" dirty="0" smtClean="0"/>
                  <a:t>2013</a:t>
                </a:r>
                <a:r>
                  <a:rPr lang="en-US" sz="1400" baseline="0" dirty="0" smtClean="0"/>
                  <a:t>  </a:t>
                </a:r>
                <a:r>
                  <a:rPr lang="en-US" sz="1400" dirty="0" smtClean="0"/>
                  <a:t>                       </a:t>
                </a:r>
                <a:r>
                  <a:rPr lang="en-US" sz="1400" baseline="0" dirty="0" smtClean="0"/>
                  <a:t>    </a:t>
                </a:r>
                <a:r>
                  <a:rPr lang="en-US" sz="1400" dirty="0" smtClean="0"/>
                  <a:t>2014</a:t>
                </a:r>
                <a:r>
                  <a:rPr lang="en-US" sz="1400" baseline="0" dirty="0" smtClean="0"/>
                  <a:t>   </a:t>
                </a:r>
                <a:r>
                  <a:rPr lang="en-US" sz="1400" dirty="0" smtClean="0"/>
                  <a:t>                   2015</a:t>
                </a:r>
                <a:r>
                  <a:rPr lang="en-US" sz="1400" baseline="0" dirty="0" smtClean="0"/>
                  <a:t>                  </a:t>
                </a:r>
                <a:r>
                  <a:rPr lang="en-US" sz="1400" dirty="0" smtClean="0"/>
                  <a:t>2016</a:t>
                </a:r>
                <a:endParaRPr lang="en-US" sz="1400" dirty="0"/>
              </a:p>
            </c:rich>
          </c:tx>
          <c:layout>
            <c:manualLayout>
              <c:xMode val="edge"/>
              <c:yMode val="edge"/>
              <c:x val="0.148032459384943"/>
              <c:y val="0.871939736346516"/>
            </c:manualLayout>
          </c:layout>
          <c:overlay val="0"/>
        </c:title>
        <c:majorTickMark val="cross"/>
        <c:minorTickMark val="cross"/>
        <c:tickLblPos val="nextTo"/>
        <c:txPr>
          <a:bodyPr/>
          <a:lstStyle/>
          <a:p>
            <a:pPr lvl="0">
              <a:defRPr/>
            </a:pPr>
            <a:endParaRPr lang="en-US"/>
          </a:p>
        </c:txPr>
        <c:crossAx val="2119547624"/>
        <c:crosses val="autoZero"/>
        <c:auto val="1"/>
        <c:lblAlgn val="ctr"/>
        <c:lblOffset val="100"/>
        <c:noMultiLvlLbl val="1"/>
      </c:catAx>
      <c:valAx>
        <c:axId val="2119547624"/>
        <c:scaling>
          <c:orientation val="minMax"/>
        </c:scaling>
        <c:delete val="0"/>
        <c:axPos val="l"/>
        <c:majorGridlines>
          <c:spPr>
            <a:ln>
              <a:solidFill>
                <a:srgbClr val="B7B7B7"/>
              </a:solidFill>
            </a:ln>
          </c:spPr>
        </c:majorGridlines>
        <c:title>
          <c:tx>
            <c:rich>
              <a:bodyPr/>
              <a:lstStyle/>
              <a:p>
                <a:pPr lvl="0">
                  <a:defRPr/>
                </a:pPr>
                <a:r>
                  <a:rPr lang="en-US"/>
                  <a:t>Passage Rates</a:t>
                </a:r>
              </a:p>
            </c:rich>
          </c:tx>
          <c:overlay val="0"/>
        </c:title>
        <c:numFmt formatCode="0%" sourceLinked="1"/>
        <c:majorTickMark val="cross"/>
        <c:minorTickMark val="cross"/>
        <c:tickLblPos val="nextTo"/>
        <c:spPr>
          <a:ln w="47625">
            <a:noFill/>
          </a:ln>
        </c:spPr>
        <c:txPr>
          <a:bodyPr/>
          <a:lstStyle/>
          <a:p>
            <a:pPr lvl="0">
              <a:defRPr/>
            </a:pPr>
            <a:endParaRPr lang="en-US"/>
          </a:p>
        </c:txPr>
        <c:crossAx val="2119553720"/>
        <c:crosses val="autoZero"/>
        <c:crossBetween val="between"/>
      </c:valAx>
    </c:plotArea>
    <c:legend>
      <c:legendPos val="r"/>
      <c:overlay val="0"/>
      <c:txPr>
        <a:bodyPr/>
        <a:lstStyle/>
        <a:p>
          <a:pPr>
            <a:defRPr sz="1400"/>
          </a:pPr>
          <a:endParaRPr lang="en-US"/>
        </a:p>
      </c:txPr>
    </c:legend>
    <c:plotVisOnly val="1"/>
    <c:dispBlanksAs val="zero"/>
    <c:showDLblsOverMax val="1"/>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955318-30FB-C549-8546-3802140E73B7}" type="datetimeFigureOut">
              <a:rPr lang="en-US" smtClean="0"/>
              <a:t>9/21/2016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C428F6-F790-7747-8313-A07A58533ED4}" type="slidenum">
              <a:rPr lang="en-US" smtClean="0"/>
              <a:t>‹#›</a:t>
            </a:fld>
            <a:endParaRPr lang="en-US"/>
          </a:p>
        </p:txBody>
      </p:sp>
    </p:spTree>
    <p:extLst>
      <p:ext uri="{BB962C8B-B14F-4D97-AF65-F5344CB8AC3E}">
        <p14:creationId xmlns:p14="http://schemas.microsoft.com/office/powerpoint/2010/main" val="3116938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7CCF0A-4C8D-1241-8E49-EA6D4F7CC4CC}" type="datetimeFigureOut">
              <a:rPr lang="en-US" smtClean="0"/>
              <a:t>9/21/2016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753ACA-609A-8548-A200-55D5AFCB51CD}" type="slidenum">
              <a:rPr lang="en-US" smtClean="0"/>
              <a:t>‹#›</a:t>
            </a:fld>
            <a:endParaRPr lang="en-US"/>
          </a:p>
        </p:txBody>
      </p:sp>
    </p:spTree>
    <p:extLst>
      <p:ext uri="{BB962C8B-B14F-4D97-AF65-F5344CB8AC3E}">
        <p14:creationId xmlns:p14="http://schemas.microsoft.com/office/powerpoint/2010/main" val="40855306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a:t>
            </a:r>
            <a:r>
              <a:rPr lang="en-US" baseline="0" dirty="0" smtClean="0"/>
              <a:t> here to help the most in need, and we are gradually backing this up to avoid that need.</a:t>
            </a:r>
            <a:endParaRPr lang="en-US" dirty="0"/>
          </a:p>
        </p:txBody>
      </p:sp>
      <p:sp>
        <p:nvSpPr>
          <p:cNvPr id="4" name="Slide Number Placeholder 3"/>
          <p:cNvSpPr>
            <a:spLocks noGrp="1"/>
          </p:cNvSpPr>
          <p:nvPr>
            <p:ph type="sldNum" sz="quarter" idx="10"/>
          </p:nvPr>
        </p:nvSpPr>
        <p:spPr/>
        <p:txBody>
          <a:bodyPr/>
          <a:lstStyle/>
          <a:p>
            <a:fld id="{32753ACA-609A-8548-A200-55D5AFCB51CD}" type="slidenum">
              <a:rPr lang="en-US" smtClean="0"/>
              <a:t>16</a:t>
            </a:fld>
            <a:endParaRPr lang="en-US"/>
          </a:p>
        </p:txBody>
      </p:sp>
    </p:spTree>
    <p:extLst>
      <p:ext uri="{BB962C8B-B14F-4D97-AF65-F5344CB8AC3E}">
        <p14:creationId xmlns:p14="http://schemas.microsoft.com/office/powerpoint/2010/main" val="285765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ISAs</a:t>
            </a:r>
            <a:r>
              <a:rPr lang="en-US" baseline="0" dirty="0" smtClean="0"/>
              <a:t> do when there are no workshops:</a:t>
            </a:r>
          </a:p>
          <a:p>
            <a:r>
              <a:rPr lang="en-US" baseline="0" dirty="0" smtClean="0"/>
              <a:t>They are the boots on the ground.  They are welcoming the students at the start of term, creating a sense of belonging through team building games.  They are there when the student is reviewing for an exam and can help address test anxiety.  They are there when the test comes back and can work on help seeking and growth mindset in context.</a:t>
            </a:r>
            <a:endParaRPr lang="en-US" dirty="0"/>
          </a:p>
        </p:txBody>
      </p:sp>
      <p:sp>
        <p:nvSpPr>
          <p:cNvPr id="4" name="Slide Number Placeholder 3"/>
          <p:cNvSpPr>
            <a:spLocks noGrp="1"/>
          </p:cNvSpPr>
          <p:nvPr>
            <p:ph type="sldNum" sz="quarter" idx="10"/>
          </p:nvPr>
        </p:nvSpPr>
        <p:spPr/>
        <p:txBody>
          <a:bodyPr/>
          <a:lstStyle/>
          <a:p>
            <a:fld id="{32753ACA-609A-8548-A200-55D5AFCB51CD}" type="slidenum">
              <a:rPr lang="en-US" smtClean="0"/>
              <a:t>17</a:t>
            </a:fld>
            <a:endParaRPr lang="en-US"/>
          </a:p>
        </p:txBody>
      </p:sp>
    </p:spTree>
    <p:extLst>
      <p:ext uri="{BB962C8B-B14F-4D97-AF65-F5344CB8AC3E}">
        <p14:creationId xmlns:p14="http://schemas.microsoft.com/office/powerpoint/2010/main" val="320191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By bringing</a:t>
            </a:r>
            <a:r>
              <a:rPr lang="en-US" sz="1200" baseline="0" dirty="0" smtClean="0"/>
              <a:t> the workshops to the students and the ISAs we also hit the faculty and gradually we have changed to culture.</a:t>
            </a:r>
          </a:p>
          <a:p>
            <a:r>
              <a:rPr lang="en-US" sz="1200" baseline="0" dirty="0" smtClean="0"/>
              <a:t>Recall that developmental math faculty feel the same way about teaching </a:t>
            </a:r>
            <a:r>
              <a:rPr lang="en-US" sz="1200" baseline="0" dirty="0" err="1" smtClean="0"/>
              <a:t>dev</a:t>
            </a:r>
            <a:r>
              <a:rPr lang="en-US" sz="1200" baseline="0" dirty="0" smtClean="0"/>
              <a:t> math as students feel about taking it</a:t>
            </a:r>
            <a:r>
              <a:rPr lang="is-IS" sz="1200" baseline="0" dirty="0" smtClean="0"/>
              <a:t>… Oh my god what if I fail, what is I can’t reach them, what if the Social Emotional stuff is just too hard for me to relate to.</a:t>
            </a:r>
            <a:endParaRPr lang="en-US" sz="1200" dirty="0" smtClean="0"/>
          </a:p>
        </p:txBody>
      </p:sp>
      <p:sp>
        <p:nvSpPr>
          <p:cNvPr id="4" name="Slide Number Placeholder 3"/>
          <p:cNvSpPr>
            <a:spLocks noGrp="1"/>
          </p:cNvSpPr>
          <p:nvPr>
            <p:ph type="sldNum" sz="quarter" idx="10"/>
          </p:nvPr>
        </p:nvSpPr>
        <p:spPr/>
        <p:txBody>
          <a:bodyPr/>
          <a:lstStyle/>
          <a:p>
            <a:fld id="{32753ACA-609A-8548-A200-55D5AFCB51CD}" type="slidenum">
              <a:rPr lang="en-US" smtClean="0"/>
              <a:t>18</a:t>
            </a:fld>
            <a:endParaRPr lang="en-US"/>
          </a:p>
        </p:txBody>
      </p:sp>
    </p:spTree>
    <p:extLst>
      <p:ext uri="{BB962C8B-B14F-4D97-AF65-F5344CB8AC3E}">
        <p14:creationId xmlns:p14="http://schemas.microsoft.com/office/powerpoint/2010/main" val="2670252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By bringing</a:t>
            </a:r>
            <a:r>
              <a:rPr lang="en-US" sz="1200" baseline="0" dirty="0" smtClean="0"/>
              <a:t> the workshops to the students and the ISAs we also hit the faculty and gradually we have changed to culture.</a:t>
            </a:r>
          </a:p>
          <a:p>
            <a:r>
              <a:rPr lang="en-US" sz="1200" baseline="0" dirty="0" smtClean="0"/>
              <a:t>Recall that developmental math faculty feel the same way about teaching </a:t>
            </a:r>
            <a:r>
              <a:rPr lang="en-US" sz="1200" baseline="0" dirty="0" err="1" smtClean="0"/>
              <a:t>dev</a:t>
            </a:r>
            <a:r>
              <a:rPr lang="en-US" sz="1200" baseline="0" dirty="0" smtClean="0"/>
              <a:t> math as students feel about taking it</a:t>
            </a:r>
            <a:r>
              <a:rPr lang="is-IS" sz="1200" baseline="0" dirty="0" smtClean="0"/>
              <a:t>… Oh my god what if I fail, what is I can’t reach them, what if the Social Emotional stuff is just too hard for me to relate to.</a:t>
            </a:r>
            <a:endParaRPr lang="en-US" sz="1200" dirty="0" smtClean="0"/>
          </a:p>
        </p:txBody>
      </p:sp>
      <p:sp>
        <p:nvSpPr>
          <p:cNvPr id="4" name="Slide Number Placeholder 3"/>
          <p:cNvSpPr>
            <a:spLocks noGrp="1"/>
          </p:cNvSpPr>
          <p:nvPr>
            <p:ph type="sldNum" sz="quarter" idx="10"/>
          </p:nvPr>
        </p:nvSpPr>
        <p:spPr/>
        <p:txBody>
          <a:bodyPr/>
          <a:lstStyle/>
          <a:p>
            <a:fld id="{32753ACA-609A-8548-A200-55D5AFCB51CD}" type="slidenum">
              <a:rPr lang="en-US" smtClean="0"/>
              <a:t>19</a:t>
            </a:fld>
            <a:endParaRPr lang="en-US"/>
          </a:p>
        </p:txBody>
      </p:sp>
    </p:spTree>
    <p:extLst>
      <p:ext uri="{BB962C8B-B14F-4D97-AF65-F5344CB8AC3E}">
        <p14:creationId xmlns:p14="http://schemas.microsoft.com/office/powerpoint/2010/main" val="267025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a:t>
            </a:r>
            <a:r>
              <a:rPr lang="en-US" baseline="0" dirty="0" smtClean="0"/>
              <a:t> here to help the most in need, and we are gradually backing this up to </a:t>
            </a:r>
            <a:r>
              <a:rPr lang="en-US" baseline="0" smtClean="0"/>
              <a:t>avoid that need.</a:t>
            </a:r>
            <a:endParaRPr lang="en-US"/>
          </a:p>
        </p:txBody>
      </p:sp>
      <p:sp>
        <p:nvSpPr>
          <p:cNvPr id="4" name="Slide Number Placeholder 3"/>
          <p:cNvSpPr>
            <a:spLocks noGrp="1"/>
          </p:cNvSpPr>
          <p:nvPr>
            <p:ph type="sldNum" sz="quarter" idx="10"/>
          </p:nvPr>
        </p:nvSpPr>
        <p:spPr/>
        <p:txBody>
          <a:bodyPr/>
          <a:lstStyle/>
          <a:p>
            <a:fld id="{32753ACA-609A-8548-A200-55D5AFCB51CD}" type="slidenum">
              <a:rPr lang="en-US" smtClean="0"/>
              <a:t>20</a:t>
            </a:fld>
            <a:endParaRPr lang="en-US"/>
          </a:p>
        </p:txBody>
      </p:sp>
    </p:spTree>
    <p:extLst>
      <p:ext uri="{BB962C8B-B14F-4D97-AF65-F5344CB8AC3E}">
        <p14:creationId xmlns:p14="http://schemas.microsoft.com/office/powerpoint/2010/main" val="285765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b="0" i="0" dirty="0" smtClean="0">
                <a:solidFill>
                  <a:srgbClr val="E80202"/>
                </a:solidFill>
                <a:latin typeface="ATC Overlook Heavy"/>
                <a:cs typeface="ATC Overlook Heavy"/>
              </a:rPr>
              <a:t>Mark (15 minutes: Finish by minute 45)</a:t>
            </a:r>
          </a:p>
          <a:p>
            <a:pPr lvl="0"/>
            <a:r>
              <a:rPr lang="en-US" sz="1200" dirty="0" smtClean="0"/>
              <a:t>	-- Backdrop to the formation and intentions of </a:t>
            </a:r>
            <a:r>
              <a:rPr lang="en-US" sz="1200" dirty="0" err="1" smtClean="0"/>
              <a:t>ExCEL</a:t>
            </a:r>
            <a:r>
              <a:rPr lang="en-US" sz="1200" dirty="0" smtClean="0"/>
              <a:t> particularly in the context of math.</a:t>
            </a:r>
          </a:p>
          <a:p>
            <a:pPr lvl="0"/>
            <a:r>
              <a:rPr lang="en-US" sz="1200" dirty="0" smtClean="0"/>
              <a:t>	-- Engage audience in a one experiential exercises</a:t>
            </a:r>
          </a:p>
        </p:txBody>
      </p:sp>
      <p:sp>
        <p:nvSpPr>
          <p:cNvPr id="4" name="Slide Number Placeholder 3"/>
          <p:cNvSpPr>
            <a:spLocks noGrp="1"/>
          </p:cNvSpPr>
          <p:nvPr>
            <p:ph type="sldNum" sz="quarter" idx="10"/>
          </p:nvPr>
        </p:nvSpPr>
        <p:spPr/>
        <p:txBody>
          <a:bodyPr/>
          <a:lstStyle/>
          <a:p>
            <a:fld id="{32753ACA-609A-8548-A200-55D5AFCB51CD}" type="slidenum">
              <a:rPr lang="en-US" smtClean="0"/>
              <a:t>21</a:t>
            </a:fld>
            <a:endParaRPr lang="en-US"/>
          </a:p>
        </p:txBody>
      </p:sp>
    </p:spTree>
    <p:extLst>
      <p:ext uri="{BB962C8B-B14F-4D97-AF65-F5344CB8AC3E}">
        <p14:creationId xmlns:p14="http://schemas.microsoft.com/office/powerpoint/2010/main" val="181230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how the data breaks down by ethnicity</a:t>
            </a:r>
            <a:r>
              <a:rPr lang="en-US" baseline="0" dirty="0" smtClean="0"/>
              <a:t> and how that relates to the choice of social-emotional themes: Belonging, Test Anxiety, and Wind in your sails.</a:t>
            </a:r>
            <a:endParaRPr lang="en-US" dirty="0"/>
          </a:p>
        </p:txBody>
      </p:sp>
      <p:sp>
        <p:nvSpPr>
          <p:cNvPr id="4" name="Slide Number Placeholder 3"/>
          <p:cNvSpPr>
            <a:spLocks noGrp="1"/>
          </p:cNvSpPr>
          <p:nvPr>
            <p:ph type="sldNum" sz="quarter" idx="10"/>
          </p:nvPr>
        </p:nvSpPr>
        <p:spPr/>
        <p:txBody>
          <a:bodyPr/>
          <a:lstStyle/>
          <a:p>
            <a:fld id="{32753ACA-609A-8548-A200-55D5AFCB51CD}" type="slidenum">
              <a:rPr lang="en-US" smtClean="0"/>
              <a:t>25</a:t>
            </a:fld>
            <a:endParaRPr lang="en-US"/>
          </a:p>
        </p:txBody>
      </p:sp>
    </p:spTree>
    <p:extLst>
      <p:ext uri="{BB962C8B-B14F-4D97-AF65-F5344CB8AC3E}">
        <p14:creationId xmlns:p14="http://schemas.microsoft.com/office/powerpoint/2010/main" val="806676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ckground-Red.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685800" y="461716"/>
            <a:ext cx="7772400" cy="835479"/>
          </a:xfrm>
        </p:spPr>
        <p:txBody>
          <a:bodyPr/>
          <a:lstStyle>
            <a:lvl1pPr algn="ctr">
              <a:defRPr b="0" i="0" baseline="0">
                <a:solidFill>
                  <a:schemeClr val="bg1"/>
                </a:solidFill>
                <a:effectLst>
                  <a:outerShdw blurRad="50800" dist="38100" dir="2700000" algn="tl" rotWithShape="0">
                    <a:prstClr val="black">
                      <a:alpha val="40000"/>
                    </a:prstClr>
                  </a:outerShdw>
                </a:effectLst>
                <a:latin typeface="ATC Overlook Heavy"/>
                <a:cs typeface="ATC Overlook Heavy"/>
              </a:defRPr>
            </a:lvl1pPr>
          </a:lstStyle>
          <a:p>
            <a:r>
              <a:rPr lang="en-US" dirty="0" err="1" smtClean="0"/>
              <a:t>Lorem</a:t>
            </a:r>
            <a:r>
              <a:rPr lang="en-US" dirty="0" smtClean="0"/>
              <a:t> </a:t>
            </a:r>
            <a:r>
              <a:rPr lang="en-US" dirty="0" err="1" smtClean="0"/>
              <a:t>Ipsum</a:t>
            </a:r>
            <a:endParaRPr lang="en-US" dirty="0"/>
          </a:p>
        </p:txBody>
      </p:sp>
      <p:sp>
        <p:nvSpPr>
          <p:cNvPr id="3" name="Subtitle 2"/>
          <p:cNvSpPr>
            <a:spLocks noGrp="1"/>
          </p:cNvSpPr>
          <p:nvPr>
            <p:ph type="subTitle" idx="1" hasCustomPrompt="1"/>
          </p:nvPr>
        </p:nvSpPr>
        <p:spPr>
          <a:xfrm>
            <a:off x="1371600" y="1192031"/>
            <a:ext cx="6400800" cy="386303"/>
          </a:xfrm>
        </p:spPr>
        <p:txBody>
          <a:bodyPr>
            <a:normAutofit/>
          </a:bodyPr>
          <a:lstStyle>
            <a:lvl1pPr marL="0" indent="0" algn="ctr">
              <a:buNone/>
              <a:defRPr sz="1800" b="0" i="0" baseline="0">
                <a:solidFill>
                  <a:srgbClr val="FFFFFF"/>
                </a:solidFill>
                <a:latin typeface="ATC Overlook Heavy"/>
                <a:cs typeface="ATC Overlook Heavy"/>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smtClean="0"/>
              <a:t>Lorem</a:t>
            </a:r>
            <a:r>
              <a:rPr lang="en-US" dirty="0" smtClean="0"/>
              <a:t> </a:t>
            </a:r>
            <a:r>
              <a:rPr lang="en-US" dirty="0" err="1" smtClean="0"/>
              <a:t>Ipsum</a:t>
            </a:r>
            <a:endParaRPr lang="en-US" dirty="0"/>
          </a:p>
        </p:txBody>
      </p:sp>
      <p:sp>
        <p:nvSpPr>
          <p:cNvPr id="32" name="TextBox 31"/>
          <p:cNvSpPr txBox="1"/>
          <p:nvPr userDrawn="1"/>
        </p:nvSpPr>
        <p:spPr>
          <a:xfrm>
            <a:off x="457200" y="4552950"/>
            <a:ext cx="1155700" cy="369332"/>
          </a:xfrm>
          <a:prstGeom prst="rect">
            <a:avLst/>
          </a:prstGeom>
          <a:noFill/>
        </p:spPr>
        <p:txBody>
          <a:bodyPr wrap="square" rtlCol="0">
            <a:spAutoFit/>
          </a:bodyPr>
          <a:lstStyle/>
          <a:p>
            <a:endParaRPr lang="en-US" b="0" i="0" dirty="0">
              <a:latin typeface="ATC Overlook Heavy"/>
              <a:cs typeface="ATC Overlook Heavy"/>
            </a:endParaRPr>
          </a:p>
        </p:txBody>
      </p:sp>
      <p:sp>
        <p:nvSpPr>
          <p:cNvPr id="11" name="Picture Placeholder 10"/>
          <p:cNvSpPr>
            <a:spLocks noGrp="1"/>
          </p:cNvSpPr>
          <p:nvPr>
            <p:ph type="pic" sz="quarter" idx="11"/>
          </p:nvPr>
        </p:nvSpPr>
        <p:spPr>
          <a:xfrm>
            <a:off x="-35990" y="1678747"/>
            <a:ext cx="9195479" cy="3483803"/>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txBody>
          <a:bodyPr/>
          <a:lstStyle/>
          <a:p>
            <a:endParaRPr lang="en-US"/>
          </a:p>
        </p:txBody>
      </p:sp>
      <p:sp>
        <p:nvSpPr>
          <p:cNvPr id="4" name="TextBox 3"/>
          <p:cNvSpPr txBox="1"/>
          <p:nvPr userDrawn="1"/>
        </p:nvSpPr>
        <p:spPr>
          <a:xfrm>
            <a:off x="9899650" y="3835400"/>
            <a:ext cx="914400" cy="914400"/>
          </a:xfrm>
          <a:prstGeom prst="rect">
            <a:avLst/>
          </a:prstGeom>
        </p:spPr>
        <p:txBody>
          <a:bodyPr vert="horz" wrap="none" lIns="91440" tIns="45720" rIns="91440" bIns="45720" rtlCol="0" anchor="ctr">
            <a:normAutofit/>
          </a:bodyPr>
          <a:lstStyle/>
          <a:p>
            <a:pPr algn="l"/>
            <a:endParaRPr lang="en-US" sz="1400" dirty="0" err="1" smtClean="0"/>
          </a:p>
        </p:txBody>
      </p:sp>
    </p:spTree>
    <p:extLst>
      <p:ext uri="{BB962C8B-B14F-4D97-AF65-F5344CB8AC3E}">
        <p14:creationId xmlns:p14="http://schemas.microsoft.com/office/powerpoint/2010/main" val="25572882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Layout 01">
    <p:spTree>
      <p:nvGrpSpPr>
        <p:cNvPr id="1" name=""/>
        <p:cNvGrpSpPr/>
        <p:nvPr/>
      </p:nvGrpSpPr>
      <p:grpSpPr>
        <a:xfrm>
          <a:off x="0" y="0"/>
          <a:ext cx="0" cy="0"/>
          <a:chOff x="0" y="0"/>
          <a:chExt cx="0" cy="0"/>
        </a:xfrm>
      </p:grpSpPr>
      <p:pic>
        <p:nvPicPr>
          <p:cNvPr id="2" name="Picture 1" descr="Background-Whit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0000"/>
          <a:stretch/>
        </p:blipFill>
        <p:spPr>
          <a:xfrm>
            <a:off x="2781300" y="0"/>
            <a:ext cx="5486400" cy="5143500"/>
          </a:xfrm>
          <a:prstGeom prst="rect">
            <a:avLst/>
          </a:prstGeom>
        </p:spPr>
      </p:pic>
      <p:sp>
        <p:nvSpPr>
          <p:cNvPr id="12" name="Picture Placeholder 10"/>
          <p:cNvSpPr>
            <a:spLocks noGrp="1"/>
          </p:cNvSpPr>
          <p:nvPr>
            <p:ph type="pic" sz="quarter" idx="10"/>
          </p:nvPr>
        </p:nvSpPr>
        <p:spPr>
          <a:xfrm>
            <a:off x="-25400" y="-27472"/>
            <a:ext cx="3954964" cy="5221772"/>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13152 w 3942716"/>
              <a:gd name="connsiteY0" fmla="*/ 5901 h 5177775"/>
              <a:gd name="connsiteX1" fmla="*/ 3942716 w 3942716"/>
              <a:gd name="connsiteY1" fmla="*/ 0 h 5177775"/>
              <a:gd name="connsiteX2" fmla="*/ 3612353 w 3942716"/>
              <a:gd name="connsiteY2" fmla="*/ 5151473 h 5177775"/>
              <a:gd name="connsiteX3" fmla="*/ 0 w 3942716"/>
              <a:gd name="connsiteY3" fmla="*/ 5177775 h 5177775"/>
              <a:gd name="connsiteX4" fmla="*/ 13152 w 3942716"/>
              <a:gd name="connsiteY4" fmla="*/ 5901 h 5177775"/>
              <a:gd name="connsiteX0" fmla="*/ 13152 w 3942716"/>
              <a:gd name="connsiteY0" fmla="*/ 5901 h 5202273"/>
              <a:gd name="connsiteX1" fmla="*/ 3942716 w 3942716"/>
              <a:gd name="connsiteY1" fmla="*/ 0 h 5202273"/>
              <a:gd name="connsiteX2" fmla="*/ 3580603 w 3942716"/>
              <a:gd name="connsiteY2" fmla="*/ 5202273 h 5202273"/>
              <a:gd name="connsiteX3" fmla="*/ 0 w 3942716"/>
              <a:gd name="connsiteY3" fmla="*/ 5177775 h 5202273"/>
              <a:gd name="connsiteX4" fmla="*/ 13152 w 3942716"/>
              <a:gd name="connsiteY4" fmla="*/ 5901 h 5202273"/>
              <a:gd name="connsiteX0" fmla="*/ 0 w 3954964"/>
              <a:gd name="connsiteY0" fmla="*/ 0 h 5221772"/>
              <a:gd name="connsiteX1" fmla="*/ 3954964 w 3954964"/>
              <a:gd name="connsiteY1" fmla="*/ 19499 h 5221772"/>
              <a:gd name="connsiteX2" fmla="*/ 3592851 w 3954964"/>
              <a:gd name="connsiteY2" fmla="*/ 5221772 h 5221772"/>
              <a:gd name="connsiteX3" fmla="*/ 12248 w 3954964"/>
              <a:gd name="connsiteY3" fmla="*/ 5197274 h 5221772"/>
              <a:gd name="connsiteX4" fmla="*/ 0 w 3954964"/>
              <a:gd name="connsiteY4" fmla="*/ 0 h 5221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964" h="5221772">
                <a:moveTo>
                  <a:pt x="0" y="0"/>
                </a:moveTo>
                <a:lnTo>
                  <a:pt x="3954964" y="19499"/>
                </a:lnTo>
                <a:lnTo>
                  <a:pt x="3592851" y="5221772"/>
                </a:lnTo>
                <a:lnTo>
                  <a:pt x="12248" y="5197274"/>
                </a:lnTo>
                <a:cubicBezTo>
                  <a:pt x="8165" y="3464849"/>
                  <a:pt x="4083" y="1732425"/>
                  <a:pt x="0" y="0"/>
                </a:cubicBezTo>
                <a:close/>
              </a:path>
            </a:pathLst>
          </a:custGeom>
        </p:spPr>
        <p:txBody>
          <a:bodyPr/>
          <a:lstStyle/>
          <a:p>
            <a:endParaRPr lang="en-US"/>
          </a:p>
        </p:txBody>
      </p:sp>
      <p:sp>
        <p:nvSpPr>
          <p:cNvPr id="18" name="Text Placeholder 12"/>
          <p:cNvSpPr>
            <a:spLocks noGrp="1"/>
          </p:cNvSpPr>
          <p:nvPr>
            <p:ph type="body" sz="quarter" idx="13" hasCustomPrompt="1"/>
          </p:nvPr>
        </p:nvSpPr>
        <p:spPr>
          <a:xfrm>
            <a:off x="4840286" y="1860669"/>
            <a:ext cx="3586163" cy="398118"/>
          </a:xfrm>
        </p:spPr>
        <p:txBody>
          <a:bodyPr/>
          <a:lstStyle>
            <a:lvl1pPr marL="0" indent="0">
              <a:buNone/>
              <a:defRPr sz="2800"/>
            </a:lvl1pPr>
          </a:lstStyle>
          <a:p>
            <a:r>
              <a:rPr lang="en-US" sz="1800" b="1" i="0" dirty="0" err="1" smtClean="0">
                <a:solidFill>
                  <a:srgbClr val="E80202"/>
                </a:solidFill>
                <a:latin typeface="FS Lola"/>
                <a:cs typeface="FS Lola"/>
              </a:rPr>
              <a:t>Lorem</a:t>
            </a:r>
            <a:r>
              <a:rPr lang="en-US" sz="1800" b="1" i="0" baseline="0" dirty="0" smtClean="0">
                <a:solidFill>
                  <a:srgbClr val="E80202"/>
                </a:solidFill>
                <a:latin typeface="FS Lola"/>
                <a:cs typeface="FS Lola"/>
              </a:rPr>
              <a:t>, </a:t>
            </a:r>
            <a:r>
              <a:rPr lang="en-US" sz="1800" b="1" i="0" baseline="0" dirty="0" err="1" smtClean="0">
                <a:solidFill>
                  <a:schemeClr val="tx1"/>
                </a:solidFill>
                <a:latin typeface="FS Lola"/>
                <a:cs typeface="FS Lola"/>
              </a:rPr>
              <a:t>Ipsum</a:t>
            </a:r>
            <a:endParaRPr lang="en-US" sz="1800" b="1" i="0" dirty="0">
              <a:solidFill>
                <a:schemeClr val="tx1"/>
              </a:solidFill>
              <a:latin typeface="FS Lola"/>
              <a:cs typeface="FS Lola"/>
            </a:endParaRPr>
          </a:p>
        </p:txBody>
      </p:sp>
      <p:sp>
        <p:nvSpPr>
          <p:cNvPr id="19" name="Text Placeholder 12"/>
          <p:cNvSpPr>
            <a:spLocks noGrp="1"/>
          </p:cNvSpPr>
          <p:nvPr>
            <p:ph type="body" sz="quarter" idx="14" hasCustomPrompt="1"/>
          </p:nvPr>
        </p:nvSpPr>
        <p:spPr>
          <a:xfrm>
            <a:off x="4840286" y="2258787"/>
            <a:ext cx="3586163" cy="1638358"/>
          </a:xfrm>
        </p:spPr>
        <p:txBody>
          <a:bodyPr/>
          <a:lstStyle>
            <a:lvl1pPr marL="0" indent="0">
              <a:buNone/>
              <a:defRPr sz="1800"/>
            </a:lvl1pPr>
          </a:lstStyle>
          <a:p>
            <a:r>
              <a:rPr lang="en-US" sz="1200" b="0" i="0" dirty="0" err="1" smtClean="0">
                <a:solidFill>
                  <a:schemeClr val="tx1"/>
                </a:solidFill>
                <a:latin typeface="FS Lola"/>
                <a:cs typeface="FS Lola"/>
              </a:rPr>
              <a:t>Lorem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ipsum</a:t>
            </a:r>
            <a:r>
              <a:rPr lang="en-US" sz="1200" b="0" i="0" dirty="0" smtClean="0">
                <a:solidFill>
                  <a:schemeClr val="tx1"/>
                </a:solidFill>
                <a:latin typeface="FS Lola"/>
                <a:cs typeface="FS Lola"/>
              </a:rPr>
              <a:t> dolor sit </a:t>
            </a:r>
            <a:r>
              <a:rPr lang="en-US" sz="1200" b="0" i="0" dirty="0" err="1" smtClean="0">
                <a:solidFill>
                  <a:schemeClr val="tx1"/>
                </a:solidFill>
                <a:latin typeface="FS Lola"/>
                <a:cs typeface="FS Lola"/>
              </a:rPr>
              <a:t>amet</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vix</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oratio</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epicurei</a:t>
            </a:r>
            <a:r>
              <a:rPr lang="en-US" sz="1200" b="0" i="0" dirty="0" smtClean="0">
                <a:solidFill>
                  <a:schemeClr val="tx1"/>
                </a:solidFill>
                <a:latin typeface="FS Lola"/>
                <a:cs typeface="FS Lola"/>
              </a:rPr>
              <a:t>, sit </a:t>
            </a:r>
            <a:r>
              <a:rPr lang="en-US" sz="1200" b="0" i="0" dirty="0" err="1" smtClean="0">
                <a:solidFill>
                  <a:schemeClr val="tx1"/>
                </a:solidFill>
                <a:latin typeface="FS Lola"/>
                <a:cs typeface="FS Lola"/>
              </a:rPr>
              <a:t>eirmod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civibus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ea</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nibh</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dictas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sed</a:t>
            </a:r>
            <a:r>
              <a:rPr lang="en-US" sz="1200" b="0" i="0" dirty="0" smtClean="0">
                <a:solidFill>
                  <a:schemeClr val="tx1"/>
                </a:solidFill>
                <a:latin typeface="FS Lola"/>
                <a:cs typeface="FS Lola"/>
              </a:rPr>
              <a:t> cu. Cum </a:t>
            </a:r>
            <a:r>
              <a:rPr lang="en-US" sz="1200" b="0" i="0" dirty="0" err="1" smtClean="0">
                <a:solidFill>
                  <a:schemeClr val="tx1"/>
                </a:solidFill>
                <a:latin typeface="FS Lola"/>
                <a:cs typeface="FS Lola"/>
              </a:rPr>
              <a:t>autem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in. No quo </a:t>
            </a:r>
            <a:r>
              <a:rPr lang="en-US" sz="1200" b="0" i="0" dirty="0" err="1" smtClean="0">
                <a:solidFill>
                  <a:schemeClr val="tx1"/>
                </a:solidFill>
                <a:latin typeface="FS Lola"/>
                <a:cs typeface="FS Lola"/>
              </a:rPr>
              <a:t>noster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veritus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copiosae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pri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periculis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consectetuer</a:t>
            </a:r>
            <a:r>
              <a:rPr lang="en-US" sz="1200" b="0" i="0" dirty="0" smtClean="0">
                <a:solidFill>
                  <a:schemeClr val="tx1"/>
                </a:solidFill>
                <a:latin typeface="FS Lola"/>
                <a:cs typeface="FS Lola"/>
              </a:rPr>
              <a:t> an. </a:t>
            </a:r>
            <a:r>
              <a:rPr lang="en-US" sz="1200" b="0" i="0" dirty="0" err="1" smtClean="0">
                <a:solidFill>
                  <a:schemeClr val="tx1"/>
                </a:solidFill>
                <a:latin typeface="FS Lola"/>
                <a:cs typeface="FS Lola"/>
              </a:rPr>
              <a:t>Atomorum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urbanitas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Errem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insolens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ad. </a:t>
            </a:r>
            <a:r>
              <a:rPr lang="en-US" sz="1200" b="0" i="0" dirty="0" err="1" smtClean="0">
                <a:solidFill>
                  <a:schemeClr val="tx1"/>
                </a:solidFill>
                <a:latin typeface="FS Lola"/>
                <a:cs typeface="FS Lola"/>
              </a:rPr>
              <a:t>Ancillae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interesset</a:t>
            </a:r>
            <a:r>
              <a:rPr lang="en-US" sz="1200" b="0" i="0" dirty="0" smtClean="0">
                <a:solidFill>
                  <a:schemeClr val="tx1"/>
                </a:solidFill>
                <a:latin typeface="FS Lola"/>
                <a:cs typeface="FS Lola"/>
              </a:rPr>
              <a:t> ne pro, </a:t>
            </a:r>
            <a:r>
              <a:rPr lang="en-US" sz="1200" b="0" i="0" dirty="0" err="1" smtClean="0">
                <a:solidFill>
                  <a:schemeClr val="tx1"/>
                </a:solidFill>
                <a:latin typeface="FS Lola"/>
                <a:cs typeface="FS Lola"/>
              </a:rPr>
              <a:t>tempor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apeirian</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persequeris</a:t>
            </a:r>
            <a:r>
              <a:rPr lang="en-US" sz="1200" b="0" i="0" dirty="0" smtClean="0">
                <a:solidFill>
                  <a:schemeClr val="tx1"/>
                </a:solidFill>
                <a:latin typeface="FS Lola"/>
                <a:cs typeface="FS Lola"/>
              </a:rPr>
              <a:t> an duo.</a:t>
            </a:r>
            <a:endParaRPr lang="en-US" sz="1200" b="0" i="0" dirty="0">
              <a:solidFill>
                <a:schemeClr val="tx1"/>
              </a:solidFill>
              <a:latin typeface="FS Lola"/>
              <a:cs typeface="FS Lola"/>
            </a:endParaRPr>
          </a:p>
        </p:txBody>
      </p:sp>
      <p:sp>
        <p:nvSpPr>
          <p:cNvPr id="10" name="Title 9"/>
          <p:cNvSpPr>
            <a:spLocks noGrp="1"/>
          </p:cNvSpPr>
          <p:nvPr>
            <p:ph type="title" hasCustomPrompt="1"/>
          </p:nvPr>
        </p:nvSpPr>
        <p:spPr>
          <a:xfrm>
            <a:off x="4840286" y="1318826"/>
            <a:ext cx="3586163" cy="484694"/>
          </a:xfrm>
        </p:spPr>
        <p:txBody>
          <a:bodyPr/>
          <a:lstStyle>
            <a:lvl1pPr>
              <a:defRPr baseline="0">
                <a:solidFill>
                  <a:srgbClr val="E80202"/>
                </a:solidFill>
              </a:defRPr>
            </a:lvl1pPr>
          </a:lstStyle>
          <a:p>
            <a:r>
              <a:rPr lang="en-US" dirty="0" err="1" smtClean="0"/>
              <a:t>Lorem</a:t>
            </a:r>
            <a:r>
              <a:rPr lang="en-US" dirty="0" smtClean="0"/>
              <a:t> </a:t>
            </a:r>
            <a:r>
              <a:rPr lang="en-US" dirty="0" err="1" smtClean="0"/>
              <a:t>Ipsum</a:t>
            </a:r>
            <a:endParaRPr lang="en-US" dirty="0"/>
          </a:p>
        </p:txBody>
      </p:sp>
    </p:spTree>
    <p:extLst>
      <p:ext uri="{BB962C8B-B14F-4D97-AF65-F5344CB8AC3E}">
        <p14:creationId xmlns:p14="http://schemas.microsoft.com/office/powerpoint/2010/main" val="15162112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Layout 01b">
    <p:spTree>
      <p:nvGrpSpPr>
        <p:cNvPr id="1" name=""/>
        <p:cNvGrpSpPr/>
        <p:nvPr/>
      </p:nvGrpSpPr>
      <p:grpSpPr>
        <a:xfrm>
          <a:off x="0" y="0"/>
          <a:ext cx="0" cy="0"/>
          <a:chOff x="0" y="0"/>
          <a:chExt cx="0" cy="0"/>
        </a:xfrm>
      </p:grpSpPr>
      <p:pic>
        <p:nvPicPr>
          <p:cNvPr id="2" name="Picture 1" descr="Background-Whit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0000"/>
          <a:stretch/>
        </p:blipFill>
        <p:spPr>
          <a:xfrm flipH="1">
            <a:off x="482600" y="0"/>
            <a:ext cx="5486400" cy="5143500"/>
          </a:xfrm>
          <a:prstGeom prst="rect">
            <a:avLst/>
          </a:prstGeom>
        </p:spPr>
      </p:pic>
      <p:sp>
        <p:nvSpPr>
          <p:cNvPr id="12" name="Picture Placeholder 10"/>
          <p:cNvSpPr>
            <a:spLocks noGrp="1"/>
          </p:cNvSpPr>
          <p:nvPr>
            <p:ph type="pic" sz="quarter" idx="10"/>
          </p:nvPr>
        </p:nvSpPr>
        <p:spPr>
          <a:xfrm>
            <a:off x="5227136" y="0"/>
            <a:ext cx="3942101" cy="5146025"/>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602798 w 3929564"/>
              <a:gd name="connsiteY3" fmla="*/ 5146025 h 5151473"/>
              <a:gd name="connsiteX4" fmla="*/ 0 w 3929564"/>
              <a:gd name="connsiteY4" fmla="*/ 5901 h 5151473"/>
              <a:gd name="connsiteX0" fmla="*/ 0 w 3942101"/>
              <a:gd name="connsiteY0" fmla="*/ 5901 h 5146025"/>
              <a:gd name="connsiteX1" fmla="*/ 3929564 w 3942101"/>
              <a:gd name="connsiteY1" fmla="*/ 0 h 5146025"/>
              <a:gd name="connsiteX2" fmla="*/ 3942101 w 3942101"/>
              <a:gd name="connsiteY2" fmla="*/ 5145123 h 5146025"/>
              <a:gd name="connsiteX3" fmla="*/ 602798 w 3942101"/>
              <a:gd name="connsiteY3" fmla="*/ 5146025 h 5146025"/>
              <a:gd name="connsiteX4" fmla="*/ 0 w 3942101"/>
              <a:gd name="connsiteY4" fmla="*/ 5901 h 514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101" h="5146025">
                <a:moveTo>
                  <a:pt x="0" y="5901"/>
                </a:moveTo>
                <a:lnTo>
                  <a:pt x="3929564" y="0"/>
                </a:lnTo>
                <a:lnTo>
                  <a:pt x="3942101" y="5145123"/>
                </a:lnTo>
                <a:lnTo>
                  <a:pt x="602798" y="5146025"/>
                </a:lnTo>
                <a:lnTo>
                  <a:pt x="0" y="5901"/>
                </a:lnTo>
                <a:close/>
              </a:path>
            </a:pathLst>
          </a:custGeom>
        </p:spPr>
        <p:txBody>
          <a:bodyPr/>
          <a:lstStyle/>
          <a:p>
            <a:endParaRPr lang="en-US"/>
          </a:p>
        </p:txBody>
      </p:sp>
      <p:sp>
        <p:nvSpPr>
          <p:cNvPr id="17" name="Text Placeholder 12"/>
          <p:cNvSpPr>
            <a:spLocks noGrp="1"/>
          </p:cNvSpPr>
          <p:nvPr>
            <p:ph type="body" sz="quarter" idx="12" hasCustomPrompt="1"/>
          </p:nvPr>
        </p:nvSpPr>
        <p:spPr>
          <a:xfrm>
            <a:off x="1169986" y="1375975"/>
            <a:ext cx="3586163" cy="533812"/>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35 YEAR AWARDS</a:t>
            </a:r>
            <a:endParaRPr lang="en-US" sz="2800" b="0" i="0" dirty="0">
              <a:solidFill>
                <a:srgbClr val="E80202"/>
              </a:solidFill>
              <a:latin typeface="ATC Overlook Heavy"/>
              <a:cs typeface="ATC Overlook Heavy"/>
            </a:endParaRPr>
          </a:p>
        </p:txBody>
      </p:sp>
      <p:sp>
        <p:nvSpPr>
          <p:cNvPr id="18" name="Text Placeholder 12"/>
          <p:cNvSpPr>
            <a:spLocks noGrp="1"/>
          </p:cNvSpPr>
          <p:nvPr>
            <p:ph type="body" sz="quarter" idx="13" hasCustomPrompt="1"/>
          </p:nvPr>
        </p:nvSpPr>
        <p:spPr>
          <a:xfrm>
            <a:off x="1169986" y="1860669"/>
            <a:ext cx="3586163" cy="398118"/>
          </a:xfrm>
        </p:spPr>
        <p:txBody>
          <a:bodyPr/>
          <a:lstStyle>
            <a:lvl1pPr marL="0" indent="0">
              <a:buNone/>
              <a:defRPr sz="2800"/>
            </a:lvl1pPr>
          </a:lstStyle>
          <a:p>
            <a:r>
              <a:rPr lang="en-US" sz="1800" b="1" i="0" dirty="0" smtClean="0">
                <a:solidFill>
                  <a:srgbClr val="E80202"/>
                </a:solidFill>
                <a:latin typeface="FS Lola"/>
                <a:cs typeface="FS Lola"/>
              </a:rPr>
              <a:t>Todd</a:t>
            </a:r>
            <a:r>
              <a:rPr lang="en-US" sz="1800" b="1" i="0" baseline="0" dirty="0" smtClean="0">
                <a:solidFill>
                  <a:srgbClr val="E80202"/>
                </a:solidFill>
                <a:latin typeface="FS Lola"/>
                <a:cs typeface="FS Lola"/>
              </a:rPr>
              <a:t> Andrews, </a:t>
            </a:r>
            <a:r>
              <a:rPr lang="en-US" sz="1800" b="1" i="0" baseline="0" dirty="0" smtClean="0">
                <a:solidFill>
                  <a:schemeClr val="tx1"/>
                </a:solidFill>
                <a:latin typeface="FS Lola"/>
                <a:cs typeface="FS Lola"/>
              </a:rPr>
              <a:t>Physical Plant</a:t>
            </a:r>
            <a:endParaRPr lang="en-US" sz="1800" b="1" i="0" dirty="0">
              <a:solidFill>
                <a:schemeClr val="tx1"/>
              </a:solidFill>
              <a:latin typeface="FS Lola"/>
              <a:cs typeface="FS Lola"/>
            </a:endParaRPr>
          </a:p>
        </p:txBody>
      </p:sp>
      <p:sp>
        <p:nvSpPr>
          <p:cNvPr id="19" name="Text Placeholder 12"/>
          <p:cNvSpPr>
            <a:spLocks noGrp="1"/>
          </p:cNvSpPr>
          <p:nvPr>
            <p:ph type="body" sz="quarter" idx="14" hasCustomPrompt="1"/>
          </p:nvPr>
        </p:nvSpPr>
        <p:spPr>
          <a:xfrm>
            <a:off x="1169986" y="2258787"/>
            <a:ext cx="3586163" cy="1638358"/>
          </a:xfrm>
        </p:spPr>
        <p:txBody>
          <a:bodyPr/>
          <a:lstStyle>
            <a:lvl1pPr marL="0" indent="0">
              <a:buNone/>
              <a:defRPr sz="1800"/>
            </a:lvl1pPr>
          </a:lstStyle>
          <a:p>
            <a:r>
              <a:rPr lang="en-US" sz="1200" b="0" i="0" dirty="0" err="1" smtClean="0">
                <a:solidFill>
                  <a:schemeClr val="tx1"/>
                </a:solidFill>
                <a:latin typeface="FS Lola"/>
                <a:cs typeface="FS Lola"/>
              </a:rPr>
              <a:t>Lorem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ipsum</a:t>
            </a:r>
            <a:r>
              <a:rPr lang="en-US" sz="1200" b="0" i="0" dirty="0" smtClean="0">
                <a:solidFill>
                  <a:schemeClr val="tx1"/>
                </a:solidFill>
                <a:latin typeface="FS Lola"/>
                <a:cs typeface="FS Lola"/>
              </a:rPr>
              <a:t> dolor sit </a:t>
            </a:r>
            <a:r>
              <a:rPr lang="en-US" sz="1200" b="0" i="0" dirty="0" err="1" smtClean="0">
                <a:solidFill>
                  <a:schemeClr val="tx1"/>
                </a:solidFill>
                <a:latin typeface="FS Lola"/>
                <a:cs typeface="FS Lola"/>
              </a:rPr>
              <a:t>amet</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vix</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oratio</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epicurei</a:t>
            </a:r>
            <a:r>
              <a:rPr lang="en-US" sz="1200" b="0" i="0" dirty="0" smtClean="0">
                <a:solidFill>
                  <a:schemeClr val="tx1"/>
                </a:solidFill>
                <a:latin typeface="FS Lola"/>
                <a:cs typeface="FS Lola"/>
              </a:rPr>
              <a:t>, sit </a:t>
            </a:r>
            <a:r>
              <a:rPr lang="en-US" sz="1200" b="0" i="0" dirty="0" err="1" smtClean="0">
                <a:solidFill>
                  <a:schemeClr val="tx1"/>
                </a:solidFill>
                <a:latin typeface="FS Lola"/>
                <a:cs typeface="FS Lola"/>
              </a:rPr>
              <a:t>eirmod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civibus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ea</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nibh</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dictas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sed</a:t>
            </a:r>
            <a:r>
              <a:rPr lang="en-US" sz="1200" b="0" i="0" dirty="0" smtClean="0">
                <a:solidFill>
                  <a:schemeClr val="tx1"/>
                </a:solidFill>
                <a:latin typeface="FS Lola"/>
                <a:cs typeface="FS Lola"/>
              </a:rPr>
              <a:t> cu. Cum </a:t>
            </a:r>
            <a:r>
              <a:rPr lang="en-US" sz="1200" b="0" i="0" dirty="0" err="1" smtClean="0">
                <a:solidFill>
                  <a:schemeClr val="tx1"/>
                </a:solidFill>
                <a:latin typeface="FS Lola"/>
                <a:cs typeface="FS Lola"/>
              </a:rPr>
              <a:t>autem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in. No quo </a:t>
            </a:r>
            <a:r>
              <a:rPr lang="en-US" sz="1200" b="0" i="0" dirty="0" err="1" smtClean="0">
                <a:solidFill>
                  <a:schemeClr val="tx1"/>
                </a:solidFill>
                <a:latin typeface="FS Lola"/>
                <a:cs typeface="FS Lola"/>
              </a:rPr>
              <a:t>noster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veritus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copiosae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pri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periculis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consectetuer</a:t>
            </a:r>
            <a:r>
              <a:rPr lang="en-US" sz="1200" b="0" i="0" dirty="0" smtClean="0">
                <a:solidFill>
                  <a:schemeClr val="tx1"/>
                </a:solidFill>
                <a:latin typeface="FS Lola"/>
                <a:cs typeface="FS Lola"/>
              </a:rPr>
              <a:t> an. </a:t>
            </a:r>
            <a:r>
              <a:rPr lang="en-US" sz="1200" b="0" i="0" dirty="0" err="1" smtClean="0">
                <a:solidFill>
                  <a:schemeClr val="tx1"/>
                </a:solidFill>
                <a:latin typeface="FS Lola"/>
                <a:cs typeface="FS Lola"/>
              </a:rPr>
              <a:t>Atomorum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urbanitas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Errem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insolens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ad. </a:t>
            </a:r>
            <a:r>
              <a:rPr lang="en-US" sz="1200" b="0" i="0" dirty="0" err="1" smtClean="0">
                <a:solidFill>
                  <a:schemeClr val="tx1"/>
                </a:solidFill>
                <a:latin typeface="FS Lola"/>
                <a:cs typeface="FS Lola"/>
              </a:rPr>
              <a:t>Ancillae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interesset</a:t>
            </a:r>
            <a:r>
              <a:rPr lang="en-US" sz="1200" b="0" i="0" dirty="0" smtClean="0">
                <a:solidFill>
                  <a:schemeClr val="tx1"/>
                </a:solidFill>
                <a:latin typeface="FS Lola"/>
                <a:cs typeface="FS Lola"/>
              </a:rPr>
              <a:t> ne pro, </a:t>
            </a:r>
            <a:r>
              <a:rPr lang="en-US" sz="1200" b="0" i="0" dirty="0" err="1" smtClean="0">
                <a:solidFill>
                  <a:schemeClr val="tx1"/>
                </a:solidFill>
                <a:latin typeface="FS Lola"/>
                <a:cs typeface="FS Lola"/>
              </a:rPr>
              <a:t>tempor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apeirian</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persequeris</a:t>
            </a:r>
            <a:r>
              <a:rPr lang="en-US" sz="1200" b="0" i="0" dirty="0" smtClean="0">
                <a:solidFill>
                  <a:schemeClr val="tx1"/>
                </a:solidFill>
                <a:latin typeface="FS Lola"/>
                <a:cs typeface="FS Lola"/>
              </a:rPr>
              <a:t> an duo.</a:t>
            </a:r>
            <a:endParaRPr lang="en-US" sz="1200" b="0" i="0" dirty="0">
              <a:solidFill>
                <a:schemeClr val="tx1"/>
              </a:solidFill>
              <a:latin typeface="FS Lola"/>
              <a:cs typeface="FS Lola"/>
            </a:endParaRPr>
          </a:p>
        </p:txBody>
      </p:sp>
    </p:spTree>
    <p:extLst>
      <p:ext uri="{BB962C8B-B14F-4D97-AF65-F5344CB8AC3E}">
        <p14:creationId xmlns:p14="http://schemas.microsoft.com/office/powerpoint/2010/main" val="39359808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Layout 02">
    <p:spTree>
      <p:nvGrpSpPr>
        <p:cNvPr id="1" name=""/>
        <p:cNvGrpSpPr/>
        <p:nvPr/>
      </p:nvGrpSpPr>
      <p:grpSpPr>
        <a:xfrm>
          <a:off x="0" y="0"/>
          <a:ext cx="0" cy="0"/>
          <a:chOff x="0" y="0"/>
          <a:chExt cx="0" cy="0"/>
        </a:xfrm>
      </p:grpSpPr>
      <p:pic>
        <p:nvPicPr>
          <p:cNvPr id="2" name="Picture 1" descr="Background-Whit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0000"/>
          <a:stretch/>
        </p:blipFill>
        <p:spPr>
          <a:xfrm>
            <a:off x="2781300" y="0"/>
            <a:ext cx="5486400" cy="5143500"/>
          </a:xfrm>
          <a:prstGeom prst="rect">
            <a:avLst/>
          </a:prstGeom>
        </p:spPr>
      </p:pic>
      <p:sp>
        <p:nvSpPr>
          <p:cNvPr id="15" name="Picture Placeholder 10"/>
          <p:cNvSpPr>
            <a:spLocks noGrp="1"/>
          </p:cNvSpPr>
          <p:nvPr>
            <p:ph type="pic" sz="quarter" idx="10"/>
          </p:nvPr>
        </p:nvSpPr>
        <p:spPr>
          <a:xfrm>
            <a:off x="0" y="0"/>
            <a:ext cx="3935464" cy="2573456"/>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464" h="2573456">
                <a:moveTo>
                  <a:pt x="5900" y="5901"/>
                </a:moveTo>
                <a:lnTo>
                  <a:pt x="3935464" y="0"/>
                </a:lnTo>
                <a:lnTo>
                  <a:pt x="3298335" y="2567555"/>
                </a:lnTo>
                <a:lnTo>
                  <a:pt x="0" y="2573456"/>
                </a:lnTo>
                <a:cubicBezTo>
                  <a:pt x="1967" y="1717604"/>
                  <a:pt x="3933" y="861753"/>
                  <a:pt x="5900" y="5901"/>
                </a:cubicBezTo>
                <a:close/>
              </a:path>
            </a:pathLst>
          </a:custGeom>
        </p:spPr>
        <p:txBody>
          <a:bodyPr/>
          <a:lstStyle/>
          <a:p>
            <a:endParaRPr lang="en-US"/>
          </a:p>
        </p:txBody>
      </p:sp>
      <p:sp>
        <p:nvSpPr>
          <p:cNvPr id="13" name="Picture Placeholder 10"/>
          <p:cNvSpPr>
            <a:spLocks noGrp="1"/>
          </p:cNvSpPr>
          <p:nvPr>
            <p:ph type="pic" sz="quarter" idx="11"/>
          </p:nvPr>
        </p:nvSpPr>
        <p:spPr>
          <a:xfrm>
            <a:off x="-14637" y="2567779"/>
            <a:ext cx="3942088" cy="2609339"/>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13 w 4147709"/>
              <a:gd name="connsiteY0" fmla="*/ 1925398 h 2573456"/>
              <a:gd name="connsiteX1" fmla="*/ 4147709 w 4147709"/>
              <a:gd name="connsiteY1" fmla="*/ 0 h 2573456"/>
              <a:gd name="connsiteX2" fmla="*/ 3510580 w 4147709"/>
              <a:gd name="connsiteY2" fmla="*/ 2567555 h 2573456"/>
              <a:gd name="connsiteX3" fmla="*/ 212245 w 4147709"/>
              <a:gd name="connsiteY3" fmla="*/ 2573456 h 2573456"/>
              <a:gd name="connsiteX4" fmla="*/ 13 w 4147709"/>
              <a:gd name="connsiteY4" fmla="*/ 1925398 h 2573456"/>
              <a:gd name="connsiteX0" fmla="*/ 323 w 4148019"/>
              <a:gd name="connsiteY0" fmla="*/ 1925398 h 4507495"/>
              <a:gd name="connsiteX1" fmla="*/ 4148019 w 4148019"/>
              <a:gd name="connsiteY1" fmla="*/ 0 h 4507495"/>
              <a:gd name="connsiteX2" fmla="*/ 3510890 w 4148019"/>
              <a:gd name="connsiteY2" fmla="*/ 2567555 h 4507495"/>
              <a:gd name="connsiteX3" fmla="*/ 4117 w 4148019"/>
              <a:gd name="connsiteY3" fmla="*/ 4507495 h 4507495"/>
              <a:gd name="connsiteX4" fmla="*/ 323 w 4148019"/>
              <a:gd name="connsiteY4" fmla="*/ 1925398 h 4507495"/>
              <a:gd name="connsiteX0" fmla="*/ 323 w 4148019"/>
              <a:gd name="connsiteY0" fmla="*/ 1925398 h 4507495"/>
              <a:gd name="connsiteX1" fmla="*/ 4148019 w 4148019"/>
              <a:gd name="connsiteY1" fmla="*/ 0 h 4507495"/>
              <a:gd name="connsiteX2" fmla="*/ 3922919 w 4148019"/>
              <a:gd name="connsiteY2" fmla="*/ 4487052 h 4507495"/>
              <a:gd name="connsiteX3" fmla="*/ 4117 w 4148019"/>
              <a:gd name="connsiteY3" fmla="*/ 4507495 h 4507495"/>
              <a:gd name="connsiteX4" fmla="*/ 323 w 4148019"/>
              <a:gd name="connsiteY4" fmla="*/ 1925398 h 4507495"/>
              <a:gd name="connsiteX0" fmla="*/ 323 w 3922919"/>
              <a:gd name="connsiteY0" fmla="*/ 20443 h 2602540"/>
              <a:gd name="connsiteX1" fmla="*/ 3294878 w 3922919"/>
              <a:gd name="connsiteY1" fmla="*/ 0 h 2602540"/>
              <a:gd name="connsiteX2" fmla="*/ 3922919 w 3922919"/>
              <a:gd name="connsiteY2" fmla="*/ 2582097 h 2602540"/>
              <a:gd name="connsiteX3" fmla="*/ 4117 w 3922919"/>
              <a:gd name="connsiteY3" fmla="*/ 2602540 h 2602540"/>
              <a:gd name="connsiteX4" fmla="*/ 323 w 3922919"/>
              <a:gd name="connsiteY4" fmla="*/ 20443 h 2602540"/>
              <a:gd name="connsiteX0" fmla="*/ 323 w 3922919"/>
              <a:gd name="connsiteY0" fmla="*/ 1054 h 2602540"/>
              <a:gd name="connsiteX1" fmla="*/ 3294878 w 3922919"/>
              <a:gd name="connsiteY1" fmla="*/ 0 h 2602540"/>
              <a:gd name="connsiteX2" fmla="*/ 3922919 w 3922919"/>
              <a:gd name="connsiteY2" fmla="*/ 2582097 h 2602540"/>
              <a:gd name="connsiteX3" fmla="*/ 4117 w 3922919"/>
              <a:gd name="connsiteY3" fmla="*/ 2602540 h 2602540"/>
              <a:gd name="connsiteX4" fmla="*/ 323 w 3922919"/>
              <a:gd name="connsiteY4" fmla="*/ 1054 h 2602540"/>
              <a:gd name="connsiteX0" fmla="*/ 323 w 3922919"/>
              <a:gd name="connsiteY0" fmla="*/ 1054 h 2602540"/>
              <a:gd name="connsiteX1" fmla="*/ 3294878 w 3922919"/>
              <a:gd name="connsiteY1" fmla="*/ 0 h 2602540"/>
              <a:gd name="connsiteX2" fmla="*/ 3922919 w 3922919"/>
              <a:gd name="connsiteY2" fmla="*/ 2582097 h 2602540"/>
              <a:gd name="connsiteX3" fmla="*/ 4117 w 3922919"/>
              <a:gd name="connsiteY3" fmla="*/ 2602540 h 2602540"/>
              <a:gd name="connsiteX4" fmla="*/ 323 w 3922919"/>
              <a:gd name="connsiteY4" fmla="*/ 1054 h 2602540"/>
              <a:gd name="connsiteX0" fmla="*/ 102 w 3942088"/>
              <a:gd name="connsiteY0" fmla="*/ 5901 h 2602540"/>
              <a:gd name="connsiteX1" fmla="*/ 3314047 w 3942088"/>
              <a:gd name="connsiteY1" fmla="*/ 0 h 2602540"/>
              <a:gd name="connsiteX2" fmla="*/ 3942088 w 3942088"/>
              <a:gd name="connsiteY2" fmla="*/ 2582097 h 2602540"/>
              <a:gd name="connsiteX3" fmla="*/ 23286 w 3942088"/>
              <a:gd name="connsiteY3" fmla="*/ 2602540 h 2602540"/>
              <a:gd name="connsiteX4" fmla="*/ 102 w 3942088"/>
              <a:gd name="connsiteY4" fmla="*/ 5901 h 2602540"/>
              <a:gd name="connsiteX0" fmla="*/ 102 w 3942088"/>
              <a:gd name="connsiteY0" fmla="*/ 0 h 2609339"/>
              <a:gd name="connsiteX1" fmla="*/ 3314047 w 3942088"/>
              <a:gd name="connsiteY1" fmla="*/ 6799 h 2609339"/>
              <a:gd name="connsiteX2" fmla="*/ 3942088 w 3942088"/>
              <a:gd name="connsiteY2" fmla="*/ 2588896 h 2609339"/>
              <a:gd name="connsiteX3" fmla="*/ 23286 w 3942088"/>
              <a:gd name="connsiteY3" fmla="*/ 2609339 h 2609339"/>
              <a:gd name="connsiteX4" fmla="*/ 102 w 3942088"/>
              <a:gd name="connsiteY4" fmla="*/ 0 h 260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8" h="2609339">
                <a:moveTo>
                  <a:pt x="102" y="0"/>
                </a:moveTo>
                <a:lnTo>
                  <a:pt x="3314047" y="6799"/>
                </a:lnTo>
                <a:lnTo>
                  <a:pt x="3942088" y="2588896"/>
                </a:lnTo>
                <a:lnTo>
                  <a:pt x="23286" y="2609339"/>
                </a:lnTo>
                <a:cubicBezTo>
                  <a:pt x="25253" y="1753487"/>
                  <a:pt x="-1865" y="855852"/>
                  <a:pt x="102" y="0"/>
                </a:cubicBezTo>
                <a:close/>
              </a:path>
            </a:pathLst>
          </a:custGeom>
        </p:spPr>
        <p:txBody>
          <a:bodyPr/>
          <a:lstStyle/>
          <a:p>
            <a:endParaRPr lang="en-US"/>
          </a:p>
        </p:txBody>
      </p:sp>
      <p:sp>
        <p:nvSpPr>
          <p:cNvPr id="19" name="Text Placeholder 12"/>
          <p:cNvSpPr>
            <a:spLocks noGrp="1"/>
          </p:cNvSpPr>
          <p:nvPr>
            <p:ph type="body" sz="quarter" idx="12" hasCustomPrompt="1"/>
          </p:nvPr>
        </p:nvSpPr>
        <p:spPr>
          <a:xfrm>
            <a:off x="4840286" y="1375975"/>
            <a:ext cx="3586163" cy="533812"/>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35 YEAR AWARDS</a:t>
            </a:r>
            <a:endParaRPr lang="en-US" sz="2800" b="0" i="0" dirty="0">
              <a:solidFill>
                <a:srgbClr val="E80202"/>
              </a:solidFill>
              <a:latin typeface="ATC Overlook Heavy"/>
              <a:cs typeface="ATC Overlook Heavy"/>
            </a:endParaRPr>
          </a:p>
        </p:txBody>
      </p:sp>
      <p:sp>
        <p:nvSpPr>
          <p:cNvPr id="20" name="Text Placeholder 12"/>
          <p:cNvSpPr>
            <a:spLocks noGrp="1"/>
          </p:cNvSpPr>
          <p:nvPr>
            <p:ph type="body" sz="quarter" idx="13" hasCustomPrompt="1"/>
          </p:nvPr>
        </p:nvSpPr>
        <p:spPr>
          <a:xfrm>
            <a:off x="4840286" y="1860669"/>
            <a:ext cx="3586163" cy="398118"/>
          </a:xfrm>
        </p:spPr>
        <p:txBody>
          <a:bodyPr/>
          <a:lstStyle>
            <a:lvl1pPr marL="0" indent="0">
              <a:buNone/>
              <a:defRPr sz="2800"/>
            </a:lvl1pPr>
          </a:lstStyle>
          <a:p>
            <a:r>
              <a:rPr lang="en-US" sz="1800" b="1" i="0" dirty="0" smtClean="0">
                <a:solidFill>
                  <a:srgbClr val="E80202"/>
                </a:solidFill>
                <a:latin typeface="FS Lola"/>
                <a:cs typeface="FS Lola"/>
              </a:rPr>
              <a:t>Todd</a:t>
            </a:r>
            <a:r>
              <a:rPr lang="en-US" sz="1800" b="1" i="0" baseline="0" dirty="0" smtClean="0">
                <a:solidFill>
                  <a:srgbClr val="E80202"/>
                </a:solidFill>
                <a:latin typeface="FS Lola"/>
                <a:cs typeface="FS Lola"/>
              </a:rPr>
              <a:t> Andrews, </a:t>
            </a:r>
            <a:r>
              <a:rPr lang="en-US" sz="1800" b="1" i="0" baseline="0" dirty="0" smtClean="0">
                <a:solidFill>
                  <a:schemeClr val="tx1"/>
                </a:solidFill>
                <a:latin typeface="FS Lola"/>
                <a:cs typeface="FS Lola"/>
              </a:rPr>
              <a:t>Physical Plant</a:t>
            </a:r>
            <a:endParaRPr lang="en-US" sz="1800" b="1" i="0" dirty="0">
              <a:solidFill>
                <a:schemeClr val="tx1"/>
              </a:solidFill>
              <a:latin typeface="FS Lola"/>
              <a:cs typeface="FS Lola"/>
            </a:endParaRPr>
          </a:p>
        </p:txBody>
      </p:sp>
      <p:sp>
        <p:nvSpPr>
          <p:cNvPr id="21" name="Text Placeholder 12"/>
          <p:cNvSpPr>
            <a:spLocks noGrp="1"/>
          </p:cNvSpPr>
          <p:nvPr>
            <p:ph type="body" sz="quarter" idx="14" hasCustomPrompt="1"/>
          </p:nvPr>
        </p:nvSpPr>
        <p:spPr>
          <a:xfrm>
            <a:off x="4840286" y="2258787"/>
            <a:ext cx="3586163" cy="1638358"/>
          </a:xfrm>
        </p:spPr>
        <p:txBody>
          <a:bodyPr/>
          <a:lstStyle>
            <a:lvl1pPr marL="0" indent="0">
              <a:buNone/>
              <a:defRPr sz="1800"/>
            </a:lvl1pPr>
          </a:lstStyle>
          <a:p>
            <a:r>
              <a:rPr lang="en-US" sz="1200" b="0" i="0" dirty="0" err="1" smtClean="0">
                <a:solidFill>
                  <a:schemeClr val="tx1"/>
                </a:solidFill>
                <a:latin typeface="FS Lola"/>
                <a:cs typeface="FS Lola"/>
              </a:rPr>
              <a:t>Lorem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ipsum</a:t>
            </a:r>
            <a:r>
              <a:rPr lang="en-US" sz="1200" b="0" i="0" dirty="0" smtClean="0">
                <a:solidFill>
                  <a:schemeClr val="tx1"/>
                </a:solidFill>
                <a:latin typeface="FS Lola"/>
                <a:cs typeface="FS Lola"/>
              </a:rPr>
              <a:t> dolor sit </a:t>
            </a:r>
            <a:r>
              <a:rPr lang="en-US" sz="1200" b="0" i="0" dirty="0" err="1" smtClean="0">
                <a:solidFill>
                  <a:schemeClr val="tx1"/>
                </a:solidFill>
                <a:latin typeface="FS Lola"/>
                <a:cs typeface="FS Lola"/>
              </a:rPr>
              <a:t>amet</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vix</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oratio</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epicurei</a:t>
            </a:r>
            <a:r>
              <a:rPr lang="en-US" sz="1200" b="0" i="0" dirty="0" smtClean="0">
                <a:solidFill>
                  <a:schemeClr val="tx1"/>
                </a:solidFill>
                <a:latin typeface="FS Lola"/>
                <a:cs typeface="FS Lola"/>
              </a:rPr>
              <a:t>, sit </a:t>
            </a:r>
            <a:r>
              <a:rPr lang="en-US" sz="1200" b="0" i="0" dirty="0" err="1" smtClean="0">
                <a:solidFill>
                  <a:schemeClr val="tx1"/>
                </a:solidFill>
                <a:latin typeface="FS Lola"/>
                <a:cs typeface="FS Lola"/>
              </a:rPr>
              <a:t>eirmod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civibus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ea</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nibh</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dictas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sed</a:t>
            </a:r>
            <a:r>
              <a:rPr lang="en-US" sz="1200" b="0" i="0" dirty="0" smtClean="0">
                <a:solidFill>
                  <a:schemeClr val="tx1"/>
                </a:solidFill>
                <a:latin typeface="FS Lola"/>
                <a:cs typeface="FS Lola"/>
              </a:rPr>
              <a:t> cu. Cum </a:t>
            </a:r>
            <a:r>
              <a:rPr lang="en-US" sz="1200" b="0" i="0" dirty="0" err="1" smtClean="0">
                <a:solidFill>
                  <a:schemeClr val="tx1"/>
                </a:solidFill>
                <a:latin typeface="FS Lola"/>
                <a:cs typeface="FS Lola"/>
              </a:rPr>
              <a:t>autem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in. No quo </a:t>
            </a:r>
            <a:r>
              <a:rPr lang="en-US" sz="1200" b="0" i="0" dirty="0" err="1" smtClean="0">
                <a:solidFill>
                  <a:schemeClr val="tx1"/>
                </a:solidFill>
                <a:latin typeface="FS Lola"/>
                <a:cs typeface="FS Lola"/>
              </a:rPr>
              <a:t>noster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veritus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copiosae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pri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periculis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consectetuer</a:t>
            </a:r>
            <a:r>
              <a:rPr lang="en-US" sz="1200" b="0" i="0" dirty="0" smtClean="0">
                <a:solidFill>
                  <a:schemeClr val="tx1"/>
                </a:solidFill>
                <a:latin typeface="FS Lola"/>
                <a:cs typeface="FS Lola"/>
              </a:rPr>
              <a:t> an. </a:t>
            </a:r>
            <a:r>
              <a:rPr lang="en-US" sz="1200" b="0" i="0" dirty="0" err="1" smtClean="0">
                <a:solidFill>
                  <a:schemeClr val="tx1"/>
                </a:solidFill>
                <a:latin typeface="FS Lola"/>
                <a:cs typeface="FS Lola"/>
              </a:rPr>
              <a:t>Atomorum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urbanitas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Errem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insolens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ad. </a:t>
            </a:r>
            <a:r>
              <a:rPr lang="en-US" sz="1200" b="0" i="0" dirty="0" err="1" smtClean="0">
                <a:solidFill>
                  <a:schemeClr val="tx1"/>
                </a:solidFill>
                <a:latin typeface="FS Lola"/>
                <a:cs typeface="FS Lola"/>
              </a:rPr>
              <a:t>Ancillae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interesset</a:t>
            </a:r>
            <a:r>
              <a:rPr lang="en-US" sz="1200" b="0" i="0" dirty="0" smtClean="0">
                <a:solidFill>
                  <a:schemeClr val="tx1"/>
                </a:solidFill>
                <a:latin typeface="FS Lola"/>
                <a:cs typeface="FS Lola"/>
              </a:rPr>
              <a:t> ne pro, </a:t>
            </a:r>
            <a:r>
              <a:rPr lang="en-US" sz="1200" b="0" i="0" dirty="0" err="1" smtClean="0">
                <a:solidFill>
                  <a:schemeClr val="tx1"/>
                </a:solidFill>
                <a:latin typeface="FS Lola"/>
                <a:cs typeface="FS Lola"/>
              </a:rPr>
              <a:t>tempor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apeirian</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persequeris</a:t>
            </a:r>
            <a:r>
              <a:rPr lang="en-US" sz="1200" b="0" i="0" dirty="0" smtClean="0">
                <a:solidFill>
                  <a:schemeClr val="tx1"/>
                </a:solidFill>
                <a:latin typeface="FS Lola"/>
                <a:cs typeface="FS Lola"/>
              </a:rPr>
              <a:t> an duo.</a:t>
            </a:r>
            <a:endParaRPr lang="en-US" sz="1200" b="0" i="0" dirty="0">
              <a:solidFill>
                <a:schemeClr val="tx1"/>
              </a:solidFill>
              <a:latin typeface="FS Lola"/>
              <a:cs typeface="FS Lola"/>
            </a:endParaRPr>
          </a:p>
        </p:txBody>
      </p:sp>
    </p:spTree>
    <p:extLst>
      <p:ext uri="{BB962C8B-B14F-4D97-AF65-F5344CB8AC3E}">
        <p14:creationId xmlns:p14="http://schemas.microsoft.com/office/powerpoint/2010/main" val="32786704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Layout 02b">
    <p:spTree>
      <p:nvGrpSpPr>
        <p:cNvPr id="1" name=""/>
        <p:cNvGrpSpPr/>
        <p:nvPr/>
      </p:nvGrpSpPr>
      <p:grpSpPr>
        <a:xfrm>
          <a:off x="0" y="0"/>
          <a:ext cx="0" cy="0"/>
          <a:chOff x="0" y="0"/>
          <a:chExt cx="0" cy="0"/>
        </a:xfrm>
      </p:grpSpPr>
      <p:pic>
        <p:nvPicPr>
          <p:cNvPr id="2" name="Picture 1" descr="Background-Whit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0000"/>
          <a:stretch/>
        </p:blipFill>
        <p:spPr>
          <a:xfrm flipH="1">
            <a:off x="501650" y="0"/>
            <a:ext cx="5486400" cy="5143500"/>
          </a:xfrm>
          <a:prstGeom prst="rect">
            <a:avLst/>
          </a:prstGeom>
        </p:spPr>
      </p:pic>
      <p:sp>
        <p:nvSpPr>
          <p:cNvPr id="15" name="Picture Placeholder 10"/>
          <p:cNvSpPr>
            <a:spLocks noGrp="1"/>
          </p:cNvSpPr>
          <p:nvPr>
            <p:ph type="pic" sz="quarter" idx="10"/>
          </p:nvPr>
        </p:nvSpPr>
        <p:spPr>
          <a:xfrm>
            <a:off x="5214437" y="1"/>
            <a:ext cx="3949660" cy="2579806"/>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5900 w 3952385"/>
              <a:gd name="connsiteY0" fmla="*/ 5901 h 2573456"/>
              <a:gd name="connsiteX1" fmla="*/ 3935464 w 3952385"/>
              <a:gd name="connsiteY1" fmla="*/ 0 h 2573456"/>
              <a:gd name="connsiteX2" fmla="*/ 3952385 w 3952385"/>
              <a:gd name="connsiteY2" fmla="*/ 2567555 h 2573456"/>
              <a:gd name="connsiteX3" fmla="*/ 0 w 3952385"/>
              <a:gd name="connsiteY3" fmla="*/ 2573456 h 2573456"/>
              <a:gd name="connsiteX4" fmla="*/ 5900 w 3952385"/>
              <a:gd name="connsiteY4" fmla="*/ 5901 h 2573456"/>
              <a:gd name="connsiteX0" fmla="*/ 4 w 3946489"/>
              <a:gd name="connsiteY0" fmla="*/ 5901 h 2567555"/>
              <a:gd name="connsiteX1" fmla="*/ 3929568 w 3946489"/>
              <a:gd name="connsiteY1" fmla="*/ 0 h 2567555"/>
              <a:gd name="connsiteX2" fmla="*/ 3946489 w 3946489"/>
              <a:gd name="connsiteY2" fmla="*/ 2567555 h 2567555"/>
              <a:gd name="connsiteX3" fmla="*/ 768804 w 3946489"/>
              <a:gd name="connsiteY3" fmla="*/ 2560756 h 2567555"/>
              <a:gd name="connsiteX4" fmla="*/ 4 w 3946489"/>
              <a:gd name="connsiteY4" fmla="*/ 5901 h 2567555"/>
              <a:gd name="connsiteX0" fmla="*/ 0 w 3946485"/>
              <a:gd name="connsiteY0" fmla="*/ 5901 h 2567555"/>
              <a:gd name="connsiteX1" fmla="*/ 3929564 w 3946485"/>
              <a:gd name="connsiteY1" fmla="*/ 0 h 2567555"/>
              <a:gd name="connsiteX2" fmla="*/ 3946485 w 3946485"/>
              <a:gd name="connsiteY2" fmla="*/ 2567555 h 2567555"/>
              <a:gd name="connsiteX3" fmla="*/ 768800 w 3946485"/>
              <a:gd name="connsiteY3" fmla="*/ 2560756 h 2567555"/>
              <a:gd name="connsiteX4" fmla="*/ 0 w 3946485"/>
              <a:gd name="connsiteY4" fmla="*/ 5901 h 2567555"/>
              <a:gd name="connsiteX0" fmla="*/ 0 w 3946485"/>
              <a:gd name="connsiteY0" fmla="*/ 5901 h 2567555"/>
              <a:gd name="connsiteX1" fmla="*/ 3929564 w 3946485"/>
              <a:gd name="connsiteY1" fmla="*/ 0 h 2567555"/>
              <a:gd name="connsiteX2" fmla="*/ 3946485 w 3946485"/>
              <a:gd name="connsiteY2" fmla="*/ 2567555 h 2567555"/>
              <a:gd name="connsiteX3" fmla="*/ 768800 w 3946485"/>
              <a:gd name="connsiteY3" fmla="*/ 2560756 h 2567555"/>
              <a:gd name="connsiteX4" fmla="*/ 0 w 3946485"/>
              <a:gd name="connsiteY4" fmla="*/ 5901 h 2567555"/>
              <a:gd name="connsiteX0" fmla="*/ 0 w 3946485"/>
              <a:gd name="connsiteY0" fmla="*/ 5901 h 2573456"/>
              <a:gd name="connsiteX1" fmla="*/ 3929564 w 3946485"/>
              <a:gd name="connsiteY1" fmla="*/ 0 h 2573456"/>
              <a:gd name="connsiteX2" fmla="*/ 3946485 w 3946485"/>
              <a:gd name="connsiteY2" fmla="*/ 2567555 h 2573456"/>
              <a:gd name="connsiteX3" fmla="*/ 768800 w 3946485"/>
              <a:gd name="connsiteY3" fmla="*/ 2573456 h 2573456"/>
              <a:gd name="connsiteX4" fmla="*/ 0 w 3946485"/>
              <a:gd name="connsiteY4" fmla="*/ 5901 h 2573456"/>
              <a:gd name="connsiteX0" fmla="*/ 0 w 3949660"/>
              <a:gd name="connsiteY0" fmla="*/ 5901 h 2573905"/>
              <a:gd name="connsiteX1" fmla="*/ 3929564 w 3949660"/>
              <a:gd name="connsiteY1" fmla="*/ 0 h 2573905"/>
              <a:gd name="connsiteX2" fmla="*/ 3949660 w 3949660"/>
              <a:gd name="connsiteY2" fmla="*/ 2573905 h 2573905"/>
              <a:gd name="connsiteX3" fmla="*/ 768800 w 3949660"/>
              <a:gd name="connsiteY3" fmla="*/ 2573456 h 2573905"/>
              <a:gd name="connsiteX4" fmla="*/ 0 w 3949660"/>
              <a:gd name="connsiteY4" fmla="*/ 5901 h 2573905"/>
              <a:gd name="connsiteX0" fmla="*/ 0 w 3949660"/>
              <a:gd name="connsiteY0" fmla="*/ 5901 h 2579806"/>
              <a:gd name="connsiteX1" fmla="*/ 3929564 w 3949660"/>
              <a:gd name="connsiteY1" fmla="*/ 0 h 2579806"/>
              <a:gd name="connsiteX2" fmla="*/ 3949660 w 3949660"/>
              <a:gd name="connsiteY2" fmla="*/ 2573905 h 2579806"/>
              <a:gd name="connsiteX3" fmla="*/ 768800 w 3949660"/>
              <a:gd name="connsiteY3" fmla="*/ 2579806 h 2579806"/>
              <a:gd name="connsiteX4" fmla="*/ 0 w 3949660"/>
              <a:gd name="connsiteY4" fmla="*/ 5901 h 2579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660" h="2579806">
                <a:moveTo>
                  <a:pt x="0" y="5901"/>
                </a:moveTo>
                <a:lnTo>
                  <a:pt x="3929564" y="0"/>
                </a:lnTo>
                <a:lnTo>
                  <a:pt x="3949660" y="2573905"/>
                </a:lnTo>
                <a:lnTo>
                  <a:pt x="768800" y="2579806"/>
                </a:lnTo>
                <a:lnTo>
                  <a:pt x="0" y="5901"/>
                </a:lnTo>
                <a:close/>
              </a:path>
            </a:pathLst>
          </a:custGeom>
        </p:spPr>
        <p:txBody>
          <a:bodyPr/>
          <a:lstStyle/>
          <a:p>
            <a:endParaRPr lang="en-US"/>
          </a:p>
        </p:txBody>
      </p:sp>
      <p:sp>
        <p:nvSpPr>
          <p:cNvPr id="13" name="Picture Placeholder 10"/>
          <p:cNvSpPr>
            <a:spLocks noGrp="1"/>
          </p:cNvSpPr>
          <p:nvPr>
            <p:ph type="pic" sz="quarter" idx="11"/>
          </p:nvPr>
        </p:nvSpPr>
        <p:spPr>
          <a:xfrm>
            <a:off x="5220360" y="2580480"/>
            <a:ext cx="3919411" cy="2596639"/>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13 w 4147709"/>
              <a:gd name="connsiteY0" fmla="*/ 1925398 h 2573456"/>
              <a:gd name="connsiteX1" fmla="*/ 4147709 w 4147709"/>
              <a:gd name="connsiteY1" fmla="*/ 0 h 2573456"/>
              <a:gd name="connsiteX2" fmla="*/ 3510580 w 4147709"/>
              <a:gd name="connsiteY2" fmla="*/ 2567555 h 2573456"/>
              <a:gd name="connsiteX3" fmla="*/ 212245 w 4147709"/>
              <a:gd name="connsiteY3" fmla="*/ 2573456 h 2573456"/>
              <a:gd name="connsiteX4" fmla="*/ 13 w 4147709"/>
              <a:gd name="connsiteY4" fmla="*/ 1925398 h 2573456"/>
              <a:gd name="connsiteX0" fmla="*/ 323 w 4148019"/>
              <a:gd name="connsiteY0" fmla="*/ 1925398 h 4507495"/>
              <a:gd name="connsiteX1" fmla="*/ 4148019 w 4148019"/>
              <a:gd name="connsiteY1" fmla="*/ 0 h 4507495"/>
              <a:gd name="connsiteX2" fmla="*/ 3510890 w 4148019"/>
              <a:gd name="connsiteY2" fmla="*/ 2567555 h 4507495"/>
              <a:gd name="connsiteX3" fmla="*/ 4117 w 4148019"/>
              <a:gd name="connsiteY3" fmla="*/ 4507495 h 4507495"/>
              <a:gd name="connsiteX4" fmla="*/ 323 w 4148019"/>
              <a:gd name="connsiteY4" fmla="*/ 1925398 h 4507495"/>
              <a:gd name="connsiteX0" fmla="*/ 323 w 4148019"/>
              <a:gd name="connsiteY0" fmla="*/ 1925398 h 4507495"/>
              <a:gd name="connsiteX1" fmla="*/ 4148019 w 4148019"/>
              <a:gd name="connsiteY1" fmla="*/ 0 h 4507495"/>
              <a:gd name="connsiteX2" fmla="*/ 3922919 w 4148019"/>
              <a:gd name="connsiteY2" fmla="*/ 4487052 h 4507495"/>
              <a:gd name="connsiteX3" fmla="*/ 4117 w 4148019"/>
              <a:gd name="connsiteY3" fmla="*/ 4507495 h 4507495"/>
              <a:gd name="connsiteX4" fmla="*/ 323 w 4148019"/>
              <a:gd name="connsiteY4" fmla="*/ 1925398 h 4507495"/>
              <a:gd name="connsiteX0" fmla="*/ 323 w 3922919"/>
              <a:gd name="connsiteY0" fmla="*/ 20443 h 2602540"/>
              <a:gd name="connsiteX1" fmla="*/ 3294878 w 3922919"/>
              <a:gd name="connsiteY1" fmla="*/ 0 h 2602540"/>
              <a:gd name="connsiteX2" fmla="*/ 3922919 w 3922919"/>
              <a:gd name="connsiteY2" fmla="*/ 2582097 h 2602540"/>
              <a:gd name="connsiteX3" fmla="*/ 4117 w 3922919"/>
              <a:gd name="connsiteY3" fmla="*/ 2602540 h 2602540"/>
              <a:gd name="connsiteX4" fmla="*/ 323 w 3922919"/>
              <a:gd name="connsiteY4" fmla="*/ 20443 h 2602540"/>
              <a:gd name="connsiteX0" fmla="*/ 323 w 3922919"/>
              <a:gd name="connsiteY0" fmla="*/ 1054 h 2602540"/>
              <a:gd name="connsiteX1" fmla="*/ 3294878 w 3922919"/>
              <a:gd name="connsiteY1" fmla="*/ 0 h 2602540"/>
              <a:gd name="connsiteX2" fmla="*/ 3922919 w 3922919"/>
              <a:gd name="connsiteY2" fmla="*/ 2582097 h 2602540"/>
              <a:gd name="connsiteX3" fmla="*/ 4117 w 3922919"/>
              <a:gd name="connsiteY3" fmla="*/ 2602540 h 2602540"/>
              <a:gd name="connsiteX4" fmla="*/ 323 w 3922919"/>
              <a:gd name="connsiteY4" fmla="*/ 1054 h 2602540"/>
              <a:gd name="connsiteX0" fmla="*/ 323 w 3922919"/>
              <a:gd name="connsiteY0" fmla="*/ 1054 h 2602540"/>
              <a:gd name="connsiteX1" fmla="*/ 3294878 w 3922919"/>
              <a:gd name="connsiteY1" fmla="*/ 0 h 2602540"/>
              <a:gd name="connsiteX2" fmla="*/ 3922919 w 3922919"/>
              <a:gd name="connsiteY2" fmla="*/ 2582097 h 2602540"/>
              <a:gd name="connsiteX3" fmla="*/ 4117 w 3922919"/>
              <a:gd name="connsiteY3" fmla="*/ 2602540 h 2602540"/>
              <a:gd name="connsiteX4" fmla="*/ 323 w 3922919"/>
              <a:gd name="connsiteY4" fmla="*/ 1054 h 2602540"/>
              <a:gd name="connsiteX0" fmla="*/ 102 w 3942088"/>
              <a:gd name="connsiteY0" fmla="*/ 5901 h 2602540"/>
              <a:gd name="connsiteX1" fmla="*/ 3314047 w 3942088"/>
              <a:gd name="connsiteY1" fmla="*/ 0 h 2602540"/>
              <a:gd name="connsiteX2" fmla="*/ 3942088 w 3942088"/>
              <a:gd name="connsiteY2" fmla="*/ 2582097 h 2602540"/>
              <a:gd name="connsiteX3" fmla="*/ 23286 w 3942088"/>
              <a:gd name="connsiteY3" fmla="*/ 2602540 h 2602540"/>
              <a:gd name="connsiteX4" fmla="*/ 102 w 3942088"/>
              <a:gd name="connsiteY4" fmla="*/ 5901 h 2602540"/>
              <a:gd name="connsiteX0" fmla="*/ 102 w 3942697"/>
              <a:gd name="connsiteY0" fmla="*/ 0 h 2596639"/>
              <a:gd name="connsiteX1" fmla="*/ 3942697 w 3942697"/>
              <a:gd name="connsiteY1" fmla="*/ 449 h 2596639"/>
              <a:gd name="connsiteX2" fmla="*/ 3942088 w 3942697"/>
              <a:gd name="connsiteY2" fmla="*/ 2576196 h 2596639"/>
              <a:gd name="connsiteX3" fmla="*/ 23286 w 3942697"/>
              <a:gd name="connsiteY3" fmla="*/ 2596639 h 2596639"/>
              <a:gd name="connsiteX4" fmla="*/ 102 w 3942697"/>
              <a:gd name="connsiteY4" fmla="*/ 0 h 2596639"/>
              <a:gd name="connsiteX0" fmla="*/ 764216 w 3919411"/>
              <a:gd name="connsiteY0" fmla="*/ 0 h 2596639"/>
              <a:gd name="connsiteX1" fmla="*/ 3919411 w 3919411"/>
              <a:gd name="connsiteY1" fmla="*/ 449 h 2596639"/>
              <a:gd name="connsiteX2" fmla="*/ 3918802 w 3919411"/>
              <a:gd name="connsiteY2" fmla="*/ 2576196 h 2596639"/>
              <a:gd name="connsiteX3" fmla="*/ 0 w 3919411"/>
              <a:gd name="connsiteY3" fmla="*/ 2596639 h 2596639"/>
              <a:gd name="connsiteX4" fmla="*/ 764216 w 3919411"/>
              <a:gd name="connsiteY4" fmla="*/ 0 h 2596639"/>
              <a:gd name="connsiteX0" fmla="*/ 764216 w 3919411"/>
              <a:gd name="connsiteY0" fmla="*/ 0 h 2596639"/>
              <a:gd name="connsiteX1" fmla="*/ 3919411 w 3919411"/>
              <a:gd name="connsiteY1" fmla="*/ 449 h 2596639"/>
              <a:gd name="connsiteX2" fmla="*/ 3918802 w 3919411"/>
              <a:gd name="connsiteY2" fmla="*/ 2576196 h 2596639"/>
              <a:gd name="connsiteX3" fmla="*/ 0 w 3919411"/>
              <a:gd name="connsiteY3" fmla="*/ 2596639 h 2596639"/>
              <a:gd name="connsiteX4" fmla="*/ 764216 w 3919411"/>
              <a:gd name="connsiteY4" fmla="*/ 0 h 2596639"/>
              <a:gd name="connsiteX0" fmla="*/ 764216 w 3919411"/>
              <a:gd name="connsiteY0" fmla="*/ 0 h 2596639"/>
              <a:gd name="connsiteX1" fmla="*/ 3919411 w 3919411"/>
              <a:gd name="connsiteY1" fmla="*/ 449 h 2596639"/>
              <a:gd name="connsiteX2" fmla="*/ 3918802 w 3919411"/>
              <a:gd name="connsiteY2" fmla="*/ 2576196 h 2596639"/>
              <a:gd name="connsiteX3" fmla="*/ 0 w 3919411"/>
              <a:gd name="connsiteY3" fmla="*/ 2596639 h 2596639"/>
              <a:gd name="connsiteX4" fmla="*/ 764216 w 3919411"/>
              <a:gd name="connsiteY4" fmla="*/ 0 h 2596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9411" h="2596639">
                <a:moveTo>
                  <a:pt x="764216" y="0"/>
                </a:moveTo>
                <a:lnTo>
                  <a:pt x="3919411" y="449"/>
                </a:lnTo>
                <a:lnTo>
                  <a:pt x="3918802" y="2576196"/>
                </a:lnTo>
                <a:lnTo>
                  <a:pt x="0" y="2596639"/>
                </a:lnTo>
                <a:lnTo>
                  <a:pt x="764216" y="0"/>
                </a:lnTo>
                <a:close/>
              </a:path>
            </a:pathLst>
          </a:custGeom>
        </p:spPr>
        <p:txBody>
          <a:bodyPr/>
          <a:lstStyle/>
          <a:p>
            <a:endParaRPr lang="en-US"/>
          </a:p>
        </p:txBody>
      </p:sp>
      <p:sp>
        <p:nvSpPr>
          <p:cNvPr id="19" name="Text Placeholder 12"/>
          <p:cNvSpPr>
            <a:spLocks noGrp="1"/>
          </p:cNvSpPr>
          <p:nvPr>
            <p:ph type="body" sz="quarter" idx="12" hasCustomPrompt="1"/>
          </p:nvPr>
        </p:nvSpPr>
        <p:spPr>
          <a:xfrm>
            <a:off x="958849" y="1375975"/>
            <a:ext cx="3586163" cy="533812"/>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35 YEAR AWARDS</a:t>
            </a:r>
            <a:endParaRPr lang="en-US" sz="2800" b="0" i="0" dirty="0">
              <a:solidFill>
                <a:srgbClr val="E80202"/>
              </a:solidFill>
              <a:latin typeface="ATC Overlook Heavy"/>
              <a:cs typeface="ATC Overlook Heavy"/>
            </a:endParaRPr>
          </a:p>
        </p:txBody>
      </p:sp>
      <p:sp>
        <p:nvSpPr>
          <p:cNvPr id="20" name="Text Placeholder 12"/>
          <p:cNvSpPr>
            <a:spLocks noGrp="1"/>
          </p:cNvSpPr>
          <p:nvPr>
            <p:ph type="body" sz="quarter" idx="13" hasCustomPrompt="1"/>
          </p:nvPr>
        </p:nvSpPr>
        <p:spPr>
          <a:xfrm>
            <a:off x="958849" y="1860669"/>
            <a:ext cx="3586163" cy="398118"/>
          </a:xfrm>
        </p:spPr>
        <p:txBody>
          <a:bodyPr/>
          <a:lstStyle>
            <a:lvl1pPr marL="0" indent="0">
              <a:buNone/>
              <a:defRPr sz="2800"/>
            </a:lvl1pPr>
          </a:lstStyle>
          <a:p>
            <a:r>
              <a:rPr lang="en-US" sz="1800" b="1" i="0" dirty="0" smtClean="0">
                <a:solidFill>
                  <a:srgbClr val="E80202"/>
                </a:solidFill>
                <a:latin typeface="FS Lola"/>
                <a:cs typeface="FS Lola"/>
              </a:rPr>
              <a:t>Todd</a:t>
            </a:r>
            <a:r>
              <a:rPr lang="en-US" sz="1800" b="1" i="0" baseline="0" dirty="0" smtClean="0">
                <a:solidFill>
                  <a:srgbClr val="E80202"/>
                </a:solidFill>
                <a:latin typeface="FS Lola"/>
                <a:cs typeface="FS Lola"/>
              </a:rPr>
              <a:t> Andrews, </a:t>
            </a:r>
            <a:r>
              <a:rPr lang="en-US" sz="1800" b="1" i="0" baseline="0" dirty="0" smtClean="0">
                <a:solidFill>
                  <a:schemeClr val="tx1"/>
                </a:solidFill>
                <a:latin typeface="FS Lola"/>
                <a:cs typeface="FS Lola"/>
              </a:rPr>
              <a:t>Physical Plant</a:t>
            </a:r>
            <a:endParaRPr lang="en-US" sz="1800" b="1" i="0" dirty="0">
              <a:solidFill>
                <a:schemeClr val="tx1"/>
              </a:solidFill>
              <a:latin typeface="FS Lola"/>
              <a:cs typeface="FS Lola"/>
            </a:endParaRPr>
          </a:p>
        </p:txBody>
      </p:sp>
      <p:sp>
        <p:nvSpPr>
          <p:cNvPr id="21" name="Text Placeholder 12"/>
          <p:cNvSpPr>
            <a:spLocks noGrp="1"/>
          </p:cNvSpPr>
          <p:nvPr>
            <p:ph type="body" sz="quarter" idx="14" hasCustomPrompt="1"/>
          </p:nvPr>
        </p:nvSpPr>
        <p:spPr>
          <a:xfrm>
            <a:off x="958849" y="2258787"/>
            <a:ext cx="3586163" cy="1638358"/>
          </a:xfrm>
        </p:spPr>
        <p:txBody>
          <a:bodyPr/>
          <a:lstStyle>
            <a:lvl1pPr marL="0" indent="0">
              <a:buNone/>
              <a:defRPr sz="1800"/>
            </a:lvl1pPr>
          </a:lstStyle>
          <a:p>
            <a:r>
              <a:rPr lang="en-US" sz="1200" b="0" i="0" dirty="0" err="1" smtClean="0">
                <a:solidFill>
                  <a:schemeClr val="tx1"/>
                </a:solidFill>
                <a:latin typeface="FS Lola"/>
                <a:cs typeface="FS Lola"/>
              </a:rPr>
              <a:t>Lorem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ipsum</a:t>
            </a:r>
            <a:r>
              <a:rPr lang="en-US" sz="1200" b="0" i="0" dirty="0" smtClean="0">
                <a:solidFill>
                  <a:schemeClr val="tx1"/>
                </a:solidFill>
                <a:latin typeface="FS Lola"/>
                <a:cs typeface="FS Lola"/>
              </a:rPr>
              <a:t> dolor sit </a:t>
            </a:r>
            <a:r>
              <a:rPr lang="en-US" sz="1200" b="0" i="0" dirty="0" err="1" smtClean="0">
                <a:solidFill>
                  <a:schemeClr val="tx1"/>
                </a:solidFill>
                <a:latin typeface="FS Lola"/>
                <a:cs typeface="FS Lola"/>
              </a:rPr>
              <a:t>amet</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vix</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oratio</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epicurei</a:t>
            </a:r>
            <a:r>
              <a:rPr lang="en-US" sz="1200" b="0" i="0" dirty="0" smtClean="0">
                <a:solidFill>
                  <a:schemeClr val="tx1"/>
                </a:solidFill>
                <a:latin typeface="FS Lola"/>
                <a:cs typeface="FS Lola"/>
              </a:rPr>
              <a:t>, sit </a:t>
            </a:r>
            <a:r>
              <a:rPr lang="en-US" sz="1200" b="0" i="0" dirty="0" err="1" smtClean="0">
                <a:solidFill>
                  <a:schemeClr val="tx1"/>
                </a:solidFill>
                <a:latin typeface="FS Lola"/>
                <a:cs typeface="FS Lola"/>
              </a:rPr>
              <a:t>eirmod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civibus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ea</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nibh</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dictas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sed</a:t>
            </a:r>
            <a:r>
              <a:rPr lang="en-US" sz="1200" b="0" i="0" dirty="0" smtClean="0">
                <a:solidFill>
                  <a:schemeClr val="tx1"/>
                </a:solidFill>
                <a:latin typeface="FS Lola"/>
                <a:cs typeface="FS Lola"/>
              </a:rPr>
              <a:t> cu. Cum </a:t>
            </a:r>
            <a:r>
              <a:rPr lang="en-US" sz="1200" b="0" i="0" dirty="0" err="1" smtClean="0">
                <a:solidFill>
                  <a:schemeClr val="tx1"/>
                </a:solidFill>
                <a:latin typeface="FS Lola"/>
                <a:cs typeface="FS Lola"/>
              </a:rPr>
              <a:t>autem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in. No quo </a:t>
            </a:r>
            <a:r>
              <a:rPr lang="en-US" sz="1200" b="0" i="0" dirty="0" err="1" smtClean="0">
                <a:solidFill>
                  <a:schemeClr val="tx1"/>
                </a:solidFill>
                <a:latin typeface="FS Lola"/>
                <a:cs typeface="FS Lola"/>
              </a:rPr>
              <a:t>noster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veritus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copiosae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pri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periculis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consectetuer</a:t>
            </a:r>
            <a:r>
              <a:rPr lang="en-US" sz="1200" b="0" i="0" dirty="0" smtClean="0">
                <a:solidFill>
                  <a:schemeClr val="tx1"/>
                </a:solidFill>
                <a:latin typeface="FS Lola"/>
                <a:cs typeface="FS Lola"/>
              </a:rPr>
              <a:t> an. </a:t>
            </a:r>
            <a:r>
              <a:rPr lang="en-US" sz="1200" b="0" i="0" dirty="0" err="1" smtClean="0">
                <a:solidFill>
                  <a:schemeClr val="tx1"/>
                </a:solidFill>
                <a:latin typeface="FS Lola"/>
                <a:cs typeface="FS Lola"/>
              </a:rPr>
              <a:t>Atomorum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urbanitas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Errem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insolens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ad. </a:t>
            </a:r>
            <a:r>
              <a:rPr lang="en-US" sz="1200" b="0" i="0" dirty="0" err="1" smtClean="0">
                <a:solidFill>
                  <a:schemeClr val="tx1"/>
                </a:solidFill>
                <a:latin typeface="FS Lola"/>
                <a:cs typeface="FS Lola"/>
              </a:rPr>
              <a:t>Ancillae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interesset</a:t>
            </a:r>
            <a:r>
              <a:rPr lang="en-US" sz="1200" b="0" i="0" dirty="0" smtClean="0">
                <a:solidFill>
                  <a:schemeClr val="tx1"/>
                </a:solidFill>
                <a:latin typeface="FS Lola"/>
                <a:cs typeface="FS Lola"/>
              </a:rPr>
              <a:t> ne pro, </a:t>
            </a:r>
            <a:r>
              <a:rPr lang="en-US" sz="1200" b="0" i="0" dirty="0" err="1" smtClean="0">
                <a:solidFill>
                  <a:schemeClr val="tx1"/>
                </a:solidFill>
                <a:latin typeface="FS Lola"/>
                <a:cs typeface="FS Lola"/>
              </a:rPr>
              <a:t>tempor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apeirian</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persequeris</a:t>
            </a:r>
            <a:r>
              <a:rPr lang="en-US" sz="1200" b="0" i="0" dirty="0" smtClean="0">
                <a:solidFill>
                  <a:schemeClr val="tx1"/>
                </a:solidFill>
                <a:latin typeface="FS Lola"/>
                <a:cs typeface="FS Lola"/>
              </a:rPr>
              <a:t> an duo.</a:t>
            </a:r>
            <a:endParaRPr lang="en-US" sz="1200" b="0" i="0" dirty="0">
              <a:solidFill>
                <a:schemeClr val="tx1"/>
              </a:solidFill>
              <a:latin typeface="FS Lola"/>
              <a:cs typeface="FS Lola"/>
            </a:endParaRPr>
          </a:p>
        </p:txBody>
      </p:sp>
    </p:spTree>
    <p:extLst>
      <p:ext uri="{BB962C8B-B14F-4D97-AF65-F5344CB8AC3E}">
        <p14:creationId xmlns:p14="http://schemas.microsoft.com/office/powerpoint/2010/main" val="35806062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Layout 03">
    <p:spTree>
      <p:nvGrpSpPr>
        <p:cNvPr id="1" name=""/>
        <p:cNvGrpSpPr/>
        <p:nvPr/>
      </p:nvGrpSpPr>
      <p:grpSpPr>
        <a:xfrm>
          <a:off x="0" y="0"/>
          <a:ext cx="0" cy="0"/>
          <a:chOff x="0" y="0"/>
          <a:chExt cx="0" cy="0"/>
        </a:xfrm>
      </p:grpSpPr>
      <p:pic>
        <p:nvPicPr>
          <p:cNvPr id="2" name="Picture 1" descr="Background-Whit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0000"/>
          <a:stretch/>
        </p:blipFill>
        <p:spPr>
          <a:xfrm>
            <a:off x="-6350" y="12700"/>
            <a:ext cx="5486400" cy="5143500"/>
          </a:xfrm>
          <a:prstGeom prst="rect">
            <a:avLst/>
          </a:prstGeom>
        </p:spPr>
      </p:pic>
      <p:sp>
        <p:nvSpPr>
          <p:cNvPr id="7" name="Right Triangle 6"/>
          <p:cNvSpPr/>
          <p:nvPr userDrawn="1"/>
        </p:nvSpPr>
        <p:spPr>
          <a:xfrm>
            <a:off x="3790950" y="3854450"/>
            <a:ext cx="5372100" cy="13144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0 w 5340350"/>
              <a:gd name="connsiteY0" fmla="*/ 971550 h 1282700"/>
              <a:gd name="connsiteX1" fmla="*/ 5340350 w 5340350"/>
              <a:gd name="connsiteY1" fmla="*/ 0 h 1282700"/>
              <a:gd name="connsiteX2" fmla="*/ 3073400 w 5340350"/>
              <a:gd name="connsiteY2" fmla="*/ 1282700 h 1282700"/>
              <a:gd name="connsiteX3" fmla="*/ 0 w 5340350"/>
              <a:gd name="connsiteY3" fmla="*/ 971550 h 1282700"/>
              <a:gd name="connsiteX0" fmla="*/ 0 w 5372100"/>
              <a:gd name="connsiteY0" fmla="*/ 971550 h 1511300"/>
              <a:gd name="connsiteX1" fmla="*/ 5340350 w 5372100"/>
              <a:gd name="connsiteY1" fmla="*/ 0 h 1511300"/>
              <a:gd name="connsiteX2" fmla="*/ 5372100 w 5372100"/>
              <a:gd name="connsiteY2" fmla="*/ 1511300 h 1511300"/>
              <a:gd name="connsiteX3" fmla="*/ 0 w 5372100"/>
              <a:gd name="connsiteY3" fmla="*/ 971550 h 1511300"/>
              <a:gd name="connsiteX0" fmla="*/ 0 w 5372100"/>
              <a:gd name="connsiteY0" fmla="*/ 971550 h 1511300"/>
              <a:gd name="connsiteX1" fmla="*/ 1847850 w 5372100"/>
              <a:gd name="connsiteY1" fmla="*/ 1149350 h 1511300"/>
              <a:gd name="connsiteX2" fmla="*/ 5340350 w 5372100"/>
              <a:gd name="connsiteY2" fmla="*/ 0 h 1511300"/>
              <a:gd name="connsiteX3" fmla="*/ 5372100 w 5372100"/>
              <a:gd name="connsiteY3" fmla="*/ 1511300 h 1511300"/>
              <a:gd name="connsiteX4" fmla="*/ 0 w 5372100"/>
              <a:gd name="connsiteY4" fmla="*/ 971550 h 1511300"/>
              <a:gd name="connsiteX0" fmla="*/ 0 w 5372100"/>
              <a:gd name="connsiteY0" fmla="*/ 774700 h 1314450"/>
              <a:gd name="connsiteX1" fmla="*/ 1847850 w 5372100"/>
              <a:gd name="connsiteY1" fmla="*/ 952500 h 1314450"/>
              <a:gd name="connsiteX2" fmla="*/ 5353050 w 5372100"/>
              <a:gd name="connsiteY2" fmla="*/ 0 h 1314450"/>
              <a:gd name="connsiteX3" fmla="*/ 5372100 w 5372100"/>
              <a:gd name="connsiteY3" fmla="*/ 1314450 h 1314450"/>
              <a:gd name="connsiteX4" fmla="*/ 0 w 5372100"/>
              <a:gd name="connsiteY4" fmla="*/ 77470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00" h="1314450">
                <a:moveTo>
                  <a:pt x="0" y="774700"/>
                </a:moveTo>
                <a:cubicBezTo>
                  <a:pt x="6350" y="770467"/>
                  <a:pt x="1841500" y="956733"/>
                  <a:pt x="1847850" y="952500"/>
                </a:cubicBezTo>
                <a:lnTo>
                  <a:pt x="5353050" y="0"/>
                </a:lnTo>
                <a:lnTo>
                  <a:pt x="5372100" y="1314450"/>
                </a:lnTo>
                <a:lnTo>
                  <a:pt x="0" y="7747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19050" y="424815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0"/>
          <p:cNvSpPr>
            <a:spLocks noGrp="1"/>
          </p:cNvSpPr>
          <p:nvPr>
            <p:ph type="pic" sz="quarter" idx="11"/>
          </p:nvPr>
        </p:nvSpPr>
        <p:spPr>
          <a:xfrm>
            <a:off x="429074" y="618048"/>
            <a:ext cx="3434018" cy="3393465"/>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18" h="3393465">
                <a:moveTo>
                  <a:pt x="0" y="2"/>
                </a:moveTo>
                <a:lnTo>
                  <a:pt x="3434018" y="0"/>
                </a:lnTo>
                <a:lnTo>
                  <a:pt x="3369127" y="3393465"/>
                </a:lnTo>
                <a:lnTo>
                  <a:pt x="171081" y="3004109"/>
                </a:lnTo>
                <a:lnTo>
                  <a:pt x="0" y="2"/>
                </a:lnTo>
                <a:close/>
              </a:path>
            </a:pathLst>
          </a:custGeom>
        </p:spPr>
        <p:txBody>
          <a:bodyPr/>
          <a:lstStyle/>
          <a:p>
            <a:endParaRPr lang="en-US"/>
          </a:p>
        </p:txBody>
      </p:sp>
      <p:sp>
        <p:nvSpPr>
          <p:cNvPr id="17" name="Text Placeholder 12"/>
          <p:cNvSpPr>
            <a:spLocks noGrp="1"/>
          </p:cNvSpPr>
          <p:nvPr>
            <p:ph type="body" sz="quarter" idx="12" hasCustomPrompt="1"/>
          </p:nvPr>
        </p:nvSpPr>
        <p:spPr>
          <a:xfrm>
            <a:off x="4840286" y="1375975"/>
            <a:ext cx="3586163" cy="533812"/>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35 YEAR AWARDS</a:t>
            </a:r>
            <a:endParaRPr lang="en-US" sz="2800" b="0" i="0" dirty="0">
              <a:solidFill>
                <a:srgbClr val="E80202"/>
              </a:solidFill>
              <a:latin typeface="ATC Overlook Heavy"/>
              <a:cs typeface="ATC Overlook Heavy"/>
            </a:endParaRPr>
          </a:p>
        </p:txBody>
      </p:sp>
      <p:sp>
        <p:nvSpPr>
          <p:cNvPr id="18" name="Text Placeholder 12"/>
          <p:cNvSpPr>
            <a:spLocks noGrp="1"/>
          </p:cNvSpPr>
          <p:nvPr>
            <p:ph type="body" sz="quarter" idx="13" hasCustomPrompt="1"/>
          </p:nvPr>
        </p:nvSpPr>
        <p:spPr>
          <a:xfrm>
            <a:off x="4840286" y="1860669"/>
            <a:ext cx="3586163" cy="398118"/>
          </a:xfrm>
        </p:spPr>
        <p:txBody>
          <a:bodyPr/>
          <a:lstStyle>
            <a:lvl1pPr marL="0" indent="0">
              <a:buNone/>
              <a:defRPr sz="2800"/>
            </a:lvl1pPr>
          </a:lstStyle>
          <a:p>
            <a:r>
              <a:rPr lang="en-US" sz="1800" b="1" i="0" dirty="0" smtClean="0">
                <a:solidFill>
                  <a:srgbClr val="E80202"/>
                </a:solidFill>
                <a:latin typeface="FS Lola"/>
                <a:cs typeface="FS Lola"/>
              </a:rPr>
              <a:t>Todd</a:t>
            </a:r>
            <a:r>
              <a:rPr lang="en-US" sz="1800" b="1" i="0" baseline="0" dirty="0" smtClean="0">
                <a:solidFill>
                  <a:srgbClr val="E80202"/>
                </a:solidFill>
                <a:latin typeface="FS Lola"/>
                <a:cs typeface="FS Lola"/>
              </a:rPr>
              <a:t> Andrews, </a:t>
            </a:r>
            <a:r>
              <a:rPr lang="en-US" sz="1800" b="1" i="0" baseline="0" dirty="0" smtClean="0">
                <a:solidFill>
                  <a:schemeClr val="tx1"/>
                </a:solidFill>
                <a:latin typeface="FS Lola"/>
                <a:cs typeface="FS Lola"/>
              </a:rPr>
              <a:t>Physical Plant</a:t>
            </a:r>
            <a:endParaRPr lang="en-US" sz="1800" b="1" i="0" dirty="0">
              <a:solidFill>
                <a:schemeClr val="tx1"/>
              </a:solidFill>
              <a:latin typeface="FS Lola"/>
              <a:cs typeface="FS Lola"/>
            </a:endParaRPr>
          </a:p>
        </p:txBody>
      </p:sp>
      <p:sp>
        <p:nvSpPr>
          <p:cNvPr id="19" name="Text Placeholder 12"/>
          <p:cNvSpPr>
            <a:spLocks noGrp="1"/>
          </p:cNvSpPr>
          <p:nvPr>
            <p:ph type="body" sz="quarter" idx="14" hasCustomPrompt="1"/>
          </p:nvPr>
        </p:nvSpPr>
        <p:spPr>
          <a:xfrm>
            <a:off x="4840286" y="2258787"/>
            <a:ext cx="3586163" cy="1638358"/>
          </a:xfrm>
        </p:spPr>
        <p:txBody>
          <a:bodyPr/>
          <a:lstStyle>
            <a:lvl1pPr marL="0" indent="0">
              <a:buNone/>
              <a:defRPr sz="1800"/>
            </a:lvl1pPr>
          </a:lstStyle>
          <a:p>
            <a:r>
              <a:rPr lang="en-US" sz="1200" b="0" i="0" dirty="0" err="1" smtClean="0">
                <a:solidFill>
                  <a:schemeClr val="tx1"/>
                </a:solidFill>
                <a:latin typeface="FS Lola"/>
                <a:cs typeface="FS Lola"/>
              </a:rPr>
              <a:t>Lorem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ipsum</a:t>
            </a:r>
            <a:r>
              <a:rPr lang="en-US" sz="1200" b="0" i="0" dirty="0" smtClean="0">
                <a:solidFill>
                  <a:schemeClr val="tx1"/>
                </a:solidFill>
                <a:latin typeface="FS Lola"/>
                <a:cs typeface="FS Lola"/>
              </a:rPr>
              <a:t> dolor sit </a:t>
            </a:r>
            <a:r>
              <a:rPr lang="en-US" sz="1200" b="0" i="0" dirty="0" err="1" smtClean="0">
                <a:solidFill>
                  <a:schemeClr val="tx1"/>
                </a:solidFill>
                <a:latin typeface="FS Lola"/>
                <a:cs typeface="FS Lola"/>
              </a:rPr>
              <a:t>amet</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vix</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oratio</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epicurei</a:t>
            </a:r>
            <a:r>
              <a:rPr lang="en-US" sz="1200" b="0" i="0" dirty="0" smtClean="0">
                <a:solidFill>
                  <a:schemeClr val="tx1"/>
                </a:solidFill>
                <a:latin typeface="FS Lola"/>
                <a:cs typeface="FS Lola"/>
              </a:rPr>
              <a:t>, sit </a:t>
            </a:r>
            <a:r>
              <a:rPr lang="en-US" sz="1200" b="0" i="0" dirty="0" err="1" smtClean="0">
                <a:solidFill>
                  <a:schemeClr val="tx1"/>
                </a:solidFill>
                <a:latin typeface="FS Lola"/>
                <a:cs typeface="FS Lola"/>
              </a:rPr>
              <a:t>eirmod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civibus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ea</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nibh</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dictas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sed</a:t>
            </a:r>
            <a:r>
              <a:rPr lang="en-US" sz="1200" b="0" i="0" dirty="0" smtClean="0">
                <a:solidFill>
                  <a:schemeClr val="tx1"/>
                </a:solidFill>
                <a:latin typeface="FS Lola"/>
                <a:cs typeface="FS Lola"/>
              </a:rPr>
              <a:t> cu. Cum </a:t>
            </a:r>
            <a:r>
              <a:rPr lang="en-US" sz="1200" b="0" i="0" dirty="0" err="1" smtClean="0">
                <a:solidFill>
                  <a:schemeClr val="tx1"/>
                </a:solidFill>
                <a:latin typeface="FS Lola"/>
                <a:cs typeface="FS Lola"/>
              </a:rPr>
              <a:t>autem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in. No quo </a:t>
            </a:r>
            <a:r>
              <a:rPr lang="en-US" sz="1200" b="0" i="0" dirty="0" err="1" smtClean="0">
                <a:solidFill>
                  <a:schemeClr val="tx1"/>
                </a:solidFill>
                <a:latin typeface="FS Lola"/>
                <a:cs typeface="FS Lola"/>
              </a:rPr>
              <a:t>noster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veritus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copiosae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pri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periculis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consectetuer</a:t>
            </a:r>
            <a:r>
              <a:rPr lang="en-US" sz="1200" b="0" i="0" dirty="0" smtClean="0">
                <a:solidFill>
                  <a:schemeClr val="tx1"/>
                </a:solidFill>
                <a:latin typeface="FS Lola"/>
                <a:cs typeface="FS Lola"/>
              </a:rPr>
              <a:t> an. </a:t>
            </a:r>
            <a:r>
              <a:rPr lang="en-US" sz="1200" b="0" i="0" dirty="0" err="1" smtClean="0">
                <a:solidFill>
                  <a:schemeClr val="tx1"/>
                </a:solidFill>
                <a:latin typeface="FS Lola"/>
                <a:cs typeface="FS Lola"/>
              </a:rPr>
              <a:t>Atomorum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urbanitas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Errem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insolens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ad. </a:t>
            </a:r>
            <a:r>
              <a:rPr lang="en-US" sz="1200" b="0" i="0" dirty="0" err="1" smtClean="0">
                <a:solidFill>
                  <a:schemeClr val="tx1"/>
                </a:solidFill>
                <a:latin typeface="FS Lola"/>
                <a:cs typeface="FS Lola"/>
              </a:rPr>
              <a:t>Ancillae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interesset</a:t>
            </a:r>
            <a:r>
              <a:rPr lang="en-US" sz="1200" b="0" i="0" dirty="0" smtClean="0">
                <a:solidFill>
                  <a:schemeClr val="tx1"/>
                </a:solidFill>
                <a:latin typeface="FS Lola"/>
                <a:cs typeface="FS Lola"/>
              </a:rPr>
              <a:t> ne pro, </a:t>
            </a:r>
            <a:r>
              <a:rPr lang="en-US" sz="1200" b="0" i="0" dirty="0" err="1" smtClean="0">
                <a:solidFill>
                  <a:schemeClr val="tx1"/>
                </a:solidFill>
                <a:latin typeface="FS Lola"/>
                <a:cs typeface="FS Lola"/>
              </a:rPr>
              <a:t>tempor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apeirian</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persequeris</a:t>
            </a:r>
            <a:r>
              <a:rPr lang="en-US" sz="1200" b="0" i="0" dirty="0" smtClean="0">
                <a:solidFill>
                  <a:schemeClr val="tx1"/>
                </a:solidFill>
                <a:latin typeface="FS Lola"/>
                <a:cs typeface="FS Lola"/>
              </a:rPr>
              <a:t> an duo.</a:t>
            </a:r>
            <a:endParaRPr lang="en-US" sz="1200" b="0" i="0" dirty="0">
              <a:solidFill>
                <a:schemeClr val="tx1"/>
              </a:solidFill>
              <a:latin typeface="FS Lola"/>
              <a:cs typeface="FS Lola"/>
            </a:endParaRPr>
          </a:p>
        </p:txBody>
      </p:sp>
    </p:spTree>
    <p:extLst>
      <p:ext uri="{BB962C8B-B14F-4D97-AF65-F5344CB8AC3E}">
        <p14:creationId xmlns:p14="http://schemas.microsoft.com/office/powerpoint/2010/main" val="10896696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Layout 03b">
    <p:spTree>
      <p:nvGrpSpPr>
        <p:cNvPr id="1" name=""/>
        <p:cNvGrpSpPr/>
        <p:nvPr/>
      </p:nvGrpSpPr>
      <p:grpSpPr>
        <a:xfrm>
          <a:off x="0" y="0"/>
          <a:ext cx="0" cy="0"/>
          <a:chOff x="0" y="0"/>
          <a:chExt cx="0" cy="0"/>
        </a:xfrm>
      </p:grpSpPr>
      <p:pic>
        <p:nvPicPr>
          <p:cNvPr id="2" name="Picture 1" descr="Background-Whit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0000"/>
          <a:stretch/>
        </p:blipFill>
        <p:spPr>
          <a:xfrm flipH="1">
            <a:off x="3651250" y="0"/>
            <a:ext cx="5486400" cy="5143500"/>
          </a:xfrm>
          <a:prstGeom prst="rect">
            <a:avLst/>
          </a:prstGeom>
        </p:spPr>
      </p:pic>
      <p:sp>
        <p:nvSpPr>
          <p:cNvPr id="7" name="Right Triangle 6"/>
          <p:cNvSpPr/>
          <p:nvPr userDrawn="1"/>
        </p:nvSpPr>
        <p:spPr>
          <a:xfrm flipH="1">
            <a:off x="-19050" y="3854450"/>
            <a:ext cx="5372100" cy="13144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0 w 5340350"/>
              <a:gd name="connsiteY0" fmla="*/ 971550 h 1282700"/>
              <a:gd name="connsiteX1" fmla="*/ 5340350 w 5340350"/>
              <a:gd name="connsiteY1" fmla="*/ 0 h 1282700"/>
              <a:gd name="connsiteX2" fmla="*/ 3073400 w 5340350"/>
              <a:gd name="connsiteY2" fmla="*/ 1282700 h 1282700"/>
              <a:gd name="connsiteX3" fmla="*/ 0 w 5340350"/>
              <a:gd name="connsiteY3" fmla="*/ 971550 h 1282700"/>
              <a:gd name="connsiteX0" fmla="*/ 0 w 5372100"/>
              <a:gd name="connsiteY0" fmla="*/ 971550 h 1511300"/>
              <a:gd name="connsiteX1" fmla="*/ 5340350 w 5372100"/>
              <a:gd name="connsiteY1" fmla="*/ 0 h 1511300"/>
              <a:gd name="connsiteX2" fmla="*/ 5372100 w 5372100"/>
              <a:gd name="connsiteY2" fmla="*/ 1511300 h 1511300"/>
              <a:gd name="connsiteX3" fmla="*/ 0 w 5372100"/>
              <a:gd name="connsiteY3" fmla="*/ 971550 h 1511300"/>
              <a:gd name="connsiteX0" fmla="*/ 0 w 5372100"/>
              <a:gd name="connsiteY0" fmla="*/ 971550 h 1511300"/>
              <a:gd name="connsiteX1" fmla="*/ 1847850 w 5372100"/>
              <a:gd name="connsiteY1" fmla="*/ 1149350 h 1511300"/>
              <a:gd name="connsiteX2" fmla="*/ 5340350 w 5372100"/>
              <a:gd name="connsiteY2" fmla="*/ 0 h 1511300"/>
              <a:gd name="connsiteX3" fmla="*/ 5372100 w 5372100"/>
              <a:gd name="connsiteY3" fmla="*/ 1511300 h 1511300"/>
              <a:gd name="connsiteX4" fmla="*/ 0 w 5372100"/>
              <a:gd name="connsiteY4" fmla="*/ 971550 h 1511300"/>
              <a:gd name="connsiteX0" fmla="*/ 0 w 5372100"/>
              <a:gd name="connsiteY0" fmla="*/ 774700 h 1314450"/>
              <a:gd name="connsiteX1" fmla="*/ 1847850 w 5372100"/>
              <a:gd name="connsiteY1" fmla="*/ 952500 h 1314450"/>
              <a:gd name="connsiteX2" fmla="*/ 5353050 w 5372100"/>
              <a:gd name="connsiteY2" fmla="*/ 0 h 1314450"/>
              <a:gd name="connsiteX3" fmla="*/ 5372100 w 5372100"/>
              <a:gd name="connsiteY3" fmla="*/ 1314450 h 1314450"/>
              <a:gd name="connsiteX4" fmla="*/ 0 w 5372100"/>
              <a:gd name="connsiteY4" fmla="*/ 77470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00" h="1314450">
                <a:moveTo>
                  <a:pt x="0" y="774700"/>
                </a:moveTo>
                <a:cubicBezTo>
                  <a:pt x="6350" y="770467"/>
                  <a:pt x="1841500" y="956733"/>
                  <a:pt x="1847850" y="952500"/>
                </a:cubicBezTo>
                <a:lnTo>
                  <a:pt x="5353050" y="0"/>
                </a:lnTo>
                <a:lnTo>
                  <a:pt x="5372100" y="1314450"/>
                </a:lnTo>
                <a:lnTo>
                  <a:pt x="0" y="7747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a:off x="6350" y="424815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0"/>
          <p:cNvSpPr>
            <a:spLocks noGrp="1"/>
          </p:cNvSpPr>
          <p:nvPr>
            <p:ph type="pic" sz="quarter" idx="11"/>
          </p:nvPr>
        </p:nvSpPr>
        <p:spPr>
          <a:xfrm>
            <a:off x="4992431" y="618048"/>
            <a:ext cx="3434018" cy="3393465"/>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018" h="3393465">
                <a:moveTo>
                  <a:pt x="0" y="2"/>
                </a:moveTo>
                <a:lnTo>
                  <a:pt x="3434018" y="0"/>
                </a:lnTo>
                <a:lnTo>
                  <a:pt x="3369127" y="3393465"/>
                </a:lnTo>
                <a:lnTo>
                  <a:pt x="171081" y="3004109"/>
                </a:lnTo>
                <a:lnTo>
                  <a:pt x="0" y="2"/>
                </a:lnTo>
                <a:close/>
              </a:path>
            </a:pathLst>
          </a:custGeom>
        </p:spPr>
        <p:txBody>
          <a:bodyPr/>
          <a:lstStyle/>
          <a:p>
            <a:endParaRPr lang="en-US"/>
          </a:p>
        </p:txBody>
      </p:sp>
      <p:sp>
        <p:nvSpPr>
          <p:cNvPr id="17" name="Text Placeholder 12"/>
          <p:cNvSpPr>
            <a:spLocks noGrp="1"/>
          </p:cNvSpPr>
          <p:nvPr>
            <p:ph type="body" sz="quarter" idx="12" hasCustomPrompt="1"/>
          </p:nvPr>
        </p:nvSpPr>
        <p:spPr>
          <a:xfrm>
            <a:off x="734545" y="1375975"/>
            <a:ext cx="3586163" cy="533812"/>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35 YEAR AWARDS</a:t>
            </a:r>
            <a:endParaRPr lang="en-US" sz="2800" b="0" i="0" dirty="0">
              <a:solidFill>
                <a:srgbClr val="E80202"/>
              </a:solidFill>
              <a:latin typeface="ATC Overlook Heavy"/>
              <a:cs typeface="ATC Overlook Heavy"/>
            </a:endParaRPr>
          </a:p>
        </p:txBody>
      </p:sp>
      <p:sp>
        <p:nvSpPr>
          <p:cNvPr id="18" name="Text Placeholder 12"/>
          <p:cNvSpPr>
            <a:spLocks noGrp="1"/>
          </p:cNvSpPr>
          <p:nvPr>
            <p:ph type="body" sz="quarter" idx="13" hasCustomPrompt="1"/>
          </p:nvPr>
        </p:nvSpPr>
        <p:spPr>
          <a:xfrm>
            <a:off x="734545" y="1860669"/>
            <a:ext cx="3586163" cy="398118"/>
          </a:xfrm>
        </p:spPr>
        <p:txBody>
          <a:bodyPr/>
          <a:lstStyle>
            <a:lvl1pPr marL="0" indent="0">
              <a:buNone/>
              <a:defRPr sz="2800"/>
            </a:lvl1pPr>
          </a:lstStyle>
          <a:p>
            <a:r>
              <a:rPr lang="en-US" sz="1800" b="1" i="0" dirty="0" smtClean="0">
                <a:solidFill>
                  <a:srgbClr val="E80202"/>
                </a:solidFill>
                <a:latin typeface="FS Lola"/>
                <a:cs typeface="FS Lola"/>
              </a:rPr>
              <a:t>Todd</a:t>
            </a:r>
            <a:r>
              <a:rPr lang="en-US" sz="1800" b="1" i="0" baseline="0" dirty="0" smtClean="0">
                <a:solidFill>
                  <a:srgbClr val="E80202"/>
                </a:solidFill>
                <a:latin typeface="FS Lola"/>
                <a:cs typeface="FS Lola"/>
              </a:rPr>
              <a:t> Andrews, </a:t>
            </a:r>
            <a:r>
              <a:rPr lang="en-US" sz="1800" b="1" i="0" baseline="0" dirty="0" smtClean="0">
                <a:solidFill>
                  <a:schemeClr val="tx1"/>
                </a:solidFill>
                <a:latin typeface="FS Lola"/>
                <a:cs typeface="FS Lola"/>
              </a:rPr>
              <a:t>Physical Plant</a:t>
            </a:r>
            <a:endParaRPr lang="en-US" sz="1800" b="1" i="0" dirty="0">
              <a:solidFill>
                <a:schemeClr val="tx1"/>
              </a:solidFill>
              <a:latin typeface="FS Lola"/>
              <a:cs typeface="FS Lola"/>
            </a:endParaRPr>
          </a:p>
        </p:txBody>
      </p:sp>
      <p:sp>
        <p:nvSpPr>
          <p:cNvPr id="19" name="Text Placeholder 12"/>
          <p:cNvSpPr>
            <a:spLocks noGrp="1"/>
          </p:cNvSpPr>
          <p:nvPr>
            <p:ph type="body" sz="quarter" idx="14" hasCustomPrompt="1"/>
          </p:nvPr>
        </p:nvSpPr>
        <p:spPr>
          <a:xfrm>
            <a:off x="734545" y="2258787"/>
            <a:ext cx="3586163" cy="1638358"/>
          </a:xfrm>
        </p:spPr>
        <p:txBody>
          <a:bodyPr/>
          <a:lstStyle>
            <a:lvl1pPr marL="0" indent="0">
              <a:buNone/>
              <a:defRPr sz="1800"/>
            </a:lvl1pPr>
          </a:lstStyle>
          <a:p>
            <a:r>
              <a:rPr lang="en-US" sz="1200" b="0" i="0" dirty="0" err="1" smtClean="0">
                <a:solidFill>
                  <a:schemeClr val="tx1"/>
                </a:solidFill>
                <a:latin typeface="FS Lola"/>
                <a:cs typeface="FS Lola"/>
              </a:rPr>
              <a:t>Lorem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ipsum</a:t>
            </a:r>
            <a:r>
              <a:rPr lang="en-US" sz="1200" b="0" i="0" dirty="0" smtClean="0">
                <a:solidFill>
                  <a:schemeClr val="tx1"/>
                </a:solidFill>
                <a:latin typeface="FS Lola"/>
                <a:cs typeface="FS Lola"/>
              </a:rPr>
              <a:t> dolor sit </a:t>
            </a:r>
            <a:r>
              <a:rPr lang="en-US" sz="1200" b="0" i="0" dirty="0" err="1" smtClean="0">
                <a:solidFill>
                  <a:schemeClr val="tx1"/>
                </a:solidFill>
                <a:latin typeface="FS Lola"/>
                <a:cs typeface="FS Lola"/>
              </a:rPr>
              <a:t>amet</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vix</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oratio</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epicurei</a:t>
            </a:r>
            <a:r>
              <a:rPr lang="en-US" sz="1200" b="0" i="0" dirty="0" smtClean="0">
                <a:solidFill>
                  <a:schemeClr val="tx1"/>
                </a:solidFill>
                <a:latin typeface="FS Lola"/>
                <a:cs typeface="FS Lola"/>
              </a:rPr>
              <a:t>, sit </a:t>
            </a:r>
            <a:r>
              <a:rPr lang="en-US" sz="1200" b="0" i="0" dirty="0" err="1" smtClean="0">
                <a:solidFill>
                  <a:schemeClr val="tx1"/>
                </a:solidFill>
                <a:latin typeface="FS Lola"/>
                <a:cs typeface="FS Lola"/>
              </a:rPr>
              <a:t>eirmod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civibus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ea</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nibh</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dictas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sed</a:t>
            </a:r>
            <a:r>
              <a:rPr lang="en-US" sz="1200" b="0" i="0" dirty="0" smtClean="0">
                <a:solidFill>
                  <a:schemeClr val="tx1"/>
                </a:solidFill>
                <a:latin typeface="FS Lola"/>
                <a:cs typeface="FS Lola"/>
              </a:rPr>
              <a:t> cu. Cum </a:t>
            </a:r>
            <a:r>
              <a:rPr lang="en-US" sz="1200" b="0" i="0" dirty="0" err="1" smtClean="0">
                <a:solidFill>
                  <a:schemeClr val="tx1"/>
                </a:solidFill>
                <a:latin typeface="FS Lola"/>
                <a:cs typeface="FS Lola"/>
              </a:rPr>
              <a:t>autem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in. No quo </a:t>
            </a:r>
            <a:r>
              <a:rPr lang="en-US" sz="1200" b="0" i="0" dirty="0" err="1" smtClean="0">
                <a:solidFill>
                  <a:schemeClr val="tx1"/>
                </a:solidFill>
                <a:latin typeface="FS Lola"/>
                <a:cs typeface="FS Lola"/>
              </a:rPr>
              <a:t>noster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veritus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copiosae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pri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periculis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consectetuer</a:t>
            </a:r>
            <a:r>
              <a:rPr lang="en-US" sz="1200" b="0" i="0" dirty="0" smtClean="0">
                <a:solidFill>
                  <a:schemeClr val="tx1"/>
                </a:solidFill>
                <a:latin typeface="FS Lola"/>
                <a:cs typeface="FS Lola"/>
              </a:rPr>
              <a:t> an. </a:t>
            </a:r>
            <a:r>
              <a:rPr lang="en-US" sz="1200" b="0" i="0" dirty="0" err="1" smtClean="0">
                <a:solidFill>
                  <a:schemeClr val="tx1"/>
                </a:solidFill>
                <a:latin typeface="FS Lola"/>
                <a:cs typeface="FS Lola"/>
              </a:rPr>
              <a:t>Atomorum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urbanitas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ei</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Errem</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aliquid</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insolens</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eum</a:t>
            </a:r>
            <a:r>
              <a:rPr lang="en-US" sz="1200" b="0" i="0" dirty="0" smtClean="0">
                <a:solidFill>
                  <a:schemeClr val="tx1"/>
                </a:solidFill>
                <a:latin typeface="FS Lola"/>
                <a:cs typeface="FS Lola"/>
              </a:rPr>
              <a:t> ad. </a:t>
            </a:r>
            <a:r>
              <a:rPr lang="en-US" sz="1200" b="0" i="0" dirty="0" err="1" smtClean="0">
                <a:solidFill>
                  <a:schemeClr val="tx1"/>
                </a:solidFill>
                <a:latin typeface="FS Lola"/>
                <a:cs typeface="FS Lola"/>
              </a:rPr>
              <a:t>Ancillae</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interesset</a:t>
            </a:r>
            <a:r>
              <a:rPr lang="en-US" sz="1200" b="0" i="0" dirty="0" smtClean="0">
                <a:solidFill>
                  <a:schemeClr val="tx1"/>
                </a:solidFill>
                <a:latin typeface="FS Lola"/>
                <a:cs typeface="FS Lola"/>
              </a:rPr>
              <a:t> ne pro, </a:t>
            </a:r>
            <a:r>
              <a:rPr lang="en-US" sz="1200" b="0" i="0" dirty="0" err="1" smtClean="0">
                <a:solidFill>
                  <a:schemeClr val="tx1"/>
                </a:solidFill>
                <a:latin typeface="FS Lola"/>
                <a:cs typeface="FS Lola"/>
              </a:rPr>
              <a:t>tempor</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apeirian</a:t>
            </a:r>
            <a:r>
              <a:rPr lang="en-US" sz="1200" b="0" i="0" dirty="0" smtClean="0">
                <a:solidFill>
                  <a:schemeClr val="tx1"/>
                </a:solidFill>
                <a:latin typeface="FS Lola"/>
                <a:cs typeface="FS Lola"/>
              </a:rPr>
              <a:t> </a:t>
            </a:r>
            <a:r>
              <a:rPr lang="en-US" sz="1200" b="0" i="0" dirty="0" err="1" smtClean="0">
                <a:solidFill>
                  <a:schemeClr val="tx1"/>
                </a:solidFill>
                <a:latin typeface="FS Lola"/>
                <a:cs typeface="FS Lola"/>
              </a:rPr>
              <a:t>persequeris</a:t>
            </a:r>
            <a:r>
              <a:rPr lang="en-US" sz="1200" b="0" i="0" dirty="0" smtClean="0">
                <a:solidFill>
                  <a:schemeClr val="tx1"/>
                </a:solidFill>
                <a:latin typeface="FS Lola"/>
                <a:cs typeface="FS Lola"/>
              </a:rPr>
              <a:t> an duo.</a:t>
            </a:r>
            <a:endParaRPr lang="en-US" sz="1200" b="0" i="0" dirty="0">
              <a:solidFill>
                <a:schemeClr val="tx1"/>
              </a:solidFill>
              <a:latin typeface="FS Lola"/>
              <a:cs typeface="FS Lola"/>
            </a:endParaRPr>
          </a:p>
        </p:txBody>
      </p:sp>
    </p:spTree>
    <p:extLst>
      <p:ext uri="{BB962C8B-B14F-4D97-AF65-F5344CB8AC3E}">
        <p14:creationId xmlns:p14="http://schemas.microsoft.com/office/powerpoint/2010/main" val="15816179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Layout 04a">
    <p:spTree>
      <p:nvGrpSpPr>
        <p:cNvPr id="1" name=""/>
        <p:cNvGrpSpPr/>
        <p:nvPr/>
      </p:nvGrpSpPr>
      <p:grpSpPr>
        <a:xfrm>
          <a:off x="0" y="0"/>
          <a:ext cx="0" cy="0"/>
          <a:chOff x="0" y="0"/>
          <a:chExt cx="0" cy="0"/>
        </a:xfrm>
      </p:grpSpPr>
      <p:pic>
        <p:nvPicPr>
          <p:cNvPr id="2" name="Picture 1" descr="Background-White.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40000"/>
          <a:stretch/>
        </p:blipFill>
        <p:spPr>
          <a:xfrm flipH="1">
            <a:off x="3651250" y="0"/>
            <a:ext cx="5486400" cy="5143500"/>
          </a:xfrm>
          <a:prstGeom prst="rect">
            <a:avLst/>
          </a:prstGeom>
        </p:spPr>
      </p:pic>
    </p:spTree>
    <p:extLst>
      <p:ext uri="{BB962C8B-B14F-4D97-AF65-F5344CB8AC3E}">
        <p14:creationId xmlns:p14="http://schemas.microsoft.com/office/powerpoint/2010/main" val="31428424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7246471" cy="4076140"/>
          </a:xfrm>
          <a:prstGeom prst="rect">
            <a:avLst/>
          </a:prstGeom>
        </p:spPr>
      </p:pic>
      <p:pic>
        <p:nvPicPr>
          <p:cNvPr id="8" name="Picture 7"/>
          <p:cNvPicPr>
            <a:picLocks noChangeAspect="1"/>
          </p:cNvPicPr>
          <p:nvPr userDrawn="1"/>
        </p:nvPicPr>
        <p:blipFill>
          <a:blip r:embed="rId3"/>
          <a:stretch>
            <a:fillRect/>
          </a:stretch>
        </p:blipFill>
        <p:spPr>
          <a:xfrm>
            <a:off x="263525" y="215900"/>
            <a:ext cx="2750344" cy="349250"/>
          </a:xfrm>
          <a:prstGeom prst="rect">
            <a:avLst/>
          </a:prstGeom>
        </p:spPr>
      </p:pic>
      <p:pic>
        <p:nvPicPr>
          <p:cNvPr id="9" name="Picture 8"/>
          <p:cNvPicPr>
            <a:picLocks noChangeAspect="1"/>
          </p:cNvPicPr>
          <p:nvPr userDrawn="1"/>
        </p:nvPicPr>
        <p:blipFill>
          <a:blip r:embed="rId4"/>
          <a:stretch>
            <a:fillRect/>
          </a:stretch>
        </p:blipFill>
        <p:spPr>
          <a:xfrm>
            <a:off x="5674400" y="1827909"/>
            <a:ext cx="2572147" cy="809119"/>
          </a:xfrm>
          <a:prstGeom prst="rect">
            <a:avLst/>
          </a:prstGeom>
        </p:spPr>
      </p:pic>
      <p:pic>
        <p:nvPicPr>
          <p:cNvPr id="10" name="Picture 9"/>
          <p:cNvPicPr>
            <a:picLocks noChangeAspect="1"/>
          </p:cNvPicPr>
          <p:nvPr userDrawn="1"/>
        </p:nvPicPr>
        <p:blipFill>
          <a:blip r:embed="rId5"/>
          <a:stretch>
            <a:fillRect/>
          </a:stretch>
        </p:blipFill>
        <p:spPr>
          <a:xfrm>
            <a:off x="5674399" y="2828202"/>
            <a:ext cx="2572149" cy="155364"/>
          </a:xfrm>
          <a:prstGeom prst="rect">
            <a:avLst/>
          </a:prstGeom>
        </p:spPr>
      </p:pic>
    </p:spTree>
    <p:extLst>
      <p:ext uri="{BB962C8B-B14F-4D97-AF65-F5344CB8AC3E}">
        <p14:creationId xmlns:p14="http://schemas.microsoft.com/office/powerpoint/2010/main" val="291804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z="2800" b="0" i="0" dirty="0" err="1" smtClean="0">
                <a:solidFill>
                  <a:srgbClr val="E80202"/>
                </a:solidFill>
                <a:latin typeface="ATC Overlook Heavy"/>
                <a:cs typeface="ATC Overlook Heavy"/>
              </a:rPr>
              <a:t>Lorem</a:t>
            </a:r>
            <a:r>
              <a:rPr lang="en-US" sz="2800" b="0" i="0" dirty="0" smtClean="0">
                <a:solidFill>
                  <a:srgbClr val="E80202"/>
                </a:solidFill>
                <a:latin typeface="ATC Overlook Heavy"/>
                <a:cs typeface="ATC Overlook Heavy"/>
              </a:rPr>
              <a:t> </a:t>
            </a:r>
            <a:r>
              <a:rPr lang="en-US" sz="2800" b="0" i="0" dirty="0" err="1" smtClean="0">
                <a:solidFill>
                  <a:srgbClr val="E80202"/>
                </a:solidFill>
                <a:latin typeface="ATC Overlook Heavy"/>
                <a:cs typeface="ATC Overlook Heavy"/>
              </a:rPr>
              <a:t>Ipsum</a:t>
            </a:r>
            <a:endParaRPr lang="en-US" sz="2800" b="0" i="0" dirty="0">
              <a:solidFill>
                <a:srgbClr val="E80202"/>
              </a:solidFill>
              <a:latin typeface="ATC Overlook Heavy"/>
              <a:cs typeface="ATC Overlook Heavy"/>
            </a:endParaRP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670C1F-D94E-4714-956E-3DB79AB70240}" type="datetimeFigureOut">
              <a:rPr lang="en-US" smtClean="0"/>
              <a:t>9/21/2016</a:t>
            </a:fld>
            <a:endParaRPr lang="en-US"/>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E92D069-1377-45E7-A36E-BF054AF54104}" type="slidenum">
              <a:rPr lang="en-US" smtClean="0"/>
              <a:t>‹#›</a:t>
            </a:fld>
            <a:endParaRPr lang="en-US"/>
          </a:p>
        </p:txBody>
      </p:sp>
    </p:spTree>
    <p:extLst>
      <p:ext uri="{BB962C8B-B14F-4D97-AF65-F5344CB8AC3E}">
        <p14:creationId xmlns:p14="http://schemas.microsoft.com/office/powerpoint/2010/main" val="8525569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0" r:id="rId3"/>
    <p:sldLayoutId id="2147483676" r:id="rId4"/>
    <p:sldLayoutId id="2147483679" r:id="rId5"/>
    <p:sldLayoutId id="2147483677" r:id="rId6"/>
    <p:sldLayoutId id="2147483678" r:id="rId7"/>
    <p:sldLayoutId id="2147483681" r:id="rId8"/>
    <p:sldLayoutId id="2147483682" r:id="rId9"/>
  </p:sldLayoutIdLst>
  <p:txStyles>
    <p:titleStyle>
      <a:lvl1pPr algn="l" defTabSz="914400" rtl="0" eaLnBrk="1" latinLnBrk="0" hangingPunct="1">
        <a:spcBef>
          <a:spcPct val="0"/>
        </a:spcBef>
        <a:buNone/>
        <a:defRPr sz="2800" b="0" i="0" kern="1200">
          <a:solidFill>
            <a:schemeClr val="tx1"/>
          </a:solidFill>
          <a:latin typeface="ATC Overlook Heavy"/>
          <a:ea typeface="+mj-ea"/>
          <a:cs typeface="ATC Overlook Heavy"/>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FS Lola"/>
          <a:ea typeface="+mn-ea"/>
          <a:cs typeface="FS Lola"/>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FS Lola"/>
          <a:ea typeface="+mn-ea"/>
          <a:cs typeface="FS Lola"/>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FS Lola"/>
          <a:ea typeface="+mn-ea"/>
          <a:cs typeface="FS Lola"/>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FS Lola"/>
          <a:ea typeface="+mn-ea"/>
          <a:cs typeface="FS Lola"/>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FS Lola"/>
          <a:ea typeface="+mn-ea"/>
          <a:cs typeface="FS Lola"/>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BKuJH6dV4YI" TargetMode="External"/><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vjoQZQlNPbY" TargetMode="Externa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8733" y="3477671"/>
            <a:ext cx="6219601" cy="1442703"/>
          </a:xfrm>
          <a:prstGeom prst="rect">
            <a:avLst/>
          </a:prstGeom>
        </p:spPr>
        <p:txBody>
          <a:bodyPr wrap="none" lIns="57150" tIns="28575" rIns="57150" bIns="28575">
            <a:spAutoFit/>
          </a:bodyPr>
          <a:lstStyle/>
          <a:p>
            <a:r>
              <a:rPr lang="en-US" sz="3600" dirty="0"/>
              <a:t>Keeping Dreams </a:t>
            </a:r>
            <a:r>
              <a:rPr lang="en-US" sz="3600" dirty="0" smtClean="0"/>
              <a:t>Alive: </a:t>
            </a:r>
          </a:p>
          <a:p>
            <a:r>
              <a:rPr lang="en-US" sz="2000" dirty="0" smtClean="0"/>
              <a:t>Increasing </a:t>
            </a:r>
            <a:r>
              <a:rPr lang="en-US" sz="2000" dirty="0"/>
              <a:t>Passage Rates of Developmental Math Students</a:t>
            </a:r>
          </a:p>
          <a:p>
            <a:endParaRPr lang="en-US" sz="3400" b="1" dirty="0">
              <a:solidFill>
                <a:schemeClr val="tx1">
                  <a:lumMod val="75000"/>
                  <a:lumOff val="25000"/>
                </a:schemeClr>
              </a:solidFill>
              <a:latin typeface="Arial" charset="0"/>
              <a:ea typeface="Arial" charset="0"/>
              <a:cs typeface="Arial" charset="0"/>
            </a:endParaRPr>
          </a:p>
        </p:txBody>
      </p:sp>
      <p:sp>
        <p:nvSpPr>
          <p:cNvPr id="2" name="TextBox 1"/>
          <p:cNvSpPr txBox="1"/>
          <p:nvPr/>
        </p:nvSpPr>
        <p:spPr>
          <a:xfrm>
            <a:off x="178043" y="4335914"/>
            <a:ext cx="914400" cy="914400"/>
          </a:xfrm>
          <a:prstGeom prst="rect">
            <a:avLst/>
          </a:prstGeom>
        </p:spPr>
        <p:txBody>
          <a:bodyPr vert="horz" wrap="none" lIns="91440" tIns="45720" rIns="91440" bIns="45720" rtlCol="0" anchor="ctr">
            <a:normAutofit/>
          </a:bodyPr>
          <a:lstStyle/>
          <a:p>
            <a:r>
              <a:rPr lang="en-US" sz="1400" dirty="0" smtClean="0"/>
              <a:t>Elizabeth Adams, AVP Undergraduate Studies</a:t>
            </a:r>
          </a:p>
          <a:p>
            <a:r>
              <a:rPr lang="en-US" sz="1400" dirty="0" smtClean="0"/>
              <a:t>Mark Stevens, Professor of  Educational Psychology and Counseling</a:t>
            </a:r>
            <a:endParaRPr lang="en-US" sz="1400" dirty="0"/>
          </a:p>
          <a:p>
            <a:pPr algn="l"/>
            <a:r>
              <a:rPr lang="en-US" sz="1400" dirty="0" smtClean="0"/>
              <a:t>Katherine Stevenson, Professor of Mathematics, Director of Developmental Mathematics</a:t>
            </a:r>
          </a:p>
        </p:txBody>
      </p:sp>
    </p:spTree>
    <p:extLst>
      <p:ext uri="{BB962C8B-B14F-4D97-AF65-F5344CB8AC3E}">
        <p14:creationId xmlns:p14="http://schemas.microsoft.com/office/powerpoint/2010/main" val="27298041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2"/>
          <p:cNvSpPr>
            <a:spLocks noGrp="1"/>
          </p:cNvSpPr>
          <p:nvPr>
            <p:ph type="body" sz="quarter" idx="12"/>
          </p:nvPr>
        </p:nvSpPr>
        <p:spPr>
          <a:xfrm>
            <a:off x="5848851" y="95188"/>
            <a:ext cx="2542082" cy="1055350"/>
          </a:xfrm>
        </p:spPr>
        <p:txBody>
          <a:bodyPr>
            <a:normAutofit fontScale="85000" lnSpcReduction="20000"/>
          </a:bodyPr>
          <a:lstStyle>
            <a:lvl1pPr marL="0" indent="0">
              <a:buNone/>
              <a:defRPr sz="3600"/>
            </a:lvl1pPr>
          </a:lstStyle>
          <a:p>
            <a:r>
              <a:rPr lang="en-US" sz="2800" b="0" i="0" dirty="0" smtClean="0">
                <a:solidFill>
                  <a:srgbClr val="E80202"/>
                </a:solidFill>
                <a:latin typeface="ATC Overlook Heavy"/>
                <a:cs typeface="ATC Overlook Heavy"/>
              </a:rPr>
              <a:t>What is Developmental Math at CSUN?</a:t>
            </a:r>
            <a:endParaRPr lang="en-US" sz="2800" b="0" i="0" dirty="0">
              <a:solidFill>
                <a:srgbClr val="E80202"/>
              </a:solidFill>
              <a:latin typeface="ATC Overlook Heavy"/>
              <a:cs typeface="ATC Overlook Heavy"/>
            </a:endParaRPr>
          </a:p>
        </p:txBody>
      </p:sp>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7" name="Text Placeholder 12"/>
          <p:cNvSpPr>
            <a:spLocks noGrp="1"/>
          </p:cNvSpPr>
          <p:nvPr>
            <p:ph type="body" sz="quarter" idx="14"/>
          </p:nvPr>
        </p:nvSpPr>
        <p:spPr>
          <a:xfrm>
            <a:off x="302884" y="-1134"/>
            <a:ext cx="8378896" cy="4249722"/>
          </a:xfrm>
        </p:spPr>
        <p:txBody>
          <a:bodyPr>
            <a:noAutofit/>
          </a:bodyPr>
          <a:lstStyle>
            <a:lvl1pPr marL="0" indent="0">
              <a:buNone/>
              <a:defRPr sz="1800"/>
            </a:lvl1pPr>
          </a:lstStyle>
          <a:p>
            <a:endParaRPr lang="en-US" i="1" dirty="0" smtClean="0"/>
          </a:p>
          <a:p>
            <a:pPr marL="171450" indent="-171450">
              <a:buFont typeface="Arial"/>
              <a:buChar char="•"/>
            </a:pPr>
            <a:r>
              <a:rPr lang="en-US" dirty="0" smtClean="0"/>
              <a:t>CSUN FACTS: 40,000+ Students</a:t>
            </a:r>
          </a:p>
          <a:p>
            <a:pPr marL="914400" lvl="1" indent="-171450">
              <a:buFont typeface="Arial"/>
              <a:buChar char="•"/>
            </a:pPr>
            <a:r>
              <a:rPr lang="en-US" dirty="0" smtClean="0"/>
              <a:t>Urban Serving</a:t>
            </a:r>
          </a:p>
          <a:p>
            <a:pPr marL="914400" lvl="1" indent="-171450">
              <a:buFont typeface="Arial"/>
              <a:buChar char="•"/>
            </a:pPr>
            <a:r>
              <a:rPr lang="en-US" dirty="0" smtClean="0"/>
              <a:t>Hispanic Serving</a:t>
            </a:r>
          </a:p>
          <a:p>
            <a:pPr marL="914400" lvl="1" indent="-171450">
              <a:buFont typeface="Arial"/>
              <a:buChar char="•"/>
            </a:pPr>
            <a:r>
              <a:rPr lang="en-US" dirty="0" smtClean="0"/>
              <a:t>Asian American and Native American Pacific Islander Serving</a:t>
            </a:r>
          </a:p>
          <a:p>
            <a:pPr marL="914400" lvl="1" indent="-171450">
              <a:buFont typeface="Arial"/>
              <a:buChar char="•"/>
            </a:pPr>
            <a:r>
              <a:rPr lang="en-US" dirty="0" smtClean="0"/>
              <a:t>Minority Serving</a:t>
            </a:r>
          </a:p>
          <a:p>
            <a:pPr marL="171450" indent="-171450">
              <a:buFont typeface="Arial"/>
              <a:buChar char="•"/>
            </a:pPr>
            <a:r>
              <a:rPr lang="en-US" dirty="0" smtClean="0"/>
              <a:t>Developmental math serves</a:t>
            </a:r>
          </a:p>
          <a:p>
            <a:pPr marL="914400" lvl="1" indent="-171450">
              <a:buFont typeface="Arial"/>
              <a:buChar char="•"/>
            </a:pPr>
            <a:r>
              <a:rPr lang="en-US" dirty="0" smtClean="0"/>
              <a:t>2000-2500 students = 45-50% of FTFs</a:t>
            </a:r>
          </a:p>
        </p:txBody>
      </p:sp>
      <p:pic>
        <p:nvPicPr>
          <p:cNvPr id="8" name="Picture 7" descr="Screen Shot 2016-09-16 at 3.33.52 PM.png"/>
          <p:cNvPicPr>
            <a:picLocks noChangeAspect="1"/>
          </p:cNvPicPr>
          <p:nvPr/>
        </p:nvPicPr>
        <p:blipFill rotWithShape="1">
          <a:blip r:embed="rId3" cstate="email">
            <a:extLst>
              <a:ext uri="{28A0092B-C50C-407E-A947-70E740481C1C}">
                <a14:useLocalDpi xmlns:a14="http://schemas.microsoft.com/office/drawing/2010/main" val="0"/>
              </a:ext>
            </a:extLst>
          </a:blip>
          <a:srcRect t="9638" b="11263"/>
          <a:stretch/>
        </p:blipFill>
        <p:spPr>
          <a:xfrm>
            <a:off x="5714537" y="1680191"/>
            <a:ext cx="3287893" cy="2863797"/>
          </a:xfrm>
          <a:prstGeom prst="rect">
            <a:avLst/>
          </a:prstGeom>
        </p:spPr>
      </p:pic>
    </p:spTree>
    <p:extLst>
      <p:ext uri="{BB962C8B-B14F-4D97-AF65-F5344CB8AC3E}">
        <p14:creationId xmlns:p14="http://schemas.microsoft.com/office/powerpoint/2010/main" val="37489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109"/>
                                          </p:stCondLst>
                                        </p:cTn>
                                        <p:tgtEl>
                                          <p:spTgt spid="1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2"/>
          <p:cNvSpPr>
            <a:spLocks noGrp="1"/>
          </p:cNvSpPr>
          <p:nvPr>
            <p:ph type="body" sz="quarter" idx="12"/>
          </p:nvPr>
        </p:nvSpPr>
        <p:spPr>
          <a:xfrm>
            <a:off x="5848851" y="95188"/>
            <a:ext cx="2542082" cy="1055350"/>
          </a:xfrm>
        </p:spPr>
        <p:txBody>
          <a:bodyPr>
            <a:normAutofit fontScale="85000" lnSpcReduction="20000"/>
          </a:bodyPr>
          <a:lstStyle>
            <a:lvl1pPr marL="0" indent="0">
              <a:buNone/>
              <a:defRPr sz="3600"/>
            </a:lvl1pPr>
          </a:lstStyle>
          <a:p>
            <a:r>
              <a:rPr lang="en-US" sz="2800" b="0" i="0" dirty="0" smtClean="0">
                <a:solidFill>
                  <a:srgbClr val="E80202"/>
                </a:solidFill>
                <a:latin typeface="ATC Overlook Heavy"/>
                <a:cs typeface="ATC Overlook Heavy"/>
              </a:rPr>
              <a:t>What is Developmental Math at CSUN?</a:t>
            </a:r>
            <a:endParaRPr lang="en-US" sz="2800" b="0" i="0" dirty="0">
              <a:solidFill>
                <a:srgbClr val="E80202"/>
              </a:solidFill>
              <a:latin typeface="ATC Overlook Heavy"/>
              <a:cs typeface="ATC Overlook Heavy"/>
            </a:endParaRPr>
          </a:p>
        </p:txBody>
      </p:sp>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7" name="Text Placeholder 12"/>
          <p:cNvSpPr>
            <a:spLocks noGrp="1"/>
          </p:cNvSpPr>
          <p:nvPr>
            <p:ph type="body" sz="quarter" idx="14"/>
          </p:nvPr>
        </p:nvSpPr>
        <p:spPr>
          <a:xfrm>
            <a:off x="302884" y="-1134"/>
            <a:ext cx="8378896" cy="4249722"/>
          </a:xfrm>
        </p:spPr>
        <p:txBody>
          <a:bodyPr>
            <a:noAutofit/>
          </a:bodyPr>
          <a:lstStyle>
            <a:lvl1pPr marL="0" indent="0">
              <a:buNone/>
              <a:defRPr sz="1800"/>
            </a:lvl1pPr>
          </a:lstStyle>
          <a:p>
            <a:endParaRPr lang="en-US" i="1" dirty="0" smtClean="0"/>
          </a:p>
          <a:p>
            <a:pPr marL="171450" indent="-171450">
              <a:buFont typeface="Arial"/>
              <a:buChar char="•"/>
            </a:pPr>
            <a:r>
              <a:rPr lang="en-US" dirty="0" smtClean="0"/>
              <a:t>CSUN FACTS: 40,000+ Students</a:t>
            </a:r>
          </a:p>
          <a:p>
            <a:pPr marL="914400" lvl="1" indent="-171450">
              <a:buFont typeface="Arial"/>
              <a:buChar char="•"/>
            </a:pPr>
            <a:r>
              <a:rPr lang="en-US" dirty="0" smtClean="0"/>
              <a:t>Urban Serving</a:t>
            </a:r>
          </a:p>
          <a:p>
            <a:pPr marL="914400" lvl="1" indent="-171450">
              <a:buFont typeface="Arial"/>
              <a:buChar char="•"/>
            </a:pPr>
            <a:r>
              <a:rPr lang="en-US" dirty="0" smtClean="0"/>
              <a:t>Hispanic Serving</a:t>
            </a:r>
          </a:p>
          <a:p>
            <a:pPr marL="914400" lvl="1" indent="-171450">
              <a:buFont typeface="Arial"/>
              <a:buChar char="•"/>
            </a:pPr>
            <a:r>
              <a:rPr lang="en-US" dirty="0" smtClean="0"/>
              <a:t>Asian American and Native American Pacific Islander Serving</a:t>
            </a:r>
          </a:p>
          <a:p>
            <a:pPr marL="914400" lvl="1" indent="-171450">
              <a:buFont typeface="Arial"/>
              <a:buChar char="•"/>
            </a:pPr>
            <a:r>
              <a:rPr lang="en-US" dirty="0" smtClean="0"/>
              <a:t>Minority Serving</a:t>
            </a:r>
          </a:p>
          <a:p>
            <a:pPr marL="171450" indent="-171450">
              <a:buFont typeface="Arial"/>
              <a:buChar char="•"/>
            </a:pPr>
            <a:r>
              <a:rPr lang="en-US" dirty="0" smtClean="0"/>
              <a:t>Developmental math serves</a:t>
            </a:r>
          </a:p>
          <a:p>
            <a:pPr marL="914400" lvl="1" indent="-171450">
              <a:buFont typeface="Arial"/>
              <a:buChar char="•"/>
            </a:pPr>
            <a:r>
              <a:rPr lang="en-US" dirty="0" smtClean="0"/>
              <a:t>2000-2500 students = 45-50% of FTFs</a:t>
            </a:r>
          </a:p>
          <a:p>
            <a:pPr marL="171450" indent="-171450">
              <a:buFont typeface="Arial"/>
              <a:buChar char="•"/>
            </a:pPr>
            <a:r>
              <a:rPr lang="en-US" dirty="0" smtClean="0"/>
              <a:t>Three classes at two levels:</a:t>
            </a:r>
          </a:p>
          <a:p>
            <a:pPr marL="914400" lvl="1" indent="-171450">
              <a:buFont typeface="Arial"/>
              <a:buChar char="•"/>
            </a:pPr>
            <a:r>
              <a:rPr lang="en-US" dirty="0" smtClean="0"/>
              <a:t>Level 1: Arithmetic &amp; Intro to Algebra – Math 092 (ELM 0-32)</a:t>
            </a:r>
          </a:p>
          <a:p>
            <a:pPr marL="1314450" lvl="2" indent="-171450">
              <a:buFont typeface="Arial"/>
              <a:buChar char="•"/>
            </a:pPr>
            <a:r>
              <a:rPr lang="en-US" dirty="0" smtClean="0"/>
              <a:t>Level 2: Algebra Intensive – Math 093 (ELM 34-48)</a:t>
            </a:r>
          </a:p>
          <a:p>
            <a:pPr marL="1314450" lvl="2" indent="-171450">
              <a:buFont typeface="Arial"/>
              <a:buChar char="•"/>
            </a:pPr>
            <a:r>
              <a:rPr lang="en-US" dirty="0" smtClean="0"/>
              <a:t>Level 2: Quant. Reasoning &amp; Statistics – Math 097 (</a:t>
            </a:r>
            <a:r>
              <a:rPr lang="en-US" dirty="0"/>
              <a:t>ELM 34-48</a:t>
            </a:r>
            <a:r>
              <a:rPr lang="en-US" dirty="0" smtClean="0"/>
              <a:t>)</a:t>
            </a:r>
          </a:p>
        </p:txBody>
      </p:sp>
      <p:sp>
        <p:nvSpPr>
          <p:cNvPr id="20" name="Circular Arrow 19"/>
          <p:cNvSpPr/>
          <p:nvPr/>
        </p:nvSpPr>
        <p:spPr>
          <a:xfrm rot="16200000" flipH="1">
            <a:off x="769883" y="2337684"/>
            <a:ext cx="978408" cy="2257041"/>
          </a:xfrm>
          <a:prstGeom prst="circularArrow">
            <a:avLst>
              <a:gd name="adj1" fmla="val 12126"/>
              <a:gd name="adj2" fmla="val 2808108"/>
              <a:gd name="adj3" fmla="val 20590817"/>
              <a:gd name="adj4" fmla="val 13664921"/>
              <a:gd name="adj5" fmla="val 25000"/>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731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2"/>
          <p:cNvSpPr>
            <a:spLocks noGrp="1"/>
          </p:cNvSpPr>
          <p:nvPr>
            <p:ph type="body" sz="quarter" idx="12"/>
          </p:nvPr>
        </p:nvSpPr>
        <p:spPr>
          <a:xfrm>
            <a:off x="5848851" y="95188"/>
            <a:ext cx="2542082" cy="1055350"/>
          </a:xfrm>
        </p:spPr>
        <p:txBody>
          <a:bodyPr>
            <a:normAutofit fontScale="85000" lnSpcReduction="20000"/>
          </a:bodyPr>
          <a:lstStyle>
            <a:lvl1pPr marL="0" indent="0">
              <a:buNone/>
              <a:defRPr sz="3600"/>
            </a:lvl1pPr>
          </a:lstStyle>
          <a:p>
            <a:r>
              <a:rPr lang="en-US" sz="2800" b="0" i="0" dirty="0" smtClean="0">
                <a:solidFill>
                  <a:srgbClr val="E80202"/>
                </a:solidFill>
                <a:latin typeface="ATC Overlook Heavy"/>
                <a:cs typeface="ATC Overlook Heavy"/>
              </a:rPr>
              <a:t>What is Developmental Math at CSUN?</a:t>
            </a:r>
            <a:endParaRPr lang="en-US" sz="2800" b="0" i="0" dirty="0">
              <a:solidFill>
                <a:srgbClr val="E80202"/>
              </a:solidFill>
              <a:latin typeface="ATC Overlook Heavy"/>
              <a:cs typeface="ATC Overlook Heavy"/>
            </a:endParaRPr>
          </a:p>
        </p:txBody>
      </p:sp>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7" name="Text Placeholder 12"/>
          <p:cNvSpPr>
            <a:spLocks noGrp="1"/>
          </p:cNvSpPr>
          <p:nvPr>
            <p:ph type="body" sz="quarter" idx="14"/>
          </p:nvPr>
        </p:nvSpPr>
        <p:spPr>
          <a:xfrm>
            <a:off x="302884" y="294266"/>
            <a:ext cx="8378896" cy="3493826"/>
          </a:xfrm>
        </p:spPr>
        <p:txBody>
          <a:bodyPr>
            <a:noAutofit/>
          </a:bodyPr>
          <a:lstStyle>
            <a:lvl1pPr marL="0" indent="0">
              <a:buNone/>
              <a:defRPr sz="1800"/>
            </a:lvl1pPr>
          </a:lstStyle>
          <a:p>
            <a:pPr marL="171450" indent="-171450">
              <a:buFont typeface="Arial"/>
              <a:buChar char="•"/>
            </a:pPr>
            <a:endParaRPr lang="en-US" dirty="0" smtClean="0"/>
          </a:p>
          <a:p>
            <a:pPr marL="171450" indent="-171450">
              <a:buFont typeface="Arial"/>
              <a:buChar char="•"/>
            </a:pPr>
            <a:r>
              <a:rPr lang="en-US" dirty="0" smtClean="0"/>
              <a:t>2000-2500 students annually</a:t>
            </a:r>
          </a:p>
          <a:p>
            <a:pPr marL="171450" indent="-171450">
              <a:buFont typeface="Arial"/>
              <a:buChar char="•"/>
            </a:pPr>
            <a:r>
              <a:rPr lang="en-US" dirty="0" smtClean="0"/>
              <a:t>Three classes at two levels:</a:t>
            </a:r>
          </a:p>
          <a:p>
            <a:pPr marL="914400" lvl="1" indent="-171450">
              <a:buFont typeface="Arial"/>
              <a:buChar char="•"/>
            </a:pPr>
            <a:r>
              <a:rPr lang="en-US" dirty="0" smtClean="0"/>
              <a:t>Level 1: Arithmetic &amp; Intro to Algebra – Math 092 (ELM 0-32)</a:t>
            </a:r>
          </a:p>
          <a:p>
            <a:pPr marL="1314450" lvl="2" indent="-171450">
              <a:buFont typeface="Arial"/>
              <a:buChar char="•"/>
            </a:pPr>
            <a:r>
              <a:rPr lang="en-US" dirty="0" smtClean="0"/>
              <a:t>Level 2: Algebra Intensive – Math 093 (ELM 34-48)</a:t>
            </a:r>
          </a:p>
          <a:p>
            <a:pPr marL="1314450" lvl="2" indent="-171450">
              <a:buFont typeface="Arial"/>
              <a:buChar char="•"/>
            </a:pPr>
            <a:r>
              <a:rPr lang="en-US" dirty="0" smtClean="0"/>
              <a:t>Level 2: Quant. Reasoning &amp; Statistics – Math 097 (</a:t>
            </a:r>
            <a:r>
              <a:rPr lang="en-US" dirty="0"/>
              <a:t>ELM 34-48</a:t>
            </a:r>
            <a:r>
              <a:rPr lang="en-US" dirty="0" smtClean="0"/>
              <a:t>)</a:t>
            </a:r>
          </a:p>
          <a:p>
            <a:pPr marL="285750" indent="-285750">
              <a:buFont typeface="Arial"/>
              <a:buChar char="•"/>
            </a:pPr>
            <a:r>
              <a:rPr lang="en-US" dirty="0" smtClean="0"/>
              <a:t>Annual progression</a:t>
            </a:r>
            <a:endParaRPr lang="en-US" dirty="0"/>
          </a:p>
        </p:txBody>
      </p:sp>
      <p:sp>
        <p:nvSpPr>
          <p:cNvPr id="22" name="Process 21"/>
          <p:cNvSpPr/>
          <p:nvPr/>
        </p:nvSpPr>
        <p:spPr>
          <a:xfrm>
            <a:off x="477620" y="2844712"/>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 Early Start Math</a:t>
            </a:r>
            <a:endParaRPr lang="en-US" dirty="0"/>
          </a:p>
        </p:txBody>
      </p:sp>
      <p:sp>
        <p:nvSpPr>
          <p:cNvPr id="24" name="Process 23"/>
          <p:cNvSpPr/>
          <p:nvPr/>
        </p:nvSpPr>
        <p:spPr>
          <a:xfrm>
            <a:off x="2431797" y="2844712"/>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Fall </a:t>
            </a:r>
          </a:p>
        </p:txBody>
      </p:sp>
      <p:sp>
        <p:nvSpPr>
          <p:cNvPr id="25" name="Process 24"/>
          <p:cNvSpPr/>
          <p:nvPr/>
        </p:nvSpPr>
        <p:spPr>
          <a:xfrm>
            <a:off x="4418697" y="2844712"/>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Spring</a:t>
            </a:r>
            <a:endParaRPr lang="en-US" dirty="0"/>
          </a:p>
        </p:txBody>
      </p:sp>
      <p:sp>
        <p:nvSpPr>
          <p:cNvPr id="26" name="Process 25"/>
          <p:cNvSpPr/>
          <p:nvPr/>
        </p:nvSpPr>
        <p:spPr>
          <a:xfrm>
            <a:off x="6416021" y="2844712"/>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a:t>
            </a:r>
          </a:p>
          <a:p>
            <a:pPr algn="ctr"/>
            <a:r>
              <a:rPr lang="en-US" dirty="0" smtClean="0"/>
              <a:t>Self Support</a:t>
            </a:r>
            <a:endParaRPr lang="en-US" dirty="0"/>
          </a:p>
        </p:txBody>
      </p:sp>
      <p:cxnSp>
        <p:nvCxnSpPr>
          <p:cNvPr id="28" name="Straight Arrow Connector 27"/>
          <p:cNvCxnSpPr>
            <a:stCxn id="22" idx="3"/>
            <a:endCxn id="24" idx="1"/>
          </p:cNvCxnSpPr>
          <p:nvPr/>
        </p:nvCxnSpPr>
        <p:spPr>
          <a:xfrm>
            <a:off x="1671673" y="3399478"/>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658573" y="3399478"/>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634460" y="339871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 name="Curved Connector 2"/>
          <p:cNvCxnSpPr>
            <a:stCxn id="26" idx="2"/>
            <a:endCxn id="24" idx="2"/>
          </p:cNvCxnSpPr>
          <p:nvPr/>
        </p:nvCxnSpPr>
        <p:spPr>
          <a:xfrm rot="5400000">
            <a:off x="5020936" y="1962132"/>
            <a:ext cx="12700" cy="3984224"/>
          </a:xfrm>
          <a:prstGeom prst="curvedConnector3">
            <a:avLst>
              <a:gd name="adj1" fmla="val 6684425"/>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770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2"/>
          <p:cNvSpPr>
            <a:spLocks noGrp="1"/>
          </p:cNvSpPr>
          <p:nvPr>
            <p:ph type="body" sz="quarter" idx="14"/>
          </p:nvPr>
        </p:nvSpPr>
        <p:spPr>
          <a:xfrm>
            <a:off x="302884" y="294266"/>
            <a:ext cx="8551796" cy="3493826"/>
          </a:xfrm>
        </p:spPr>
        <p:txBody>
          <a:bodyPr>
            <a:noAutofit/>
          </a:bodyPr>
          <a:lstStyle>
            <a:lvl1pPr marL="0" indent="0">
              <a:buNone/>
              <a:defRPr sz="1800"/>
            </a:lvl1pPr>
          </a:lstStyle>
          <a:p>
            <a:pPr marL="171450" indent="-171450">
              <a:buFont typeface="Arial"/>
              <a:buChar char="•"/>
            </a:pPr>
            <a:endParaRPr lang="en-US" dirty="0" smtClean="0"/>
          </a:p>
          <a:p>
            <a:pPr marL="171450" indent="-171450">
              <a:buFont typeface="Arial"/>
              <a:buChar char="•"/>
            </a:pPr>
            <a:r>
              <a:rPr lang="en-US" dirty="0" smtClean="0"/>
              <a:t>2000-2500 students annually</a:t>
            </a:r>
          </a:p>
          <a:p>
            <a:pPr marL="171450" indent="-171450">
              <a:buFont typeface="Arial"/>
              <a:buChar char="•"/>
            </a:pPr>
            <a:r>
              <a:rPr lang="en-US" dirty="0" smtClean="0"/>
              <a:t>Three classes at two levels:</a:t>
            </a:r>
          </a:p>
          <a:p>
            <a:pPr marL="914400" lvl="1" indent="-171450">
              <a:buFont typeface="Arial"/>
              <a:buChar char="•"/>
            </a:pPr>
            <a:r>
              <a:rPr lang="en-US" b="1" dirty="0" smtClean="0">
                <a:solidFill>
                  <a:srgbClr val="008000"/>
                </a:solidFill>
              </a:rPr>
              <a:t>Level 1: Arithmetic &amp; Intro to Algebra – Math 092 (ELM 0-32)</a:t>
            </a:r>
          </a:p>
          <a:p>
            <a:pPr marL="1314450" lvl="2" indent="-171450">
              <a:buFont typeface="Arial"/>
              <a:buChar char="•"/>
            </a:pPr>
            <a:r>
              <a:rPr lang="en-US" dirty="0" smtClean="0"/>
              <a:t>Level 2: Preparation for College Algebra – Math 093 (ELM 34-48)</a:t>
            </a:r>
          </a:p>
          <a:p>
            <a:pPr marL="1314450" lvl="2" indent="-171450">
              <a:buFont typeface="Arial"/>
              <a:buChar char="•"/>
            </a:pPr>
            <a:r>
              <a:rPr lang="en-US" dirty="0" smtClean="0"/>
              <a:t>Level 2: Preparation for Statistics – Math 097 (</a:t>
            </a:r>
            <a:r>
              <a:rPr lang="en-US" dirty="0"/>
              <a:t>ELM 34-48</a:t>
            </a:r>
            <a:r>
              <a:rPr lang="en-US" dirty="0" smtClean="0"/>
              <a:t>)</a:t>
            </a:r>
            <a:endParaRPr lang="en-US" dirty="0"/>
          </a:p>
        </p:txBody>
      </p:sp>
      <p:sp>
        <p:nvSpPr>
          <p:cNvPr id="7" name="Text Placeholder 12"/>
          <p:cNvSpPr>
            <a:spLocks noGrp="1"/>
          </p:cNvSpPr>
          <p:nvPr>
            <p:ph type="body" sz="quarter" idx="12"/>
          </p:nvPr>
        </p:nvSpPr>
        <p:spPr>
          <a:xfrm>
            <a:off x="5612750" y="95187"/>
            <a:ext cx="3514045" cy="1196453"/>
          </a:xfrm>
        </p:spPr>
        <p:txBody>
          <a:bodyPr>
            <a:normAutofit fontScale="92500"/>
          </a:bodyPr>
          <a:lstStyle>
            <a:lvl1pPr marL="0" indent="0">
              <a:buNone/>
              <a:defRPr sz="3600"/>
            </a:lvl1pPr>
          </a:lstStyle>
          <a:p>
            <a:r>
              <a:rPr lang="en-US" sz="2800" i="1" dirty="0" smtClean="0">
                <a:solidFill>
                  <a:srgbClr val="008000"/>
                </a:solidFill>
                <a:latin typeface="ATC Overlook Heavy"/>
                <a:cs typeface="ATC Overlook Heavy"/>
              </a:rPr>
              <a:t>Ideal</a:t>
            </a:r>
            <a:r>
              <a:rPr lang="en-US" sz="2800" dirty="0" smtClean="0">
                <a:solidFill>
                  <a:srgbClr val="008000"/>
                </a:solidFill>
                <a:latin typeface="ATC Overlook Heavy"/>
                <a:cs typeface="ATC Overlook Heavy"/>
              </a:rPr>
              <a:t>: On track to graduate </a:t>
            </a:r>
            <a:r>
              <a:rPr lang="en-US" sz="2800" i="0" dirty="0" smtClean="0">
                <a:solidFill>
                  <a:srgbClr val="008000"/>
                </a:solidFill>
                <a:latin typeface="ATC Overlook Heavy"/>
                <a:cs typeface="ATC Overlook Heavy"/>
              </a:rPr>
              <a:t>in 4-6 years</a:t>
            </a:r>
            <a:endParaRPr lang="en-US" sz="2800" i="0" dirty="0">
              <a:solidFill>
                <a:srgbClr val="008000"/>
              </a:solidFill>
              <a:latin typeface="ATC Overlook Heavy"/>
              <a:cs typeface="ATC Overlook Heavy"/>
            </a:endParaRPr>
          </a:p>
        </p:txBody>
      </p:sp>
      <p:sp>
        <p:nvSpPr>
          <p:cNvPr id="10" name="Right Triangle 6"/>
          <p:cNvSpPr/>
          <p:nvPr/>
        </p:nvSpPr>
        <p:spPr>
          <a:xfrm>
            <a:off x="3625850" y="3987800"/>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29905"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22" name="Process 21"/>
          <p:cNvSpPr/>
          <p:nvPr/>
        </p:nvSpPr>
        <p:spPr>
          <a:xfrm>
            <a:off x="477620"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 Complete Level 1</a:t>
            </a:r>
            <a:endParaRPr lang="en-US" dirty="0"/>
          </a:p>
        </p:txBody>
      </p:sp>
      <p:sp>
        <p:nvSpPr>
          <p:cNvPr id="24" name="Process 23"/>
          <p:cNvSpPr/>
          <p:nvPr/>
        </p:nvSpPr>
        <p:spPr>
          <a:xfrm>
            <a:off x="24317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Fall:</a:t>
            </a:r>
          </a:p>
          <a:p>
            <a:pPr algn="ctr"/>
            <a:r>
              <a:rPr lang="en-US" dirty="0" smtClean="0"/>
              <a:t>Complete Level 2</a:t>
            </a:r>
          </a:p>
        </p:txBody>
      </p:sp>
      <p:sp>
        <p:nvSpPr>
          <p:cNvPr id="25" name="Process 24"/>
          <p:cNvSpPr/>
          <p:nvPr/>
        </p:nvSpPr>
        <p:spPr>
          <a:xfrm>
            <a:off x="44186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Spring: Complete GE Math</a:t>
            </a:r>
            <a:endParaRPr lang="en-US" dirty="0"/>
          </a:p>
        </p:txBody>
      </p:sp>
      <p:sp>
        <p:nvSpPr>
          <p:cNvPr id="26" name="Process 25"/>
          <p:cNvSpPr/>
          <p:nvPr/>
        </p:nvSpPr>
        <p:spPr>
          <a:xfrm>
            <a:off x="6437731"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a:t>
            </a:r>
          </a:p>
          <a:p>
            <a:pPr algn="ctr"/>
            <a:r>
              <a:rPr lang="en-US" dirty="0" smtClean="0"/>
              <a:t>Work in an internship</a:t>
            </a:r>
            <a:endParaRPr lang="en-US" dirty="0"/>
          </a:p>
        </p:txBody>
      </p:sp>
      <p:cxnSp>
        <p:nvCxnSpPr>
          <p:cNvPr id="12" name="Straight Arrow Connector 11"/>
          <p:cNvCxnSpPr/>
          <p:nvPr/>
        </p:nvCxnSpPr>
        <p:spPr>
          <a:xfrm>
            <a:off x="16716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6585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4460" y="3232564"/>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11548" y="3690404"/>
            <a:ext cx="501910" cy="466727"/>
          </a:xfrm>
          <a:prstGeom prst="rect">
            <a:avLst/>
          </a:prstGeom>
        </p:spPr>
        <p:txBody>
          <a:bodyPr vert="horz" wrap="none" lIns="91440" tIns="45720" rIns="91440" bIns="45720" rtlCol="0" anchor="ctr">
            <a:normAutofit/>
          </a:bodyPr>
          <a:lstStyle/>
          <a:p>
            <a:pPr algn="l"/>
            <a:r>
              <a:rPr lang="en-US" sz="1400" dirty="0" smtClean="0"/>
              <a:t>75% CR</a:t>
            </a:r>
          </a:p>
        </p:txBody>
      </p:sp>
      <p:sp>
        <p:nvSpPr>
          <p:cNvPr id="16" name="TextBox 15"/>
          <p:cNvSpPr txBox="1"/>
          <p:nvPr/>
        </p:nvSpPr>
        <p:spPr>
          <a:xfrm>
            <a:off x="2798447" y="3711020"/>
            <a:ext cx="501910" cy="466727"/>
          </a:xfrm>
          <a:prstGeom prst="rect">
            <a:avLst/>
          </a:prstGeom>
        </p:spPr>
        <p:txBody>
          <a:bodyPr vert="horz" wrap="none" lIns="91440" tIns="45720" rIns="91440" bIns="45720" rtlCol="0" anchor="ctr">
            <a:normAutofit/>
          </a:bodyPr>
          <a:lstStyle/>
          <a:p>
            <a:pPr algn="l"/>
            <a:r>
              <a:rPr lang="en-US" sz="1400" dirty="0" smtClean="0"/>
              <a:t>65% CR</a:t>
            </a:r>
          </a:p>
        </p:txBody>
      </p:sp>
    </p:spTree>
    <p:extLst>
      <p:ext uri="{BB962C8B-B14F-4D97-AF65-F5344CB8AC3E}">
        <p14:creationId xmlns:p14="http://schemas.microsoft.com/office/powerpoint/2010/main" val="407776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19050" y="4261662"/>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endParaRPr lang="en-US" dirty="0"/>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7" name="Text Placeholder 12"/>
          <p:cNvSpPr>
            <a:spLocks noGrp="1"/>
          </p:cNvSpPr>
          <p:nvPr>
            <p:ph type="body" sz="quarter" idx="14"/>
          </p:nvPr>
        </p:nvSpPr>
        <p:spPr>
          <a:xfrm>
            <a:off x="302884" y="294266"/>
            <a:ext cx="8378896" cy="3493826"/>
          </a:xfrm>
        </p:spPr>
        <p:txBody>
          <a:bodyPr>
            <a:noAutofit/>
          </a:bodyPr>
          <a:lstStyle>
            <a:lvl1pPr marL="0" indent="0">
              <a:buNone/>
              <a:defRPr sz="1800"/>
            </a:lvl1pPr>
          </a:lstStyle>
          <a:p>
            <a:r>
              <a:rPr lang="en-US" i="1" dirty="0" smtClean="0"/>
              <a:t>Developmental Math at CSUN</a:t>
            </a:r>
          </a:p>
          <a:p>
            <a:pPr marL="171450" indent="-171450">
              <a:buFont typeface="Arial"/>
              <a:buChar char="•"/>
            </a:pPr>
            <a:r>
              <a:rPr lang="en-US" dirty="0" smtClean="0"/>
              <a:t>2000-2500 students</a:t>
            </a:r>
          </a:p>
          <a:p>
            <a:pPr marL="171450" indent="-171450">
              <a:buFont typeface="Arial"/>
              <a:buChar char="•"/>
            </a:pPr>
            <a:r>
              <a:rPr lang="en-US" dirty="0" smtClean="0"/>
              <a:t>Three classes at two levels:</a:t>
            </a:r>
          </a:p>
          <a:p>
            <a:pPr marL="914400" lvl="1" indent="-171450">
              <a:buFont typeface="Arial"/>
              <a:buChar char="•"/>
            </a:pPr>
            <a:r>
              <a:rPr lang="en-US" b="1" dirty="0" smtClean="0">
                <a:solidFill>
                  <a:srgbClr val="FF0000"/>
                </a:solidFill>
              </a:rPr>
              <a:t>Level 1: Arithmetic &amp; Intro to Algebra – Math 092 (ELM 0-32)</a:t>
            </a:r>
          </a:p>
          <a:p>
            <a:pPr marL="1314450" lvl="2" indent="-171450">
              <a:buFont typeface="Arial"/>
              <a:buChar char="•"/>
            </a:pPr>
            <a:r>
              <a:rPr lang="en-US" dirty="0" smtClean="0"/>
              <a:t>Level 2: Preparation for College Algebra – Math 093 (ELM 34-48)</a:t>
            </a:r>
          </a:p>
          <a:p>
            <a:pPr marL="1314450" lvl="2" indent="-171450">
              <a:buFont typeface="Arial"/>
              <a:buChar char="•"/>
            </a:pPr>
            <a:r>
              <a:rPr lang="en-US" dirty="0" smtClean="0"/>
              <a:t>Level 2: Preparation for Statistics – Math 097 (</a:t>
            </a:r>
            <a:r>
              <a:rPr lang="en-US" dirty="0"/>
              <a:t>ELM 34-48</a:t>
            </a:r>
            <a:r>
              <a:rPr lang="en-US" dirty="0" smtClean="0"/>
              <a:t>)</a:t>
            </a:r>
            <a:endParaRPr lang="en-US" dirty="0"/>
          </a:p>
        </p:txBody>
      </p:sp>
      <p:sp>
        <p:nvSpPr>
          <p:cNvPr id="22" name="Process 21"/>
          <p:cNvSpPr/>
          <p:nvPr/>
        </p:nvSpPr>
        <p:spPr>
          <a:xfrm>
            <a:off x="477620"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 Fail </a:t>
            </a:r>
            <a:endParaRPr lang="en-US" dirty="0"/>
          </a:p>
          <a:p>
            <a:pPr algn="ctr"/>
            <a:r>
              <a:rPr lang="en-US" dirty="0" smtClean="0"/>
              <a:t>Level 1</a:t>
            </a:r>
          </a:p>
        </p:txBody>
      </p:sp>
      <p:sp>
        <p:nvSpPr>
          <p:cNvPr id="24" name="Process 23"/>
          <p:cNvSpPr/>
          <p:nvPr/>
        </p:nvSpPr>
        <p:spPr>
          <a:xfrm>
            <a:off x="24317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dirty="0" smtClean="0"/>
              <a:t>Fall: </a:t>
            </a:r>
          </a:p>
          <a:p>
            <a:pPr algn="ctr"/>
            <a:r>
              <a:rPr lang="en-US" dirty="0" smtClean="0"/>
              <a:t>Fail </a:t>
            </a:r>
          </a:p>
          <a:p>
            <a:pPr algn="ctr"/>
            <a:r>
              <a:rPr lang="en-US" dirty="0" smtClean="0"/>
              <a:t>Level 1</a:t>
            </a:r>
          </a:p>
          <a:p>
            <a:pPr algn="ctr"/>
            <a:endParaRPr lang="en-US" dirty="0" smtClean="0"/>
          </a:p>
        </p:txBody>
      </p:sp>
      <p:sp>
        <p:nvSpPr>
          <p:cNvPr id="25" name="Process 24"/>
          <p:cNvSpPr/>
          <p:nvPr/>
        </p:nvSpPr>
        <p:spPr>
          <a:xfrm>
            <a:off x="44186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Spring: Still at Level 1</a:t>
            </a:r>
          </a:p>
        </p:txBody>
      </p:sp>
      <p:sp>
        <p:nvSpPr>
          <p:cNvPr id="26" name="Process 25"/>
          <p:cNvSpPr/>
          <p:nvPr/>
        </p:nvSpPr>
        <p:spPr>
          <a:xfrm>
            <a:off x="6437731" y="2678560"/>
            <a:ext cx="1194053" cy="1109532"/>
          </a:xfrm>
          <a:prstGeom prst="flowChartProces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a:t>
            </a:r>
          </a:p>
          <a:p>
            <a:pPr algn="ctr"/>
            <a:r>
              <a:rPr lang="en-US" dirty="0" smtClean="0"/>
              <a:t>Stopped out</a:t>
            </a:r>
            <a:endParaRPr lang="en-US" dirty="0"/>
          </a:p>
        </p:txBody>
      </p:sp>
      <p:cxnSp>
        <p:nvCxnSpPr>
          <p:cNvPr id="12" name="Straight Arrow Connector 11"/>
          <p:cNvCxnSpPr/>
          <p:nvPr/>
        </p:nvCxnSpPr>
        <p:spPr>
          <a:xfrm>
            <a:off x="16716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6585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4460" y="3232564"/>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11548" y="3690404"/>
            <a:ext cx="501910" cy="466727"/>
          </a:xfrm>
          <a:prstGeom prst="rect">
            <a:avLst/>
          </a:prstGeom>
        </p:spPr>
        <p:txBody>
          <a:bodyPr vert="horz" wrap="none" lIns="91440" tIns="45720" rIns="91440" bIns="45720" rtlCol="0" anchor="ctr">
            <a:normAutofit/>
          </a:bodyPr>
          <a:lstStyle/>
          <a:p>
            <a:pPr algn="l"/>
            <a:r>
              <a:rPr lang="en-US" sz="1400" dirty="0"/>
              <a:t>2</a:t>
            </a:r>
            <a:r>
              <a:rPr lang="en-US" sz="1400" dirty="0" smtClean="0"/>
              <a:t>5% NC</a:t>
            </a:r>
          </a:p>
        </p:txBody>
      </p:sp>
      <p:sp>
        <p:nvSpPr>
          <p:cNvPr id="18" name="TextBox 17"/>
          <p:cNvSpPr txBox="1"/>
          <p:nvPr/>
        </p:nvSpPr>
        <p:spPr>
          <a:xfrm>
            <a:off x="2702042" y="3689312"/>
            <a:ext cx="501910" cy="466727"/>
          </a:xfrm>
          <a:prstGeom prst="rect">
            <a:avLst/>
          </a:prstGeom>
        </p:spPr>
        <p:txBody>
          <a:bodyPr vert="horz" wrap="none" lIns="91440" tIns="45720" rIns="91440" bIns="45720" rtlCol="0" anchor="ctr">
            <a:normAutofit/>
          </a:bodyPr>
          <a:lstStyle/>
          <a:p>
            <a:pPr algn="l"/>
            <a:r>
              <a:rPr lang="en-US" sz="1400" dirty="0"/>
              <a:t>3</a:t>
            </a:r>
            <a:r>
              <a:rPr lang="en-US" sz="1400" dirty="0" smtClean="0"/>
              <a:t>5% NC</a:t>
            </a:r>
          </a:p>
        </p:txBody>
      </p:sp>
      <p:sp>
        <p:nvSpPr>
          <p:cNvPr id="19" name="TextBox 18"/>
          <p:cNvSpPr txBox="1"/>
          <p:nvPr/>
        </p:nvSpPr>
        <p:spPr>
          <a:xfrm>
            <a:off x="4589956" y="3724344"/>
            <a:ext cx="501910" cy="466727"/>
          </a:xfrm>
          <a:prstGeom prst="rect">
            <a:avLst/>
          </a:prstGeom>
        </p:spPr>
        <p:txBody>
          <a:bodyPr vert="horz" wrap="none" lIns="91440" tIns="45720" rIns="91440" bIns="45720" rtlCol="0" anchor="ctr">
            <a:normAutofit/>
          </a:bodyPr>
          <a:lstStyle/>
          <a:p>
            <a:pPr algn="l"/>
            <a:r>
              <a:rPr lang="en-US" sz="1400" dirty="0" smtClean="0"/>
              <a:t>65% NC</a:t>
            </a:r>
          </a:p>
        </p:txBody>
      </p:sp>
      <p:sp>
        <p:nvSpPr>
          <p:cNvPr id="2" name="TextBox 1"/>
          <p:cNvSpPr txBox="1"/>
          <p:nvPr/>
        </p:nvSpPr>
        <p:spPr>
          <a:xfrm>
            <a:off x="5460077" y="3929194"/>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21" name="Text Placeholder 12"/>
          <p:cNvSpPr>
            <a:spLocks noGrp="1"/>
          </p:cNvSpPr>
          <p:nvPr>
            <p:ph type="body" sz="quarter" idx="12"/>
          </p:nvPr>
        </p:nvSpPr>
        <p:spPr>
          <a:xfrm>
            <a:off x="5179784" y="95187"/>
            <a:ext cx="3947011" cy="1196453"/>
          </a:xfrm>
        </p:spPr>
        <p:txBody>
          <a:bodyPr>
            <a:normAutofit/>
          </a:bodyPr>
          <a:lstStyle>
            <a:lvl1pPr marL="0" indent="0">
              <a:buNone/>
              <a:defRPr sz="3600"/>
            </a:lvl1pPr>
          </a:lstStyle>
          <a:p>
            <a:r>
              <a:rPr lang="en-US" sz="2800" b="1" dirty="0" smtClean="0">
                <a:solidFill>
                  <a:srgbClr val="E80202"/>
                </a:solidFill>
                <a:latin typeface="ATC Overlook Heavy"/>
                <a:cs typeface="ATC Overlook Heavy"/>
              </a:rPr>
              <a:t>On track to</a:t>
            </a:r>
            <a:r>
              <a:rPr lang="is-IS" sz="2800" b="1" dirty="0" smtClean="0">
                <a:solidFill>
                  <a:srgbClr val="E80202"/>
                </a:solidFill>
                <a:latin typeface="ATC Overlook Heavy"/>
                <a:cs typeface="ATC Overlook Heavy"/>
              </a:rPr>
              <a:t>…</a:t>
            </a:r>
            <a:r>
              <a:rPr lang="en-US" sz="2800" b="1" dirty="0" smtClean="0">
                <a:solidFill>
                  <a:srgbClr val="E80202"/>
                </a:solidFill>
                <a:latin typeface="ATC Overlook Heavy"/>
                <a:cs typeface="ATC Overlook Heavy"/>
              </a:rPr>
              <a:t> stop-out</a:t>
            </a:r>
            <a:endParaRPr lang="en-US" sz="2800" b="1" i="0" dirty="0">
              <a:solidFill>
                <a:srgbClr val="E80202"/>
              </a:solidFill>
              <a:latin typeface="ATC Overlook Heavy"/>
              <a:cs typeface="ATC Overlook Heavy"/>
            </a:endParaRPr>
          </a:p>
        </p:txBody>
      </p:sp>
      <p:sp>
        <p:nvSpPr>
          <p:cNvPr id="3" name="TextBox 2"/>
          <p:cNvSpPr txBox="1"/>
          <p:nvPr/>
        </p:nvSpPr>
        <p:spPr>
          <a:xfrm>
            <a:off x="5179784" y="3959172"/>
            <a:ext cx="914400" cy="914400"/>
          </a:xfrm>
          <a:prstGeom prst="rect">
            <a:avLst/>
          </a:prstGeom>
        </p:spPr>
        <p:txBody>
          <a:bodyPr vert="horz" wrap="none" lIns="91440" tIns="45720" rIns="91440" bIns="45720" rtlCol="0" anchor="ctr">
            <a:normAutofit/>
          </a:bodyPr>
          <a:lstStyle/>
          <a:p>
            <a:pPr algn="l"/>
            <a:endParaRPr lang="en-US" sz="1400" dirty="0" err="1" smtClean="0"/>
          </a:p>
        </p:txBody>
      </p:sp>
    </p:spTree>
    <p:extLst>
      <p:ext uri="{BB962C8B-B14F-4D97-AF65-F5344CB8AC3E}">
        <p14:creationId xmlns:p14="http://schemas.microsoft.com/office/powerpoint/2010/main" val="327822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2"/>
          <p:cNvSpPr>
            <a:spLocks noGrp="1"/>
          </p:cNvSpPr>
          <p:nvPr>
            <p:ph type="body" sz="quarter" idx="14"/>
          </p:nvPr>
        </p:nvSpPr>
        <p:spPr>
          <a:xfrm>
            <a:off x="302884" y="294266"/>
            <a:ext cx="8378896" cy="3493826"/>
          </a:xfrm>
        </p:spPr>
        <p:txBody>
          <a:bodyPr>
            <a:noAutofit/>
          </a:bodyPr>
          <a:lstStyle>
            <a:lvl1pPr marL="0" indent="0">
              <a:buNone/>
              <a:defRPr sz="1800"/>
            </a:lvl1pPr>
          </a:lstStyle>
          <a:p>
            <a:r>
              <a:rPr lang="en-US" i="1" dirty="0" smtClean="0"/>
              <a:t>Developmental Math at CSUN</a:t>
            </a:r>
          </a:p>
          <a:p>
            <a:pPr marL="171450" indent="-171450">
              <a:buFont typeface="Arial"/>
              <a:buChar char="•"/>
            </a:pPr>
            <a:r>
              <a:rPr lang="en-US" dirty="0" smtClean="0"/>
              <a:t>2000-2500 students</a:t>
            </a:r>
          </a:p>
          <a:p>
            <a:pPr marL="171450" indent="-171450">
              <a:buFont typeface="Arial"/>
              <a:buChar char="•"/>
            </a:pPr>
            <a:r>
              <a:rPr lang="en-US" dirty="0" smtClean="0"/>
              <a:t>Three classes at two levels:</a:t>
            </a:r>
          </a:p>
          <a:p>
            <a:pPr marL="914400" lvl="1" indent="-171450">
              <a:buFont typeface="Arial"/>
              <a:buChar char="•"/>
            </a:pPr>
            <a:r>
              <a:rPr lang="en-US" b="1" dirty="0" smtClean="0">
                <a:solidFill>
                  <a:srgbClr val="FF0000"/>
                </a:solidFill>
              </a:rPr>
              <a:t>Level 1: Arithmetic &amp; Intro to Algebra – Math 092 (ELM 0-32)</a:t>
            </a:r>
          </a:p>
          <a:p>
            <a:pPr marL="1314450" lvl="2" indent="-171450">
              <a:buFont typeface="Arial"/>
              <a:buChar char="•"/>
            </a:pPr>
            <a:r>
              <a:rPr lang="en-US" dirty="0" smtClean="0"/>
              <a:t>Level 2: Preparation for College Algebra – Math 093 (ELM 34-48)</a:t>
            </a:r>
          </a:p>
          <a:p>
            <a:pPr marL="1314450" lvl="2" indent="-171450">
              <a:buFont typeface="Arial"/>
              <a:buChar char="•"/>
            </a:pPr>
            <a:r>
              <a:rPr lang="en-US" dirty="0" smtClean="0"/>
              <a:t>Level 2: Preparation for Statistics – Math 097 (</a:t>
            </a:r>
            <a:r>
              <a:rPr lang="en-US" dirty="0"/>
              <a:t>ELM 34-48</a:t>
            </a:r>
            <a:r>
              <a:rPr lang="en-US" dirty="0" smtClean="0"/>
              <a:t>)</a:t>
            </a:r>
            <a:endParaRPr lang="en-US" dirty="0"/>
          </a:p>
        </p:txBody>
      </p:sp>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19050" y="4261662"/>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t>					</a:t>
            </a:r>
            <a:r>
              <a:rPr lang="en-US" b="1" dirty="0" smtClean="0">
                <a:solidFill>
                  <a:srgbClr val="FFFF00"/>
                </a:solidFill>
              </a:rPr>
              <a:t>We</a:t>
            </a:r>
            <a:r>
              <a:rPr lang="en-US" dirty="0" smtClean="0">
                <a:solidFill>
                  <a:srgbClr val="FFFF00"/>
                </a:solidFill>
              </a:rPr>
              <a:t> </a:t>
            </a:r>
            <a:r>
              <a:rPr lang="en-US" dirty="0" smtClean="0"/>
              <a:t>failed </a:t>
            </a:r>
            <a:r>
              <a:rPr lang="en-US" dirty="0"/>
              <a:t>130 students</a:t>
            </a:r>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22" name="Process 21"/>
          <p:cNvSpPr/>
          <p:nvPr/>
        </p:nvSpPr>
        <p:spPr>
          <a:xfrm>
            <a:off x="477620"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 Fail </a:t>
            </a:r>
            <a:endParaRPr lang="en-US" dirty="0"/>
          </a:p>
          <a:p>
            <a:pPr algn="ctr"/>
            <a:r>
              <a:rPr lang="en-US" dirty="0" smtClean="0"/>
              <a:t>Level 1</a:t>
            </a:r>
          </a:p>
        </p:txBody>
      </p:sp>
      <p:sp>
        <p:nvSpPr>
          <p:cNvPr id="24" name="Process 23"/>
          <p:cNvSpPr/>
          <p:nvPr/>
        </p:nvSpPr>
        <p:spPr>
          <a:xfrm>
            <a:off x="24317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dirty="0" smtClean="0"/>
              <a:t>Fall: </a:t>
            </a:r>
          </a:p>
          <a:p>
            <a:pPr algn="ctr"/>
            <a:r>
              <a:rPr lang="en-US" dirty="0" smtClean="0"/>
              <a:t>Fail </a:t>
            </a:r>
          </a:p>
          <a:p>
            <a:pPr algn="ctr"/>
            <a:r>
              <a:rPr lang="en-US" dirty="0" smtClean="0"/>
              <a:t>Level 1</a:t>
            </a:r>
          </a:p>
          <a:p>
            <a:pPr algn="ctr"/>
            <a:endParaRPr lang="en-US" dirty="0" smtClean="0"/>
          </a:p>
        </p:txBody>
      </p:sp>
      <p:sp>
        <p:nvSpPr>
          <p:cNvPr id="25" name="Process 24"/>
          <p:cNvSpPr/>
          <p:nvPr/>
        </p:nvSpPr>
        <p:spPr>
          <a:xfrm>
            <a:off x="44186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Spring: Still at Level 1</a:t>
            </a:r>
          </a:p>
        </p:txBody>
      </p:sp>
      <p:sp>
        <p:nvSpPr>
          <p:cNvPr id="26" name="Process 25"/>
          <p:cNvSpPr/>
          <p:nvPr/>
        </p:nvSpPr>
        <p:spPr>
          <a:xfrm>
            <a:off x="6437731" y="2678560"/>
            <a:ext cx="1194053" cy="1109532"/>
          </a:xfrm>
          <a:prstGeom prst="flowChartProces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a:t>
            </a:r>
          </a:p>
          <a:p>
            <a:pPr algn="ctr"/>
            <a:r>
              <a:rPr lang="en-US" dirty="0" smtClean="0"/>
              <a:t>Stopped out</a:t>
            </a:r>
            <a:endParaRPr lang="en-US" dirty="0"/>
          </a:p>
        </p:txBody>
      </p:sp>
      <p:cxnSp>
        <p:nvCxnSpPr>
          <p:cNvPr id="12" name="Straight Arrow Connector 11"/>
          <p:cNvCxnSpPr/>
          <p:nvPr/>
        </p:nvCxnSpPr>
        <p:spPr>
          <a:xfrm>
            <a:off x="16716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6585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4460" y="3232564"/>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11548" y="3690404"/>
            <a:ext cx="501910" cy="466727"/>
          </a:xfrm>
          <a:prstGeom prst="rect">
            <a:avLst/>
          </a:prstGeom>
        </p:spPr>
        <p:txBody>
          <a:bodyPr vert="horz" wrap="none" lIns="91440" tIns="45720" rIns="91440" bIns="45720" rtlCol="0" anchor="ctr">
            <a:normAutofit/>
          </a:bodyPr>
          <a:lstStyle/>
          <a:p>
            <a:pPr algn="l"/>
            <a:r>
              <a:rPr lang="en-US" sz="1400" dirty="0"/>
              <a:t>2</a:t>
            </a:r>
            <a:r>
              <a:rPr lang="en-US" sz="1400" dirty="0" smtClean="0"/>
              <a:t>5% NC</a:t>
            </a:r>
          </a:p>
        </p:txBody>
      </p:sp>
      <p:sp>
        <p:nvSpPr>
          <p:cNvPr id="18" name="TextBox 17"/>
          <p:cNvSpPr txBox="1"/>
          <p:nvPr/>
        </p:nvSpPr>
        <p:spPr>
          <a:xfrm>
            <a:off x="2702042" y="3689312"/>
            <a:ext cx="501910" cy="466727"/>
          </a:xfrm>
          <a:prstGeom prst="rect">
            <a:avLst/>
          </a:prstGeom>
        </p:spPr>
        <p:txBody>
          <a:bodyPr vert="horz" wrap="none" lIns="91440" tIns="45720" rIns="91440" bIns="45720" rtlCol="0" anchor="ctr">
            <a:normAutofit/>
          </a:bodyPr>
          <a:lstStyle/>
          <a:p>
            <a:pPr algn="l"/>
            <a:r>
              <a:rPr lang="en-US" sz="1400" dirty="0"/>
              <a:t>3</a:t>
            </a:r>
            <a:r>
              <a:rPr lang="en-US" sz="1400" dirty="0" smtClean="0"/>
              <a:t>5% NC</a:t>
            </a:r>
          </a:p>
        </p:txBody>
      </p:sp>
      <p:sp>
        <p:nvSpPr>
          <p:cNvPr id="19" name="TextBox 18"/>
          <p:cNvSpPr txBox="1"/>
          <p:nvPr/>
        </p:nvSpPr>
        <p:spPr>
          <a:xfrm>
            <a:off x="4589956" y="3724344"/>
            <a:ext cx="501910" cy="466727"/>
          </a:xfrm>
          <a:prstGeom prst="rect">
            <a:avLst/>
          </a:prstGeom>
        </p:spPr>
        <p:txBody>
          <a:bodyPr vert="horz" wrap="none" lIns="91440" tIns="45720" rIns="91440" bIns="45720" rtlCol="0" anchor="ctr">
            <a:normAutofit/>
          </a:bodyPr>
          <a:lstStyle/>
          <a:p>
            <a:pPr algn="l"/>
            <a:r>
              <a:rPr lang="en-US" sz="1400" dirty="0" smtClean="0"/>
              <a:t>65% NC </a:t>
            </a:r>
          </a:p>
        </p:txBody>
      </p:sp>
      <p:sp>
        <p:nvSpPr>
          <p:cNvPr id="2" name="TextBox 1"/>
          <p:cNvSpPr txBox="1"/>
          <p:nvPr/>
        </p:nvSpPr>
        <p:spPr>
          <a:xfrm>
            <a:off x="5460077" y="3929194"/>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23" name="Text Placeholder 12"/>
          <p:cNvSpPr>
            <a:spLocks noGrp="1"/>
          </p:cNvSpPr>
          <p:nvPr>
            <p:ph type="body" sz="quarter" idx="12"/>
          </p:nvPr>
        </p:nvSpPr>
        <p:spPr>
          <a:xfrm>
            <a:off x="5179784" y="95187"/>
            <a:ext cx="3947011" cy="1196453"/>
          </a:xfrm>
        </p:spPr>
        <p:txBody>
          <a:bodyPr>
            <a:normAutofit/>
          </a:bodyPr>
          <a:lstStyle>
            <a:lvl1pPr marL="0" indent="0">
              <a:buNone/>
              <a:defRPr sz="3600"/>
            </a:lvl1pPr>
          </a:lstStyle>
          <a:p>
            <a:r>
              <a:rPr lang="en-US" sz="2800" b="1" dirty="0" smtClean="0">
                <a:solidFill>
                  <a:srgbClr val="E80202"/>
                </a:solidFill>
                <a:latin typeface="ATC Overlook Heavy"/>
                <a:cs typeface="ATC Overlook Heavy"/>
              </a:rPr>
              <a:t>On track to</a:t>
            </a:r>
            <a:r>
              <a:rPr lang="is-IS" sz="2800" b="1" dirty="0" smtClean="0">
                <a:solidFill>
                  <a:srgbClr val="E80202"/>
                </a:solidFill>
                <a:latin typeface="ATC Overlook Heavy"/>
                <a:cs typeface="ATC Overlook Heavy"/>
              </a:rPr>
              <a:t>…</a:t>
            </a:r>
            <a:r>
              <a:rPr lang="en-US" sz="2800" b="1" dirty="0" smtClean="0">
                <a:solidFill>
                  <a:srgbClr val="E80202"/>
                </a:solidFill>
                <a:latin typeface="ATC Overlook Heavy"/>
                <a:cs typeface="ATC Overlook Heavy"/>
              </a:rPr>
              <a:t> stop-out</a:t>
            </a:r>
            <a:endParaRPr lang="en-US" sz="2800" b="1" i="0" dirty="0">
              <a:solidFill>
                <a:srgbClr val="E80202"/>
              </a:solidFill>
              <a:latin typeface="ATC Overlook Heavy"/>
              <a:cs typeface="ATC Overlook Heavy"/>
            </a:endParaRPr>
          </a:p>
        </p:txBody>
      </p:sp>
    </p:spTree>
    <p:extLst>
      <p:ext uri="{BB962C8B-B14F-4D97-AF65-F5344CB8AC3E}">
        <p14:creationId xmlns:p14="http://schemas.microsoft.com/office/powerpoint/2010/main" val="1290087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12"/>
          <p:cNvSpPr>
            <a:spLocks noGrp="1"/>
          </p:cNvSpPr>
          <p:nvPr>
            <p:ph type="body" sz="quarter" idx="14"/>
          </p:nvPr>
        </p:nvSpPr>
        <p:spPr>
          <a:xfrm>
            <a:off x="302884" y="294266"/>
            <a:ext cx="8378896" cy="3493826"/>
          </a:xfrm>
        </p:spPr>
        <p:txBody>
          <a:bodyPr>
            <a:noAutofit/>
          </a:bodyPr>
          <a:lstStyle>
            <a:lvl1pPr marL="0" indent="0">
              <a:buNone/>
              <a:defRPr sz="1800"/>
            </a:lvl1pPr>
          </a:lstStyle>
          <a:p>
            <a:r>
              <a:rPr lang="en-US" i="1" dirty="0" smtClean="0"/>
              <a:t>Developmental Math at CSUN</a:t>
            </a:r>
          </a:p>
          <a:p>
            <a:pPr marL="171450" indent="-171450">
              <a:buFont typeface="Arial"/>
              <a:buChar char="•"/>
            </a:pPr>
            <a:r>
              <a:rPr lang="en-US" dirty="0" smtClean="0"/>
              <a:t>2000-2500 students</a:t>
            </a:r>
          </a:p>
          <a:p>
            <a:pPr marL="171450" indent="-171450">
              <a:buFont typeface="Arial"/>
              <a:buChar char="•"/>
            </a:pPr>
            <a:r>
              <a:rPr lang="en-US" dirty="0" smtClean="0"/>
              <a:t>Three classes at two levels:</a:t>
            </a:r>
          </a:p>
          <a:p>
            <a:pPr marL="914400" lvl="1" indent="-171450">
              <a:buFont typeface="Arial"/>
              <a:buChar char="•"/>
            </a:pPr>
            <a:r>
              <a:rPr lang="en-US" b="1" dirty="0" smtClean="0">
                <a:solidFill>
                  <a:srgbClr val="008000"/>
                </a:solidFill>
              </a:rPr>
              <a:t>Level 1: Arithmetic &amp; Intro to Algebra – Math 092 (ELM 0-32)</a:t>
            </a:r>
          </a:p>
          <a:p>
            <a:pPr marL="1314450" lvl="2" indent="-171450">
              <a:buFont typeface="Arial"/>
              <a:buChar char="•"/>
            </a:pPr>
            <a:r>
              <a:rPr lang="en-US" dirty="0" smtClean="0"/>
              <a:t>Level 2: Preparation for College Algebra – Math 093 (ELM 34-48)</a:t>
            </a:r>
          </a:p>
          <a:p>
            <a:pPr marL="1314450" lvl="2" indent="-171450">
              <a:buFont typeface="Arial"/>
              <a:buChar char="•"/>
            </a:pPr>
            <a:r>
              <a:rPr lang="en-US" dirty="0" smtClean="0"/>
              <a:t>Level 2: Preparation for Statistics – Math 097 (</a:t>
            </a:r>
            <a:r>
              <a:rPr lang="en-US" dirty="0"/>
              <a:t>ELM 34-48</a:t>
            </a:r>
            <a:r>
              <a:rPr lang="en-US" dirty="0" smtClean="0"/>
              <a:t>)</a:t>
            </a:r>
            <a:endParaRPr lang="en-US" dirty="0"/>
          </a:p>
        </p:txBody>
      </p:sp>
      <p:sp>
        <p:nvSpPr>
          <p:cNvPr id="10" name="Right Triangle 6"/>
          <p:cNvSpPr/>
          <p:nvPr/>
        </p:nvSpPr>
        <p:spPr>
          <a:xfrm>
            <a:off x="3625850" y="405292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19050" y="4261662"/>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3"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22" name="Process 21"/>
          <p:cNvSpPr/>
          <p:nvPr/>
        </p:nvSpPr>
        <p:spPr>
          <a:xfrm>
            <a:off x="477620"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Summer: </a:t>
            </a:r>
            <a:r>
              <a:rPr lang="en-US" dirty="0" smtClean="0"/>
              <a:t>Fail </a:t>
            </a:r>
            <a:endParaRPr lang="en-US" dirty="0"/>
          </a:p>
          <a:p>
            <a:pPr algn="ctr"/>
            <a:r>
              <a:rPr lang="en-US" dirty="0"/>
              <a:t>Level 1</a:t>
            </a:r>
          </a:p>
        </p:txBody>
      </p:sp>
      <p:sp>
        <p:nvSpPr>
          <p:cNvPr id="24" name="Process 23"/>
          <p:cNvSpPr/>
          <p:nvPr/>
        </p:nvSpPr>
        <p:spPr>
          <a:xfrm>
            <a:off x="24317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Fall: </a:t>
            </a:r>
          </a:p>
          <a:p>
            <a:pPr algn="ctr"/>
            <a:r>
              <a:rPr lang="en-US" dirty="0" smtClean="0"/>
              <a:t>GE</a:t>
            </a:r>
          </a:p>
          <a:p>
            <a:pPr algn="ctr"/>
            <a:r>
              <a:rPr lang="en-US" dirty="0" smtClean="0"/>
              <a:t>Math</a:t>
            </a:r>
          </a:p>
        </p:txBody>
      </p:sp>
      <p:sp>
        <p:nvSpPr>
          <p:cNvPr id="25" name="Process 24"/>
          <p:cNvSpPr/>
          <p:nvPr/>
        </p:nvSpPr>
        <p:spPr>
          <a:xfrm>
            <a:off x="44186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Spring: Still in Level 1</a:t>
            </a:r>
            <a:endParaRPr lang="en-US" dirty="0"/>
          </a:p>
        </p:txBody>
      </p:sp>
      <p:sp>
        <p:nvSpPr>
          <p:cNvPr id="26" name="Process 25"/>
          <p:cNvSpPr/>
          <p:nvPr/>
        </p:nvSpPr>
        <p:spPr>
          <a:xfrm>
            <a:off x="6416021"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a:t>
            </a:r>
          </a:p>
          <a:p>
            <a:pPr algn="ctr"/>
            <a:r>
              <a:rPr lang="en-US" dirty="0" smtClean="0"/>
              <a:t>Complete </a:t>
            </a:r>
            <a:r>
              <a:rPr lang="en-US" dirty="0" err="1" smtClean="0"/>
              <a:t>Dev</a:t>
            </a:r>
            <a:r>
              <a:rPr lang="en-US" dirty="0" smtClean="0"/>
              <a:t> Math</a:t>
            </a:r>
            <a:endParaRPr lang="en-US" dirty="0"/>
          </a:p>
        </p:txBody>
      </p:sp>
      <p:cxnSp>
        <p:nvCxnSpPr>
          <p:cNvPr id="12" name="Straight Arrow Connector 11"/>
          <p:cNvCxnSpPr/>
          <p:nvPr/>
        </p:nvCxnSpPr>
        <p:spPr>
          <a:xfrm>
            <a:off x="16716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6585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4460" y="3232564"/>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83710" y="3657192"/>
            <a:ext cx="1239191" cy="684460"/>
          </a:xfrm>
          <a:prstGeom prst="rect">
            <a:avLst/>
          </a:prstGeom>
        </p:spPr>
        <p:txBody>
          <a:bodyPr vert="horz" wrap="none" lIns="91440" tIns="45720" rIns="91440" bIns="45720" rtlCol="0" anchor="ctr">
            <a:normAutofit/>
          </a:bodyPr>
          <a:lstStyle/>
          <a:p>
            <a:pPr algn="ctr"/>
            <a:r>
              <a:rPr lang="en-US" sz="1400" dirty="0" smtClean="0"/>
              <a:t>55-65% </a:t>
            </a:r>
            <a:r>
              <a:rPr lang="en-US" sz="1400" strike="sngStrike" dirty="0" smtClean="0"/>
              <a:t>fail again </a:t>
            </a:r>
          </a:p>
          <a:p>
            <a:pPr algn="ctr"/>
            <a:r>
              <a:rPr lang="en-US" sz="1400" dirty="0" smtClean="0"/>
              <a:t>CR!!!</a:t>
            </a:r>
          </a:p>
        </p:txBody>
      </p:sp>
      <p:sp>
        <p:nvSpPr>
          <p:cNvPr id="2" name="TextBox 1"/>
          <p:cNvSpPr txBox="1"/>
          <p:nvPr/>
        </p:nvSpPr>
        <p:spPr>
          <a:xfrm>
            <a:off x="5460077" y="3929194"/>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21" name="Text Placeholder 12"/>
          <p:cNvSpPr>
            <a:spLocks noGrp="1"/>
          </p:cNvSpPr>
          <p:nvPr>
            <p:ph type="body" sz="quarter" idx="12"/>
          </p:nvPr>
        </p:nvSpPr>
        <p:spPr>
          <a:xfrm>
            <a:off x="5612750" y="95187"/>
            <a:ext cx="3514045" cy="1196453"/>
          </a:xfrm>
        </p:spPr>
        <p:txBody>
          <a:bodyPr>
            <a:normAutofit/>
          </a:bodyPr>
          <a:lstStyle>
            <a:lvl1pPr marL="0" indent="0">
              <a:buNone/>
              <a:defRPr sz="3600"/>
            </a:lvl1pPr>
          </a:lstStyle>
          <a:p>
            <a:r>
              <a:rPr lang="en-US" sz="2800" dirty="0" smtClean="0">
                <a:solidFill>
                  <a:srgbClr val="008000"/>
                </a:solidFill>
                <a:latin typeface="ATC Overlook Heavy"/>
                <a:cs typeface="ATC Overlook Heavy"/>
              </a:rPr>
              <a:t>Keeping dreams alive!</a:t>
            </a:r>
            <a:endParaRPr lang="en-US" sz="2800" i="0" dirty="0">
              <a:solidFill>
                <a:srgbClr val="008000"/>
              </a:solidFill>
              <a:latin typeface="ATC Overlook Heavy"/>
              <a:cs typeface="ATC Overlook Heavy"/>
            </a:endParaRPr>
          </a:p>
        </p:txBody>
      </p:sp>
      <p:sp>
        <p:nvSpPr>
          <p:cNvPr id="23" name="Donut 22"/>
          <p:cNvSpPr/>
          <p:nvPr/>
        </p:nvSpPr>
        <p:spPr>
          <a:xfrm>
            <a:off x="4103629" y="2344491"/>
            <a:ext cx="1888344" cy="1952973"/>
          </a:xfrm>
          <a:prstGeom prst="donut">
            <a:avLst>
              <a:gd name="adj" fmla="val 1158"/>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0" name="Curved Connector 29"/>
          <p:cNvCxnSpPr/>
          <p:nvPr/>
        </p:nvCxnSpPr>
        <p:spPr>
          <a:xfrm rot="5400000">
            <a:off x="5020936" y="1873512"/>
            <a:ext cx="12700" cy="3984224"/>
          </a:xfrm>
          <a:prstGeom prst="curvedConnector3">
            <a:avLst>
              <a:gd name="adj1" fmla="val 6219244"/>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207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2"/>
          </p:nvPr>
        </p:nvSpPr>
        <p:spPr>
          <a:xfrm>
            <a:off x="213504" y="177021"/>
            <a:ext cx="6519906" cy="761377"/>
          </a:xfrm>
        </p:spPr>
        <p:txBody>
          <a:bodyPr>
            <a:normAutofit fontScale="85000" lnSpcReduction="20000"/>
          </a:bodyPr>
          <a:lstStyle>
            <a:lvl1pPr marL="0" indent="0">
              <a:buNone/>
              <a:defRPr sz="3600"/>
            </a:lvl1pPr>
          </a:lstStyle>
          <a:p>
            <a:r>
              <a:rPr lang="en-US" sz="2800" dirty="0" smtClean="0">
                <a:solidFill>
                  <a:srgbClr val="E80202"/>
                </a:solidFill>
                <a:latin typeface="ATC Overlook Heavy"/>
                <a:cs typeface="ATC Overlook Heavy"/>
              </a:rPr>
              <a:t>What did we do to keep dreams alive? </a:t>
            </a:r>
          </a:p>
          <a:p>
            <a:r>
              <a:rPr lang="en-US" sz="2800" dirty="0" smtClean="0">
                <a:solidFill>
                  <a:srgbClr val="E80202"/>
                </a:solidFill>
                <a:latin typeface="ATC Overlook Heavy"/>
                <a:cs typeface="ATC Overlook Heavy"/>
              </a:rPr>
              <a:t>CREAT CONTEXT TO CHANGE CULTURE!</a:t>
            </a:r>
            <a:endParaRPr lang="en-US" sz="2800" b="0" i="0" dirty="0">
              <a:solidFill>
                <a:srgbClr val="E80202"/>
              </a:solidFill>
              <a:latin typeface="ATC Overlook Heavy"/>
              <a:cs typeface="ATC Overlook Heavy"/>
            </a:endParaRPr>
          </a:p>
        </p:txBody>
      </p:sp>
      <p:sp>
        <p:nvSpPr>
          <p:cNvPr id="9" name="Right Triangle 7"/>
          <p:cNvSpPr/>
          <p:nvPr/>
        </p:nvSpPr>
        <p:spPr>
          <a:xfrm flipH="1">
            <a:off x="0" y="422910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3"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2" name="Text Placeholder 12"/>
          <p:cNvSpPr>
            <a:spLocks noGrp="1"/>
          </p:cNvSpPr>
          <p:nvPr>
            <p:ph type="body" sz="quarter" idx="14"/>
          </p:nvPr>
        </p:nvSpPr>
        <p:spPr>
          <a:xfrm>
            <a:off x="1190397" y="938399"/>
            <a:ext cx="6579201" cy="3421069"/>
          </a:xfrm>
        </p:spPr>
        <p:txBody>
          <a:bodyPr>
            <a:noAutofit/>
          </a:bodyPr>
          <a:lstStyle>
            <a:lvl1pPr marL="0" indent="0">
              <a:buNone/>
              <a:defRPr sz="1800"/>
            </a:lvl1pPr>
          </a:lstStyle>
          <a:p>
            <a:r>
              <a:rPr lang="en-US" i="1" dirty="0" smtClean="0"/>
              <a:t>Spring 2015 &amp; 2016</a:t>
            </a:r>
          </a:p>
          <a:p>
            <a:pPr marL="171450" indent="-171450">
              <a:buFont typeface="Arial"/>
              <a:buChar char="•"/>
            </a:pPr>
            <a:r>
              <a:rPr lang="en-US" dirty="0" smtClean="0"/>
              <a:t>250-400 students in Math 092 in spring</a:t>
            </a:r>
            <a:endParaRPr lang="en-US" dirty="0"/>
          </a:p>
          <a:p>
            <a:pPr marL="171450" indent="-171450">
              <a:buFont typeface="Arial"/>
              <a:buChar char="•"/>
            </a:pPr>
            <a:r>
              <a:rPr lang="en-US" dirty="0" smtClean="0"/>
              <a:t>Supplemental Instruction for every section to </a:t>
            </a:r>
            <a:r>
              <a:rPr lang="en-US" sz="2000" b="1" dirty="0" smtClean="0">
                <a:solidFill>
                  <a:srgbClr val="008000"/>
                </a:solidFill>
              </a:rPr>
              <a:t>embed social emotional learning in mathematical instruction</a:t>
            </a:r>
            <a:r>
              <a:rPr lang="en-US" b="1" dirty="0" smtClean="0"/>
              <a:t>.</a:t>
            </a:r>
          </a:p>
          <a:p>
            <a:pPr marL="171450" indent="-171450">
              <a:buFont typeface="Arial"/>
              <a:buChar char="•"/>
            </a:pPr>
            <a:r>
              <a:rPr lang="en-US" dirty="0"/>
              <a:t>R</a:t>
            </a:r>
            <a:r>
              <a:rPr lang="en-US" dirty="0" smtClean="0"/>
              <a:t>un by </a:t>
            </a:r>
            <a:r>
              <a:rPr lang="en-US" dirty="0"/>
              <a:t>i</a:t>
            </a:r>
            <a:r>
              <a:rPr lang="en-US" dirty="0" smtClean="0"/>
              <a:t>nstructional </a:t>
            </a:r>
            <a:r>
              <a:rPr lang="en-US" dirty="0"/>
              <a:t>s</a:t>
            </a:r>
            <a:r>
              <a:rPr lang="en-US" dirty="0" smtClean="0"/>
              <a:t>tudent assistants (ISA)</a:t>
            </a:r>
            <a:endParaRPr lang="en-US" dirty="0"/>
          </a:p>
          <a:p>
            <a:pPr marL="171450" indent="-171450">
              <a:buFont typeface="Arial"/>
              <a:buChar char="•"/>
            </a:pPr>
            <a:r>
              <a:rPr lang="en-US" dirty="0" smtClean="0"/>
              <a:t>Three social emotional learning interventions by professional counseling staff and faculty from College of Education</a:t>
            </a:r>
          </a:p>
          <a:p>
            <a:pPr marL="171450" indent="-171450">
              <a:buFont typeface="Arial"/>
              <a:buChar char="•"/>
            </a:pPr>
            <a:r>
              <a:rPr lang="en-US" dirty="0" smtClean="0"/>
              <a:t>Weekly organizational and support meetings for ISAs with trained professionals, developmental math instructors and staff</a:t>
            </a:r>
            <a:endParaRPr lang="en-US" dirty="0"/>
          </a:p>
        </p:txBody>
      </p:sp>
    </p:spTree>
    <p:extLst>
      <p:ext uri="{BB962C8B-B14F-4D97-AF65-F5344CB8AC3E}">
        <p14:creationId xmlns:p14="http://schemas.microsoft.com/office/powerpoint/2010/main" val="1675051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3"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8" name="Text Placeholder 12"/>
          <p:cNvSpPr>
            <a:spLocks noGrp="1"/>
          </p:cNvSpPr>
          <p:nvPr>
            <p:ph type="body" sz="quarter" idx="12"/>
          </p:nvPr>
        </p:nvSpPr>
        <p:spPr>
          <a:xfrm>
            <a:off x="190169" y="253952"/>
            <a:ext cx="3013430" cy="1139130"/>
          </a:xfrm>
        </p:spPr>
        <p:txBody>
          <a:bodyPr>
            <a:normAutofit fontScale="92500" lnSpcReduction="20000"/>
          </a:bodyPr>
          <a:lstStyle>
            <a:lvl1pPr marL="0" indent="0">
              <a:buNone/>
              <a:defRPr sz="3600"/>
            </a:lvl1pPr>
          </a:lstStyle>
          <a:p>
            <a:r>
              <a:rPr lang="en-US" sz="2800" b="0" i="0" dirty="0" smtClean="0">
                <a:solidFill>
                  <a:srgbClr val="E80202"/>
                </a:solidFill>
                <a:latin typeface="ATC Overlook Heavy"/>
                <a:cs typeface="ATC Overlook Heavy"/>
              </a:rPr>
              <a:t>Keeping the dreams alive one at a time</a:t>
            </a:r>
            <a:r>
              <a:rPr lang="is-IS" sz="2800" b="0" i="0" dirty="0" smtClean="0">
                <a:solidFill>
                  <a:srgbClr val="E80202"/>
                </a:solidFill>
                <a:latin typeface="ATC Overlook Heavy"/>
                <a:cs typeface="ATC Overlook Heavy"/>
              </a:rPr>
              <a:t>…</a:t>
            </a:r>
            <a:endParaRPr lang="en-US" sz="2800" b="0" i="0" dirty="0">
              <a:solidFill>
                <a:srgbClr val="E80202"/>
              </a:solidFill>
              <a:latin typeface="ATC Overlook Heavy"/>
              <a:cs typeface="ATC Overlook Heavy"/>
            </a:endParaRPr>
          </a:p>
        </p:txBody>
      </p:sp>
      <p:pic>
        <p:nvPicPr>
          <p:cNvPr id="5" name="Picture 4" descr="IMG_0745.JPG"/>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172" t="24963"/>
          <a:stretch/>
        </p:blipFill>
        <p:spPr>
          <a:xfrm>
            <a:off x="144235" y="1580779"/>
            <a:ext cx="5617050" cy="3442465"/>
          </a:xfrm>
          <a:prstGeom prst="rect">
            <a:avLst/>
          </a:prstGeom>
        </p:spPr>
      </p:pic>
      <p:sp>
        <p:nvSpPr>
          <p:cNvPr id="7" name="TextBox 6"/>
          <p:cNvSpPr txBox="1"/>
          <p:nvPr/>
        </p:nvSpPr>
        <p:spPr>
          <a:xfrm>
            <a:off x="6975884" y="3582207"/>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9" name="TextBox 8"/>
          <p:cNvSpPr txBox="1"/>
          <p:nvPr/>
        </p:nvSpPr>
        <p:spPr>
          <a:xfrm>
            <a:off x="7231793" y="3828602"/>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12" name="TextBox 11"/>
          <p:cNvSpPr txBox="1"/>
          <p:nvPr/>
        </p:nvSpPr>
        <p:spPr>
          <a:xfrm>
            <a:off x="6975884" y="3478335"/>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13" name="TextBox 12"/>
          <p:cNvSpPr txBox="1"/>
          <p:nvPr/>
        </p:nvSpPr>
        <p:spPr>
          <a:xfrm>
            <a:off x="5875742" y="113827"/>
            <a:ext cx="3013431" cy="2558509"/>
          </a:xfrm>
          <a:prstGeom prst="rect">
            <a:avLst/>
          </a:prstGeom>
        </p:spPr>
        <p:txBody>
          <a:bodyPr vert="horz" wrap="none" lIns="91440" tIns="45720" rIns="91440" bIns="45720" rtlCol="0" anchor="ctr">
            <a:normAutofit/>
          </a:bodyPr>
          <a:lstStyle/>
          <a:p>
            <a:pPr algn="just"/>
            <a:r>
              <a:rPr lang="en-US" sz="1600" dirty="0" smtClean="0"/>
              <a:t>“I </a:t>
            </a:r>
            <a:r>
              <a:rPr lang="en-US" sz="1600" dirty="0"/>
              <a:t>was able to attend the </a:t>
            </a:r>
            <a:r>
              <a:rPr lang="en-US" sz="1600" dirty="0" smtClean="0"/>
              <a:t>workshop</a:t>
            </a:r>
            <a:r>
              <a:rPr lang="is-IS" sz="1600" dirty="0" smtClean="0"/>
              <a:t>…</a:t>
            </a:r>
            <a:endParaRPr lang="en-US" sz="1600" dirty="0" smtClean="0"/>
          </a:p>
          <a:p>
            <a:pPr algn="just"/>
            <a:r>
              <a:rPr lang="en-US" sz="1600" dirty="0" smtClean="0"/>
              <a:t>I </a:t>
            </a:r>
            <a:r>
              <a:rPr lang="en-US" sz="1600" dirty="0"/>
              <a:t>was inspired by Will. </a:t>
            </a:r>
            <a:endParaRPr lang="en-US" sz="1600" dirty="0" smtClean="0"/>
          </a:p>
          <a:p>
            <a:pPr algn="just"/>
            <a:r>
              <a:rPr lang="en-US" sz="1600" dirty="0" smtClean="0"/>
              <a:t>He </a:t>
            </a:r>
            <a:r>
              <a:rPr lang="en-US" sz="1600" dirty="0"/>
              <a:t>taught me to have a purpose, </a:t>
            </a:r>
            <a:endParaRPr lang="en-US" sz="1600" dirty="0" smtClean="0"/>
          </a:p>
          <a:p>
            <a:pPr algn="just"/>
            <a:r>
              <a:rPr lang="en-US" sz="1600" dirty="0" smtClean="0"/>
              <a:t>to </a:t>
            </a:r>
            <a:r>
              <a:rPr lang="en-US" sz="1600" dirty="0"/>
              <a:t>build within my community, </a:t>
            </a:r>
            <a:endParaRPr lang="en-US" sz="1600" dirty="0" smtClean="0"/>
          </a:p>
          <a:p>
            <a:pPr algn="just"/>
            <a:r>
              <a:rPr lang="en-US" sz="1600" dirty="0" smtClean="0"/>
              <a:t>and </a:t>
            </a:r>
            <a:r>
              <a:rPr lang="en-US" sz="1600" dirty="0"/>
              <a:t>to have self solidarity </a:t>
            </a:r>
            <a:r>
              <a:rPr lang="en-US" sz="1600" dirty="0" smtClean="0"/>
              <a:t>as well </a:t>
            </a:r>
          </a:p>
          <a:p>
            <a:pPr algn="just"/>
            <a:r>
              <a:rPr lang="en-US" sz="1600" dirty="0" smtClean="0"/>
              <a:t>as </a:t>
            </a:r>
            <a:r>
              <a:rPr lang="en-US" sz="1600" dirty="0"/>
              <a:t>group </a:t>
            </a:r>
            <a:r>
              <a:rPr lang="en-US" sz="1600" dirty="0" smtClean="0"/>
              <a:t>solidarity</a:t>
            </a:r>
            <a:r>
              <a:rPr lang="en-US" sz="1600" dirty="0"/>
              <a:t>. </a:t>
            </a:r>
            <a:endParaRPr lang="en-US" sz="1600" dirty="0" smtClean="0"/>
          </a:p>
          <a:p>
            <a:pPr algn="just"/>
            <a:r>
              <a:rPr lang="en-US" sz="1600" dirty="0" smtClean="0"/>
              <a:t>I </a:t>
            </a:r>
            <a:r>
              <a:rPr lang="en-US" sz="1600" dirty="0"/>
              <a:t>sure hope to have him for the </a:t>
            </a:r>
            <a:endParaRPr lang="en-US" sz="1600" dirty="0" smtClean="0"/>
          </a:p>
          <a:p>
            <a:pPr algn="just"/>
            <a:r>
              <a:rPr lang="en-US" sz="1600" dirty="0" smtClean="0"/>
              <a:t>next </a:t>
            </a:r>
            <a:r>
              <a:rPr lang="en-US" sz="1600" dirty="0"/>
              <a:t>workshops</a:t>
            </a:r>
            <a:r>
              <a:rPr lang="en-US" sz="1600" dirty="0" smtClean="0"/>
              <a:t>.” </a:t>
            </a:r>
          </a:p>
          <a:p>
            <a:pPr algn="just"/>
            <a:r>
              <a:rPr lang="en-US" sz="1600" dirty="0" smtClean="0"/>
              <a:t>Student at workshop 1 Friday 9/16/16</a:t>
            </a:r>
          </a:p>
        </p:txBody>
      </p:sp>
      <p:sp>
        <p:nvSpPr>
          <p:cNvPr id="3" name="TextBox 2"/>
          <p:cNvSpPr txBox="1"/>
          <p:nvPr/>
        </p:nvSpPr>
        <p:spPr>
          <a:xfrm>
            <a:off x="748770" y="3478335"/>
            <a:ext cx="914400" cy="914400"/>
          </a:xfrm>
          <a:prstGeom prst="rect">
            <a:avLst/>
          </a:prstGeom>
        </p:spPr>
        <p:txBody>
          <a:bodyPr vert="horz" wrap="none" lIns="91440" tIns="45720" rIns="91440" bIns="45720" rtlCol="0" anchor="ctr">
            <a:normAutofit/>
          </a:bodyPr>
          <a:lstStyle/>
          <a:p>
            <a:pPr algn="l"/>
            <a:endParaRPr lang="en-US" sz="1400" dirty="0" err="1" smtClean="0"/>
          </a:p>
        </p:txBody>
      </p:sp>
    </p:spTree>
    <p:extLst>
      <p:ext uri="{BB962C8B-B14F-4D97-AF65-F5344CB8AC3E}">
        <p14:creationId xmlns:p14="http://schemas.microsoft.com/office/powerpoint/2010/main" val="2371742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3"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8" name="Text Placeholder 12"/>
          <p:cNvSpPr>
            <a:spLocks noGrp="1"/>
          </p:cNvSpPr>
          <p:nvPr>
            <p:ph type="body" sz="quarter" idx="12"/>
          </p:nvPr>
        </p:nvSpPr>
        <p:spPr>
          <a:xfrm>
            <a:off x="190169" y="253952"/>
            <a:ext cx="3013430" cy="1139130"/>
          </a:xfrm>
        </p:spPr>
        <p:txBody>
          <a:bodyPr>
            <a:normAutofit fontScale="92500" lnSpcReduction="20000"/>
          </a:bodyPr>
          <a:lstStyle>
            <a:lvl1pPr marL="0" indent="0">
              <a:buNone/>
              <a:defRPr sz="3600"/>
            </a:lvl1pPr>
          </a:lstStyle>
          <a:p>
            <a:r>
              <a:rPr lang="en-US" sz="2800" b="0" i="0" dirty="0" smtClean="0">
                <a:solidFill>
                  <a:srgbClr val="E80202"/>
                </a:solidFill>
                <a:latin typeface="ATC Overlook Heavy"/>
                <a:cs typeface="ATC Overlook Heavy"/>
              </a:rPr>
              <a:t>Keeping the dreams alive one at a time</a:t>
            </a:r>
            <a:r>
              <a:rPr lang="is-IS" sz="2800" b="0" i="0" dirty="0" smtClean="0">
                <a:solidFill>
                  <a:srgbClr val="E80202"/>
                </a:solidFill>
                <a:latin typeface="ATC Overlook Heavy"/>
                <a:cs typeface="ATC Overlook Heavy"/>
              </a:rPr>
              <a:t>…</a:t>
            </a:r>
            <a:endParaRPr lang="en-US" sz="2800" b="0" i="0" dirty="0">
              <a:solidFill>
                <a:srgbClr val="E80202"/>
              </a:solidFill>
              <a:latin typeface="ATC Overlook Heavy"/>
              <a:cs typeface="ATC Overlook Heavy"/>
            </a:endParaRPr>
          </a:p>
        </p:txBody>
      </p:sp>
      <p:pic>
        <p:nvPicPr>
          <p:cNvPr id="5" name="Picture 4" descr="IMG_0745.JPG"/>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172" t="24963"/>
          <a:stretch/>
        </p:blipFill>
        <p:spPr>
          <a:xfrm>
            <a:off x="144235" y="1580779"/>
            <a:ext cx="5617050" cy="3442465"/>
          </a:xfrm>
          <a:prstGeom prst="rect">
            <a:avLst/>
          </a:prstGeom>
        </p:spPr>
      </p:pic>
      <p:sp>
        <p:nvSpPr>
          <p:cNvPr id="7" name="TextBox 6"/>
          <p:cNvSpPr txBox="1"/>
          <p:nvPr/>
        </p:nvSpPr>
        <p:spPr>
          <a:xfrm>
            <a:off x="6975884" y="3582207"/>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9" name="TextBox 8"/>
          <p:cNvSpPr txBox="1"/>
          <p:nvPr/>
        </p:nvSpPr>
        <p:spPr>
          <a:xfrm>
            <a:off x="7231793" y="3828602"/>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12" name="TextBox 11"/>
          <p:cNvSpPr txBox="1"/>
          <p:nvPr/>
        </p:nvSpPr>
        <p:spPr>
          <a:xfrm>
            <a:off x="6975884" y="3478335"/>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13" name="TextBox 12"/>
          <p:cNvSpPr txBox="1"/>
          <p:nvPr/>
        </p:nvSpPr>
        <p:spPr>
          <a:xfrm>
            <a:off x="5798302" y="113827"/>
            <a:ext cx="3345698" cy="3468380"/>
          </a:xfrm>
          <a:prstGeom prst="rect">
            <a:avLst/>
          </a:prstGeom>
        </p:spPr>
        <p:txBody>
          <a:bodyPr vert="horz" wrap="none" lIns="91440" tIns="45720" rIns="91440" bIns="45720" rtlCol="0" anchor="ctr">
            <a:normAutofit/>
          </a:bodyPr>
          <a:lstStyle/>
          <a:p>
            <a:pPr algn="just"/>
            <a:r>
              <a:rPr lang="en-US" dirty="0" smtClean="0"/>
              <a:t>Developmental </a:t>
            </a:r>
            <a:r>
              <a:rPr lang="en-US" dirty="0"/>
              <a:t>math </a:t>
            </a:r>
            <a:r>
              <a:rPr lang="en-US" dirty="0" smtClean="0"/>
              <a:t>faculty</a:t>
            </a:r>
          </a:p>
          <a:p>
            <a:pPr algn="just"/>
            <a:r>
              <a:rPr lang="en-US" dirty="0" smtClean="0"/>
              <a:t>feel the </a:t>
            </a:r>
            <a:r>
              <a:rPr lang="en-US" dirty="0"/>
              <a:t>same way about teaching </a:t>
            </a:r>
            <a:endParaRPr lang="en-US" dirty="0" smtClean="0"/>
          </a:p>
          <a:p>
            <a:pPr algn="just"/>
            <a:r>
              <a:rPr lang="en-US" dirty="0" smtClean="0"/>
              <a:t>developmental math </a:t>
            </a:r>
            <a:r>
              <a:rPr lang="en-US" dirty="0"/>
              <a:t>as students </a:t>
            </a:r>
            <a:endParaRPr lang="en-US" dirty="0" smtClean="0"/>
          </a:p>
          <a:p>
            <a:pPr algn="just"/>
            <a:r>
              <a:rPr lang="en-US" dirty="0" smtClean="0"/>
              <a:t>feel </a:t>
            </a:r>
            <a:r>
              <a:rPr lang="en-US" dirty="0"/>
              <a:t>about </a:t>
            </a:r>
            <a:r>
              <a:rPr lang="en-US" dirty="0" smtClean="0"/>
              <a:t>taking </a:t>
            </a:r>
            <a:r>
              <a:rPr lang="en-US" dirty="0"/>
              <a:t>it</a:t>
            </a:r>
            <a:r>
              <a:rPr lang="is-IS" dirty="0" smtClean="0"/>
              <a:t>…</a:t>
            </a:r>
          </a:p>
          <a:p>
            <a:pPr algn="just"/>
            <a:endParaRPr lang="is-IS" dirty="0" smtClean="0"/>
          </a:p>
          <a:p>
            <a:pPr algn="just"/>
            <a:r>
              <a:rPr lang="is-IS" dirty="0" smtClean="0"/>
              <a:t>“Oh </a:t>
            </a:r>
            <a:r>
              <a:rPr lang="is-IS" dirty="0"/>
              <a:t>my god what if I </a:t>
            </a:r>
            <a:r>
              <a:rPr lang="is-IS" dirty="0" smtClean="0"/>
              <a:t>fail?</a:t>
            </a:r>
          </a:p>
          <a:p>
            <a:pPr algn="just"/>
            <a:endParaRPr lang="is-IS" dirty="0" smtClean="0"/>
          </a:p>
          <a:p>
            <a:pPr algn="just"/>
            <a:r>
              <a:rPr lang="is-IS" dirty="0"/>
              <a:t>W</a:t>
            </a:r>
            <a:r>
              <a:rPr lang="is-IS" dirty="0" smtClean="0"/>
              <a:t>hat if </a:t>
            </a:r>
            <a:r>
              <a:rPr lang="is-IS" dirty="0"/>
              <a:t>I can’t reach </a:t>
            </a:r>
            <a:r>
              <a:rPr lang="is-IS" dirty="0" smtClean="0"/>
              <a:t>them? </a:t>
            </a:r>
          </a:p>
          <a:p>
            <a:pPr algn="just"/>
            <a:endParaRPr lang="is-IS" dirty="0" smtClean="0"/>
          </a:p>
          <a:p>
            <a:pPr algn="just"/>
            <a:r>
              <a:rPr lang="is-IS" dirty="0" smtClean="0"/>
              <a:t>What </a:t>
            </a:r>
            <a:r>
              <a:rPr lang="is-IS" dirty="0"/>
              <a:t>if the Social Emotional </a:t>
            </a:r>
            <a:r>
              <a:rPr lang="is-IS" dirty="0" smtClean="0"/>
              <a:t>stuff</a:t>
            </a:r>
          </a:p>
          <a:p>
            <a:pPr algn="just"/>
            <a:r>
              <a:rPr lang="is-IS" dirty="0" smtClean="0"/>
              <a:t>is </a:t>
            </a:r>
            <a:r>
              <a:rPr lang="is-IS" dirty="0"/>
              <a:t>just too hard for me to relate </a:t>
            </a:r>
            <a:r>
              <a:rPr lang="is-IS" dirty="0" smtClean="0"/>
              <a:t>to?</a:t>
            </a:r>
            <a:endParaRPr lang="en-US" dirty="0"/>
          </a:p>
          <a:p>
            <a:pPr algn="just"/>
            <a:endParaRPr lang="en-US" dirty="0" smtClean="0"/>
          </a:p>
        </p:txBody>
      </p:sp>
      <p:sp>
        <p:nvSpPr>
          <p:cNvPr id="3" name="TextBox 2"/>
          <p:cNvSpPr txBox="1"/>
          <p:nvPr/>
        </p:nvSpPr>
        <p:spPr>
          <a:xfrm>
            <a:off x="748770" y="3478335"/>
            <a:ext cx="914400" cy="914400"/>
          </a:xfrm>
          <a:prstGeom prst="rect">
            <a:avLst/>
          </a:prstGeom>
        </p:spPr>
        <p:txBody>
          <a:bodyPr vert="horz" wrap="none" lIns="91440" tIns="45720" rIns="91440" bIns="45720" rtlCol="0" anchor="ctr">
            <a:normAutofit/>
          </a:bodyPr>
          <a:lstStyle/>
          <a:p>
            <a:pPr algn="l"/>
            <a:endParaRPr lang="en-US" sz="1400" dirty="0" err="1" smtClean="0"/>
          </a:p>
        </p:txBody>
      </p:sp>
    </p:spTree>
    <p:extLst>
      <p:ext uri="{BB962C8B-B14F-4D97-AF65-F5344CB8AC3E}">
        <p14:creationId xmlns:p14="http://schemas.microsoft.com/office/powerpoint/2010/main" val="3413299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a:t>Keeping Dreams Alive</a:t>
            </a:r>
          </a:p>
        </p:txBody>
      </p:sp>
      <p:sp>
        <p:nvSpPr>
          <p:cNvPr id="3" name="Subtitle 2"/>
          <p:cNvSpPr>
            <a:spLocks noGrp="1"/>
          </p:cNvSpPr>
          <p:nvPr>
            <p:ph type="subTitle" idx="1"/>
          </p:nvPr>
        </p:nvSpPr>
        <p:spPr>
          <a:xfrm>
            <a:off x="1368798" y="1492788"/>
            <a:ext cx="6400800" cy="386303"/>
          </a:xfrm>
        </p:spPr>
        <p:txBody>
          <a:bodyPr>
            <a:noAutofit/>
          </a:bodyPr>
          <a:lstStyle/>
          <a:p>
            <a:r>
              <a:rPr lang="en-US" sz="2800" dirty="0"/>
              <a:t>Increasing Passage Rates of S</a:t>
            </a:r>
            <a:r>
              <a:rPr lang="en-US" sz="2800" dirty="0" smtClean="0"/>
              <a:t>tudents in Developmental Math</a:t>
            </a:r>
            <a:endParaRPr lang="en-US" sz="2800" dirty="0"/>
          </a:p>
        </p:txBody>
      </p:sp>
      <p:sp>
        <p:nvSpPr>
          <p:cNvPr id="12" name="Title 1"/>
          <p:cNvSpPr txBox="1">
            <a:spLocks/>
          </p:cNvSpPr>
          <p:nvPr/>
        </p:nvSpPr>
        <p:spPr>
          <a:xfrm>
            <a:off x="191671" y="4363069"/>
            <a:ext cx="3807958" cy="645923"/>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b="0" i="0" kern="1200" baseline="0">
                <a:solidFill>
                  <a:schemeClr val="bg1"/>
                </a:solidFill>
                <a:effectLst>
                  <a:outerShdw blurRad="50800" dist="38100" dir="2700000" algn="tl" rotWithShape="0">
                    <a:prstClr val="black">
                      <a:alpha val="40000"/>
                    </a:prstClr>
                  </a:outerShdw>
                </a:effectLst>
                <a:latin typeface="ATC Overlook Heavy"/>
                <a:ea typeface="+mj-ea"/>
                <a:cs typeface="ATC Overlook Heavy"/>
              </a:defRPr>
            </a:lvl1pPr>
          </a:lstStyle>
          <a:p>
            <a:pPr algn="l"/>
            <a:r>
              <a:rPr lang="en-US" sz="1400" dirty="0" smtClean="0"/>
              <a:t>Mark Stevens </a:t>
            </a:r>
          </a:p>
          <a:p>
            <a:pPr algn="l"/>
            <a:r>
              <a:rPr lang="en-US" sz="1400" dirty="0" smtClean="0"/>
              <a:t>Professor, Educational Psychology and Counseling, Past Director of University Counseling</a:t>
            </a:r>
          </a:p>
        </p:txBody>
      </p:sp>
      <p:pic>
        <p:nvPicPr>
          <p:cNvPr id="8" name="Picture 7" descr="Education Vertical Black.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7516" y="3066675"/>
            <a:ext cx="2286000" cy="1117600"/>
          </a:xfrm>
          <a:prstGeom prst="rect">
            <a:avLst/>
          </a:prstGeom>
        </p:spPr>
      </p:pic>
      <p:pic>
        <p:nvPicPr>
          <p:cNvPr id="9" name="Picture 8" descr="Science &amp; Math Vertical Black.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8755" y="2942437"/>
            <a:ext cx="1765300" cy="1270000"/>
          </a:xfrm>
          <a:prstGeom prst="rect">
            <a:avLst/>
          </a:prstGeom>
        </p:spPr>
      </p:pic>
      <p:sp>
        <p:nvSpPr>
          <p:cNvPr id="11" name="Title 1"/>
          <p:cNvSpPr txBox="1">
            <a:spLocks/>
          </p:cNvSpPr>
          <p:nvPr/>
        </p:nvSpPr>
        <p:spPr>
          <a:xfrm>
            <a:off x="3852089" y="4344196"/>
            <a:ext cx="2385552" cy="645923"/>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b="0" i="0" kern="1200" baseline="0">
                <a:solidFill>
                  <a:schemeClr val="bg1"/>
                </a:solidFill>
                <a:effectLst>
                  <a:outerShdw blurRad="50800" dist="38100" dir="2700000" algn="tl" rotWithShape="0">
                    <a:prstClr val="black">
                      <a:alpha val="40000"/>
                    </a:prstClr>
                  </a:outerShdw>
                </a:effectLst>
                <a:latin typeface="ATC Overlook Heavy"/>
                <a:ea typeface="+mj-ea"/>
                <a:cs typeface="ATC Overlook Heavy"/>
              </a:defRPr>
            </a:lvl1pPr>
          </a:lstStyle>
          <a:p>
            <a:pPr algn="l"/>
            <a:r>
              <a:rPr lang="en-US" sz="1400" dirty="0" smtClean="0"/>
              <a:t>Elizabeth Adams</a:t>
            </a:r>
          </a:p>
          <a:p>
            <a:pPr algn="l"/>
            <a:r>
              <a:rPr lang="en-US" sz="1400" dirty="0" smtClean="0"/>
              <a:t>AVP, Undergraduate Studies</a:t>
            </a:r>
            <a:endParaRPr lang="en-US" sz="1400" dirty="0"/>
          </a:p>
        </p:txBody>
      </p:sp>
      <p:sp>
        <p:nvSpPr>
          <p:cNvPr id="13" name="Title 1"/>
          <p:cNvSpPr txBox="1">
            <a:spLocks/>
          </p:cNvSpPr>
          <p:nvPr/>
        </p:nvSpPr>
        <p:spPr>
          <a:xfrm>
            <a:off x="6162311" y="4363069"/>
            <a:ext cx="2981689" cy="645923"/>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b="0" i="0" kern="1200" baseline="0">
                <a:solidFill>
                  <a:schemeClr val="bg1"/>
                </a:solidFill>
                <a:effectLst>
                  <a:outerShdw blurRad="50800" dist="38100" dir="2700000" algn="tl" rotWithShape="0">
                    <a:prstClr val="black">
                      <a:alpha val="40000"/>
                    </a:prstClr>
                  </a:outerShdw>
                </a:effectLst>
                <a:latin typeface="ATC Overlook Heavy"/>
                <a:ea typeface="+mj-ea"/>
                <a:cs typeface="ATC Overlook Heavy"/>
              </a:defRPr>
            </a:lvl1pPr>
          </a:lstStyle>
          <a:p>
            <a:pPr algn="l"/>
            <a:r>
              <a:rPr lang="en-US" sz="1400" dirty="0" smtClean="0"/>
              <a:t>Katherine Stevenson </a:t>
            </a:r>
          </a:p>
          <a:p>
            <a:pPr algn="l"/>
            <a:r>
              <a:rPr lang="en-US" sz="1400" dirty="0" smtClean="0"/>
              <a:t>Professor, Mathematics</a:t>
            </a:r>
          </a:p>
          <a:p>
            <a:pPr algn="l"/>
            <a:r>
              <a:rPr lang="en-US" sz="1400" dirty="0" smtClean="0"/>
              <a:t>Director, Developmental Mathematics</a:t>
            </a:r>
            <a:endParaRPr lang="en-US" sz="1400" dirty="0"/>
          </a:p>
        </p:txBody>
      </p:sp>
    </p:spTree>
    <p:extLst>
      <p:ext uri="{BB962C8B-B14F-4D97-AF65-F5344CB8AC3E}">
        <p14:creationId xmlns:p14="http://schemas.microsoft.com/office/powerpoint/2010/main" val="16551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2"/>
          <p:cNvSpPr>
            <a:spLocks noGrp="1"/>
          </p:cNvSpPr>
          <p:nvPr>
            <p:ph type="body" sz="quarter" idx="14"/>
          </p:nvPr>
        </p:nvSpPr>
        <p:spPr>
          <a:xfrm>
            <a:off x="302884" y="294266"/>
            <a:ext cx="8704528" cy="3493826"/>
          </a:xfrm>
        </p:spPr>
        <p:txBody>
          <a:bodyPr>
            <a:noAutofit/>
          </a:bodyPr>
          <a:lstStyle>
            <a:lvl1pPr marL="0" indent="0">
              <a:buNone/>
              <a:defRPr sz="1800"/>
            </a:lvl1pPr>
          </a:lstStyle>
          <a:p>
            <a:r>
              <a:rPr lang="en-US" i="1" dirty="0" smtClean="0"/>
              <a:t>Developmental Math at CSUN</a:t>
            </a:r>
          </a:p>
          <a:p>
            <a:pPr marL="171450" indent="-171450">
              <a:buFont typeface="Arial"/>
              <a:buChar char="•"/>
            </a:pPr>
            <a:r>
              <a:rPr lang="en-US" dirty="0" smtClean="0"/>
              <a:t>2000-2500 students</a:t>
            </a:r>
          </a:p>
          <a:p>
            <a:pPr marL="171450" indent="-171450">
              <a:buFont typeface="Arial"/>
              <a:buChar char="•"/>
            </a:pPr>
            <a:r>
              <a:rPr lang="en-US" dirty="0" smtClean="0"/>
              <a:t>Three classes at two levels:</a:t>
            </a:r>
          </a:p>
          <a:p>
            <a:pPr marL="914400" lvl="1" indent="-171450">
              <a:buFont typeface="Arial"/>
              <a:buChar char="•"/>
            </a:pPr>
            <a:r>
              <a:rPr lang="en-US" b="1" dirty="0" smtClean="0">
                <a:solidFill>
                  <a:srgbClr val="008000"/>
                </a:solidFill>
              </a:rPr>
              <a:t>Level 1: Arithmetic &amp; Intro to Algebra – Math 092 (ELM 0-32)</a:t>
            </a:r>
          </a:p>
          <a:p>
            <a:pPr marL="1314450" lvl="2" indent="-171450">
              <a:buFont typeface="Arial"/>
              <a:buChar char="•"/>
            </a:pPr>
            <a:r>
              <a:rPr lang="en-US" b="1" dirty="0" smtClean="0">
                <a:solidFill>
                  <a:srgbClr val="008000"/>
                </a:solidFill>
              </a:rPr>
              <a:t>Level 2: Preparation for College Algebra – Math 093 (ELM 34-48)</a:t>
            </a:r>
          </a:p>
          <a:p>
            <a:pPr marL="1314450" lvl="2" indent="-171450">
              <a:buFont typeface="Arial"/>
              <a:buChar char="•"/>
            </a:pPr>
            <a:r>
              <a:rPr lang="en-US" b="1" dirty="0" smtClean="0">
                <a:solidFill>
                  <a:srgbClr val="008000"/>
                </a:solidFill>
              </a:rPr>
              <a:t>Level 2: Preparation for Statistics – Math 097 (</a:t>
            </a:r>
            <a:r>
              <a:rPr lang="en-US" b="1" dirty="0">
                <a:solidFill>
                  <a:srgbClr val="008000"/>
                </a:solidFill>
              </a:rPr>
              <a:t>ELM 34-48</a:t>
            </a:r>
            <a:r>
              <a:rPr lang="en-US" b="1" dirty="0" smtClean="0">
                <a:solidFill>
                  <a:srgbClr val="008000"/>
                </a:solidFill>
              </a:rPr>
              <a:t>)</a:t>
            </a:r>
            <a:endParaRPr lang="en-US" b="1" dirty="0">
              <a:solidFill>
                <a:srgbClr val="008000"/>
              </a:solidFill>
            </a:endParaRPr>
          </a:p>
        </p:txBody>
      </p:sp>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19050" y="4261662"/>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3"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22" name="Process 21"/>
          <p:cNvSpPr/>
          <p:nvPr/>
        </p:nvSpPr>
        <p:spPr>
          <a:xfrm>
            <a:off x="477620"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 Most Complete Level 1</a:t>
            </a:r>
            <a:endParaRPr lang="en-US" dirty="0"/>
          </a:p>
        </p:txBody>
      </p:sp>
      <p:sp>
        <p:nvSpPr>
          <p:cNvPr id="24" name="Process 23"/>
          <p:cNvSpPr/>
          <p:nvPr/>
        </p:nvSpPr>
        <p:spPr>
          <a:xfrm>
            <a:off x="24317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Fall:</a:t>
            </a:r>
          </a:p>
          <a:p>
            <a:pPr algn="ctr"/>
            <a:r>
              <a:rPr lang="en-US" dirty="0" smtClean="0"/>
              <a:t>Everyone Completes Level 1 </a:t>
            </a:r>
          </a:p>
        </p:txBody>
      </p:sp>
      <p:sp>
        <p:nvSpPr>
          <p:cNvPr id="25" name="Process 24"/>
          <p:cNvSpPr/>
          <p:nvPr/>
        </p:nvSpPr>
        <p:spPr>
          <a:xfrm>
            <a:off x="4418697"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Spring: </a:t>
            </a:r>
          </a:p>
          <a:p>
            <a:pPr algn="ctr"/>
            <a:r>
              <a:rPr lang="en-US" dirty="0"/>
              <a:t>Everyone Completes Level </a:t>
            </a:r>
            <a:r>
              <a:rPr lang="en-US" dirty="0" smtClean="0"/>
              <a:t>2 </a:t>
            </a:r>
            <a:endParaRPr lang="en-US" dirty="0"/>
          </a:p>
        </p:txBody>
      </p:sp>
      <p:cxnSp>
        <p:nvCxnSpPr>
          <p:cNvPr id="12" name="Straight Arrow Connector 11"/>
          <p:cNvCxnSpPr/>
          <p:nvPr/>
        </p:nvCxnSpPr>
        <p:spPr>
          <a:xfrm>
            <a:off x="16716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658573" y="3233326"/>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634460" y="3232564"/>
            <a:ext cx="7601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460077" y="3929194"/>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21" name="Text Placeholder 12"/>
          <p:cNvSpPr>
            <a:spLocks noGrp="1"/>
          </p:cNvSpPr>
          <p:nvPr>
            <p:ph type="body" sz="quarter" idx="12"/>
          </p:nvPr>
        </p:nvSpPr>
        <p:spPr>
          <a:xfrm>
            <a:off x="5612750" y="95187"/>
            <a:ext cx="3514045" cy="1196453"/>
          </a:xfrm>
        </p:spPr>
        <p:txBody>
          <a:bodyPr>
            <a:normAutofit fontScale="92500" lnSpcReduction="10000"/>
          </a:bodyPr>
          <a:lstStyle>
            <a:lvl1pPr marL="0" indent="0">
              <a:buNone/>
              <a:defRPr sz="3600"/>
            </a:lvl1pPr>
          </a:lstStyle>
          <a:p>
            <a:r>
              <a:rPr lang="en-US" sz="2800" i="1" dirty="0" smtClean="0">
                <a:solidFill>
                  <a:srgbClr val="008000"/>
                </a:solidFill>
                <a:latin typeface="ATC Overlook Heavy"/>
                <a:cs typeface="ATC Overlook Heavy"/>
              </a:rPr>
              <a:t>Our Dream</a:t>
            </a:r>
            <a:r>
              <a:rPr lang="en-US" sz="2800" dirty="0" smtClean="0">
                <a:solidFill>
                  <a:srgbClr val="008000"/>
                </a:solidFill>
                <a:latin typeface="ATC Overlook Heavy"/>
                <a:cs typeface="ATC Overlook Heavy"/>
              </a:rPr>
              <a:t>: Everyone on track for graduating in 4-6 years</a:t>
            </a:r>
            <a:endParaRPr lang="en-US" sz="2800" i="0" dirty="0">
              <a:solidFill>
                <a:srgbClr val="008000"/>
              </a:solidFill>
              <a:latin typeface="ATC Overlook Heavy"/>
              <a:cs typeface="ATC Overlook Heavy"/>
            </a:endParaRPr>
          </a:p>
        </p:txBody>
      </p:sp>
      <p:sp>
        <p:nvSpPr>
          <p:cNvPr id="23" name="Donut 22"/>
          <p:cNvSpPr/>
          <p:nvPr/>
        </p:nvSpPr>
        <p:spPr>
          <a:xfrm>
            <a:off x="4103629" y="2344491"/>
            <a:ext cx="1888344" cy="1952973"/>
          </a:xfrm>
          <a:prstGeom prst="donut">
            <a:avLst>
              <a:gd name="adj" fmla="val 1158"/>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2030535" y="2344491"/>
            <a:ext cx="1888344" cy="1952973"/>
          </a:xfrm>
          <a:prstGeom prst="donut">
            <a:avLst>
              <a:gd name="adj" fmla="val 1158"/>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2822306" y="4048590"/>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28" name="Process 27"/>
          <p:cNvSpPr/>
          <p:nvPr/>
        </p:nvSpPr>
        <p:spPr>
          <a:xfrm>
            <a:off x="6416021" y="2678560"/>
            <a:ext cx="1194053" cy="1109532"/>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 Everyone</a:t>
            </a:r>
          </a:p>
          <a:p>
            <a:pPr algn="ctr"/>
            <a:r>
              <a:rPr lang="en-US" dirty="0" smtClean="0"/>
              <a:t>Completes GE Math</a:t>
            </a:r>
            <a:endParaRPr lang="en-US" dirty="0"/>
          </a:p>
        </p:txBody>
      </p:sp>
    </p:spTree>
    <p:extLst>
      <p:ext uri="{BB962C8B-B14F-4D97-AF65-F5344CB8AC3E}">
        <p14:creationId xmlns:p14="http://schemas.microsoft.com/office/powerpoint/2010/main" val="3673899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3"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8" name="Text Placeholder 12"/>
          <p:cNvSpPr>
            <a:spLocks noGrp="1"/>
          </p:cNvSpPr>
          <p:nvPr>
            <p:ph type="body" sz="quarter" idx="12"/>
          </p:nvPr>
        </p:nvSpPr>
        <p:spPr>
          <a:xfrm>
            <a:off x="190169" y="253952"/>
            <a:ext cx="3013430" cy="1139130"/>
          </a:xfrm>
        </p:spPr>
        <p:txBody>
          <a:bodyPr>
            <a:normAutofit fontScale="77500" lnSpcReduction="20000"/>
          </a:bodyPr>
          <a:lstStyle>
            <a:lvl1pPr marL="0" indent="0">
              <a:buNone/>
              <a:defRPr sz="3600"/>
            </a:lvl1pPr>
          </a:lstStyle>
          <a:p>
            <a:r>
              <a:rPr lang="en-US" sz="2800" b="0" i="0" dirty="0" smtClean="0">
                <a:solidFill>
                  <a:srgbClr val="E80202"/>
                </a:solidFill>
                <a:latin typeface="ATC Overlook Heavy"/>
                <a:cs typeface="ATC Overlook Heavy"/>
              </a:rPr>
              <a:t>What does that look like in Developmental Math?</a:t>
            </a:r>
            <a:endParaRPr lang="en-US" sz="2800" b="0" i="0" dirty="0">
              <a:solidFill>
                <a:srgbClr val="E80202"/>
              </a:solidFill>
              <a:latin typeface="ATC Overlook Heavy"/>
              <a:cs typeface="ATC Overlook Heavy"/>
            </a:endParaRPr>
          </a:p>
        </p:txBody>
      </p:sp>
      <p:pic>
        <p:nvPicPr>
          <p:cNvPr id="6" name="Picture 5" descr="IMG_0746.JPG"/>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17414"/>
          <a:stretch/>
        </p:blipFill>
        <p:spPr>
          <a:xfrm>
            <a:off x="3553424" y="163195"/>
            <a:ext cx="5413772" cy="3353238"/>
          </a:xfrm>
          <a:prstGeom prst="rect">
            <a:avLst/>
          </a:prstGeom>
        </p:spPr>
      </p:pic>
      <p:pic>
        <p:nvPicPr>
          <p:cNvPr id="5" name="Picture 4" descr="IMG_0745.JPG"/>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24980"/>
          <a:stretch/>
        </p:blipFill>
        <p:spPr>
          <a:xfrm>
            <a:off x="296226" y="2236209"/>
            <a:ext cx="4983962" cy="2804232"/>
          </a:xfrm>
          <a:prstGeom prst="rect">
            <a:avLst/>
          </a:prstGeom>
        </p:spPr>
      </p:pic>
      <p:sp>
        <p:nvSpPr>
          <p:cNvPr id="7" name="TextBox 6"/>
          <p:cNvSpPr txBox="1"/>
          <p:nvPr/>
        </p:nvSpPr>
        <p:spPr>
          <a:xfrm>
            <a:off x="6975884" y="3582207"/>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9" name="TextBox 8"/>
          <p:cNvSpPr txBox="1"/>
          <p:nvPr/>
        </p:nvSpPr>
        <p:spPr>
          <a:xfrm>
            <a:off x="7231793" y="3828602"/>
            <a:ext cx="914400" cy="914400"/>
          </a:xfrm>
          <a:prstGeom prst="rect">
            <a:avLst/>
          </a:prstGeom>
        </p:spPr>
        <p:txBody>
          <a:bodyPr vert="horz" wrap="none" lIns="91440" tIns="45720" rIns="91440" bIns="45720" rtlCol="0" anchor="ctr">
            <a:normAutofit/>
          </a:bodyPr>
          <a:lstStyle/>
          <a:p>
            <a:pPr algn="l"/>
            <a:endParaRPr lang="en-US" sz="1400" dirty="0" err="1" smtClean="0"/>
          </a:p>
        </p:txBody>
      </p:sp>
      <p:sp>
        <p:nvSpPr>
          <p:cNvPr id="12" name="TextBox 11"/>
          <p:cNvSpPr txBox="1"/>
          <p:nvPr/>
        </p:nvSpPr>
        <p:spPr>
          <a:xfrm>
            <a:off x="6975884" y="3478335"/>
            <a:ext cx="914400" cy="914400"/>
          </a:xfrm>
          <a:prstGeom prst="rect">
            <a:avLst/>
          </a:prstGeom>
        </p:spPr>
        <p:txBody>
          <a:bodyPr vert="horz" wrap="none" lIns="91440" tIns="45720" rIns="91440" bIns="45720" rtlCol="0" anchor="ctr">
            <a:normAutofit/>
          </a:bodyPr>
          <a:lstStyle/>
          <a:p>
            <a:pPr algn="l"/>
            <a:endParaRPr lang="en-US" sz="1400" dirty="0" err="1" smtClean="0"/>
          </a:p>
        </p:txBody>
      </p:sp>
    </p:spTree>
    <p:extLst>
      <p:ext uri="{BB962C8B-B14F-4D97-AF65-F5344CB8AC3E}">
        <p14:creationId xmlns:p14="http://schemas.microsoft.com/office/powerpoint/2010/main" val="4298333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2" name="Text Placeholder 12"/>
          <p:cNvSpPr>
            <a:spLocks noGrp="1"/>
          </p:cNvSpPr>
          <p:nvPr>
            <p:ph type="body" sz="quarter" idx="12"/>
          </p:nvPr>
        </p:nvSpPr>
        <p:spPr>
          <a:xfrm>
            <a:off x="190169" y="253950"/>
            <a:ext cx="8925771" cy="3885545"/>
          </a:xfrm>
        </p:spPr>
        <p:txBody>
          <a:bodyPr>
            <a:normAutofit/>
          </a:bodyPr>
          <a:lstStyle>
            <a:lvl1pPr marL="0" indent="0">
              <a:buNone/>
              <a:defRPr sz="3600"/>
            </a:lvl1pPr>
          </a:lstStyle>
          <a:p>
            <a:pPr algn="ctr"/>
            <a:r>
              <a:rPr lang="en-US" sz="2800" b="1" i="1" dirty="0" err="1" smtClean="0">
                <a:ln w="1905"/>
                <a:solidFill>
                  <a:srgbClr val="E80202"/>
                </a:solidFill>
                <a:effectLst>
                  <a:innerShdw blurRad="69850" dist="43180" dir="5400000">
                    <a:srgbClr val="000000">
                      <a:alpha val="65000"/>
                    </a:srgbClr>
                  </a:innerShdw>
                </a:effectLst>
                <a:latin typeface="ATC Overlook Heavy"/>
                <a:cs typeface="ATC Overlook Heavy"/>
              </a:rPr>
              <a:t>ExCEL</a:t>
            </a:r>
            <a:r>
              <a:rPr lang="en-US" sz="2800" b="1" dirty="0" smtClean="0">
                <a:ln w="1905"/>
                <a:solidFill>
                  <a:schemeClr val="tx1">
                    <a:lumMod val="95000"/>
                    <a:lumOff val="5000"/>
                  </a:schemeClr>
                </a:solidFill>
                <a:effectLst>
                  <a:innerShdw blurRad="69850" dist="43180" dir="5400000">
                    <a:srgbClr val="000000">
                      <a:alpha val="65000"/>
                    </a:srgbClr>
                  </a:innerShdw>
                </a:effectLst>
                <a:latin typeface="ATC Overlook Heavy"/>
                <a:cs typeface="ATC Overlook Heavy"/>
              </a:rPr>
              <a:t> Interventions with Students taking Developmental Math</a:t>
            </a:r>
          </a:p>
          <a:p>
            <a:r>
              <a:rPr lang="en-US" sz="2800" b="1" i="0" cap="all" dirty="0" smtClean="0">
                <a:ln w="9000" cmpd="sng">
                  <a:solidFill>
                    <a:schemeClr val="accent4">
                      <a:shade val="50000"/>
                      <a:satMod val="120000"/>
                    </a:schemeClr>
                  </a:solidFill>
                  <a:prstDash val="solid"/>
                </a:ln>
                <a:solidFill>
                  <a:schemeClr val="tx2">
                    <a:lumMod val="60000"/>
                    <a:lumOff val="40000"/>
                  </a:schemeClr>
                </a:solidFill>
                <a:effectLst>
                  <a:reflection blurRad="12700" stA="28000" endPos="45000" dist="1000" dir="5400000" sy="-100000" algn="bl" rotWithShape="0"/>
                </a:effectLst>
                <a:latin typeface="ATC Overlook Heavy"/>
                <a:cs typeface="ATC Overlook Heavy"/>
              </a:rPr>
              <a:t>First:</a:t>
            </a:r>
            <a:r>
              <a:rPr lang="en-US" sz="2800" b="0" i="0" dirty="0" smtClean="0">
                <a:solidFill>
                  <a:schemeClr val="tx2">
                    <a:lumMod val="60000"/>
                    <a:lumOff val="40000"/>
                  </a:schemeClr>
                </a:solidFill>
                <a:latin typeface="ATC Overlook Heavy"/>
                <a:cs typeface="ATC Overlook Heavy"/>
              </a:rPr>
              <a:t>  </a:t>
            </a:r>
            <a:r>
              <a:rPr lang="en-US" sz="2800" b="0" i="0" dirty="0" smtClean="0">
                <a:solidFill>
                  <a:srgbClr val="E80202"/>
                </a:solidFill>
                <a:latin typeface="ATC Overlook Heavy"/>
                <a:cs typeface="ATC Overlook Heavy"/>
              </a:rPr>
              <a:t>	</a:t>
            </a:r>
            <a:r>
              <a:rPr lang="en-US" sz="2800" b="1" i="0" dirty="0" smtClean="0">
                <a:solidFill>
                  <a:schemeClr val="tx2">
                    <a:lumMod val="60000"/>
                    <a:lumOff val="40000"/>
                  </a:schemeClr>
                </a:solidFill>
                <a:latin typeface="ATC Overlook Heavy"/>
                <a:cs typeface="ATC Overlook Heavy"/>
              </a:rPr>
              <a:t>Purpose, Belonging, Help Seeking, 			Growth Mind-Set, Distraction Magnets</a:t>
            </a:r>
          </a:p>
          <a:p>
            <a:r>
              <a:rPr lang="en-US" sz="2800" b="1" cap="all" dirty="0" smtClean="0">
                <a:ln w="9000" cmpd="sng">
                  <a:solidFill>
                    <a:schemeClr val="accent4">
                      <a:shade val="50000"/>
                      <a:satMod val="120000"/>
                    </a:schemeClr>
                  </a:solidFill>
                  <a:prstDash val="solid"/>
                </a:ln>
                <a:solidFill>
                  <a:schemeClr val="accent3">
                    <a:lumMod val="75000"/>
                  </a:schemeClr>
                </a:solidFill>
                <a:effectLst>
                  <a:reflection blurRad="12700" stA="28000" endPos="45000" dist="1000" dir="5400000" sy="-100000" algn="bl" rotWithShape="0"/>
                </a:effectLst>
                <a:latin typeface="ATC Overlook Heavy"/>
                <a:cs typeface="ATC Overlook Heavy"/>
              </a:rPr>
              <a:t>Second:</a:t>
            </a:r>
            <a:r>
              <a:rPr lang="en-US" sz="2800" dirty="0" smtClean="0">
                <a:solidFill>
                  <a:srgbClr val="E80202"/>
                </a:solidFill>
                <a:latin typeface="ATC Overlook Heavy"/>
                <a:cs typeface="ATC Overlook Heavy"/>
              </a:rPr>
              <a:t>  </a:t>
            </a:r>
            <a:r>
              <a:rPr lang="en-US" sz="2800" b="1" dirty="0" smtClean="0">
                <a:solidFill>
                  <a:schemeClr val="accent3">
                    <a:lumMod val="75000"/>
                  </a:schemeClr>
                </a:solidFill>
                <a:latin typeface="ATC Overlook Heavy"/>
                <a:cs typeface="ATC Overlook Heavy"/>
              </a:rPr>
              <a:t>Reducing Math Test Anxiety</a:t>
            </a:r>
          </a:p>
          <a:p>
            <a:r>
              <a:rPr lang="en-US" sz="2800" b="1" i="0" cap="all" dirty="0" smtClean="0">
                <a:ln w="9000" cmpd="sng">
                  <a:solidFill>
                    <a:schemeClr val="accent4">
                      <a:shade val="50000"/>
                      <a:satMod val="120000"/>
                    </a:schemeClr>
                  </a:solidFill>
                  <a:prstDash val="solid"/>
                </a:ln>
                <a:solidFill>
                  <a:schemeClr val="accent2">
                    <a:lumMod val="75000"/>
                  </a:schemeClr>
                </a:solidFill>
                <a:effectLst>
                  <a:reflection blurRad="12700" stA="28000" endPos="45000" dist="1000" dir="5400000" sy="-100000" algn="bl" rotWithShape="0"/>
                </a:effectLst>
                <a:latin typeface="ATC Overlook Heavy"/>
                <a:cs typeface="ATC Overlook Heavy"/>
              </a:rPr>
              <a:t>Third:</a:t>
            </a:r>
            <a:r>
              <a:rPr lang="en-US" sz="2800" b="0" i="0" dirty="0" smtClean="0">
                <a:solidFill>
                  <a:schemeClr val="accent2">
                    <a:lumMod val="75000"/>
                  </a:schemeClr>
                </a:solidFill>
                <a:latin typeface="ATC Overlook Heavy"/>
                <a:cs typeface="ATC Overlook Heavy"/>
              </a:rPr>
              <a:t> </a:t>
            </a:r>
            <a:r>
              <a:rPr lang="en-US" sz="2800" b="0" i="0" dirty="0" smtClean="0">
                <a:solidFill>
                  <a:srgbClr val="E80202"/>
                </a:solidFill>
                <a:latin typeface="ATC Overlook Heavy"/>
                <a:cs typeface="ATC Overlook Heavy"/>
              </a:rPr>
              <a:t>	</a:t>
            </a:r>
            <a:r>
              <a:rPr lang="en-US" sz="2800" b="1" i="0" dirty="0" smtClean="0">
                <a:solidFill>
                  <a:schemeClr val="accent2">
                    <a:lumMod val="75000"/>
                  </a:schemeClr>
                </a:solidFill>
                <a:latin typeface="ATC Overlook Heavy"/>
                <a:cs typeface="ATC Overlook Heavy"/>
              </a:rPr>
              <a:t>Wind Beneath Your Sail: Crossing the 		Finish Line Strong—Proud Learning 			Moments Revisited</a:t>
            </a:r>
            <a:endParaRPr lang="en-US" sz="2800" b="1" i="0" dirty="0">
              <a:solidFill>
                <a:schemeClr val="accent2">
                  <a:lumMod val="75000"/>
                </a:schemeClr>
              </a:solidFill>
              <a:latin typeface="ATC Overlook Heavy"/>
              <a:cs typeface="ATC Overlook Heavy"/>
            </a:endParaRPr>
          </a:p>
        </p:txBody>
      </p:sp>
    </p:spTree>
    <p:extLst>
      <p:ext uri="{BB962C8B-B14F-4D97-AF65-F5344CB8AC3E}">
        <p14:creationId xmlns:p14="http://schemas.microsoft.com/office/powerpoint/2010/main" val="285784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2"/>
          <p:cNvSpPr>
            <a:spLocks noGrp="1"/>
          </p:cNvSpPr>
          <p:nvPr>
            <p:ph type="body" sz="quarter" idx="12"/>
          </p:nvPr>
        </p:nvSpPr>
        <p:spPr>
          <a:xfrm>
            <a:off x="5848849" y="95187"/>
            <a:ext cx="3141739" cy="2073501"/>
          </a:xfrm>
        </p:spPr>
        <p:txBody>
          <a:bodyPr>
            <a:normAutofit fontScale="92500" lnSpcReduction="10000"/>
          </a:bodyPr>
          <a:lstStyle>
            <a:lvl1pPr marL="0" indent="0">
              <a:buNone/>
              <a:defRPr sz="3600"/>
            </a:lvl1pPr>
          </a:lstStyle>
          <a:p>
            <a:r>
              <a:rPr lang="en-US" sz="2800" b="0" i="0" dirty="0" smtClean="0">
                <a:solidFill>
                  <a:srgbClr val="E80202"/>
                </a:solidFill>
                <a:latin typeface="ATC Overlook Heavy"/>
                <a:cs typeface="ATC Overlook Heavy"/>
              </a:rPr>
              <a:t>Now for some applied quantitative reasoning</a:t>
            </a:r>
            <a:r>
              <a:rPr lang="is-IS" sz="2800" b="0" i="0" dirty="0" smtClean="0">
                <a:solidFill>
                  <a:srgbClr val="E80202"/>
                </a:solidFill>
                <a:latin typeface="ATC Overlook Heavy"/>
                <a:cs typeface="ATC Overlook Heavy"/>
              </a:rPr>
              <a:t>…</a:t>
            </a:r>
          </a:p>
          <a:p>
            <a:r>
              <a:rPr lang="en-US" sz="2800" b="0" i="0" dirty="0" smtClean="0">
                <a:solidFill>
                  <a:srgbClr val="000000"/>
                </a:solidFill>
                <a:latin typeface="ATC Overlook Heavy"/>
                <a:cs typeface="ATC Overlook Heavy"/>
              </a:rPr>
              <a:t>Did </a:t>
            </a:r>
            <a:r>
              <a:rPr lang="en-US" sz="2800" dirty="0" smtClean="0">
                <a:solidFill>
                  <a:srgbClr val="000000"/>
                </a:solidFill>
                <a:latin typeface="ATC Overlook Heavy"/>
                <a:cs typeface="ATC Overlook Heavy"/>
              </a:rPr>
              <a:t>adding the SI with </a:t>
            </a:r>
            <a:r>
              <a:rPr lang="en-US" sz="2800" dirty="0" err="1" smtClean="0">
                <a:solidFill>
                  <a:srgbClr val="000000"/>
                </a:solidFill>
                <a:latin typeface="ATC Overlook Heavy"/>
                <a:cs typeface="ATC Overlook Heavy"/>
              </a:rPr>
              <a:t>ExCEL</a:t>
            </a:r>
            <a:r>
              <a:rPr lang="en-US" sz="2800" dirty="0" smtClean="0">
                <a:solidFill>
                  <a:srgbClr val="000000"/>
                </a:solidFill>
                <a:latin typeface="ATC Overlook Heavy"/>
                <a:cs typeface="ATC Overlook Heavy"/>
              </a:rPr>
              <a:t> </a:t>
            </a:r>
            <a:r>
              <a:rPr lang="en-US" sz="2800" b="0" i="0" dirty="0" smtClean="0">
                <a:solidFill>
                  <a:srgbClr val="000000"/>
                </a:solidFill>
                <a:latin typeface="ATC Overlook Heavy"/>
                <a:cs typeface="ATC Overlook Heavy"/>
              </a:rPr>
              <a:t>help?</a:t>
            </a:r>
            <a:endParaRPr lang="en-US" sz="2800" b="0" i="0" dirty="0">
              <a:solidFill>
                <a:srgbClr val="000000"/>
              </a:solidFill>
              <a:latin typeface="ATC Overlook Heavy"/>
              <a:cs typeface="ATC Overlook Heavy"/>
            </a:endParaRPr>
          </a:p>
        </p:txBody>
      </p:sp>
      <p:sp>
        <p:nvSpPr>
          <p:cNvPr id="10" name="Right Triangle 6"/>
          <p:cNvSpPr/>
          <p:nvPr/>
        </p:nvSpPr>
        <p:spPr>
          <a:xfrm>
            <a:off x="3625850" y="3987800"/>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19050" y="424815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graphicFrame>
        <p:nvGraphicFramePr>
          <p:cNvPr id="14" name="Chart 13"/>
          <p:cNvGraphicFramePr>
            <a:graphicFrameLocks/>
          </p:cNvGraphicFramePr>
          <p:nvPr>
            <p:extLst>
              <p:ext uri="{D42A27DB-BD31-4B8C-83A1-F6EECF244321}">
                <p14:modId xmlns:p14="http://schemas.microsoft.com/office/powerpoint/2010/main" val="117358339"/>
              </p:ext>
            </p:extLst>
          </p:nvPr>
        </p:nvGraphicFramePr>
        <p:xfrm>
          <a:off x="680776" y="1054386"/>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rot="16200000">
            <a:off x="-19050" y="1877764"/>
            <a:ext cx="914400" cy="914400"/>
          </a:xfrm>
          <a:prstGeom prst="rect">
            <a:avLst/>
          </a:prstGeom>
        </p:spPr>
        <p:txBody>
          <a:bodyPr vert="horz" wrap="none" lIns="91440" tIns="45720" rIns="91440" bIns="45720" rtlCol="0" anchor="ctr">
            <a:normAutofit/>
          </a:bodyPr>
          <a:lstStyle/>
          <a:p>
            <a:pPr algn="l"/>
            <a:r>
              <a:rPr lang="en-US" sz="1400" dirty="0" smtClean="0"/>
              <a:t>Passage rates</a:t>
            </a:r>
          </a:p>
        </p:txBody>
      </p:sp>
      <p:sp>
        <p:nvSpPr>
          <p:cNvPr id="15" name="Donut 14"/>
          <p:cNvSpPr/>
          <p:nvPr/>
        </p:nvSpPr>
        <p:spPr>
          <a:xfrm>
            <a:off x="2829341" y="1170729"/>
            <a:ext cx="2567883" cy="3077421"/>
          </a:xfrm>
          <a:prstGeom prst="donut">
            <a:avLst>
              <a:gd name="adj" fmla="val 1158"/>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4304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2"/>
          <p:cNvSpPr>
            <a:spLocks noGrp="1"/>
          </p:cNvSpPr>
          <p:nvPr>
            <p:ph type="body" sz="quarter" idx="12"/>
          </p:nvPr>
        </p:nvSpPr>
        <p:spPr>
          <a:xfrm>
            <a:off x="217100" y="282208"/>
            <a:ext cx="3777957" cy="1139144"/>
          </a:xfrm>
        </p:spPr>
        <p:txBody>
          <a:bodyPr>
            <a:normAutofit/>
          </a:bodyPr>
          <a:lstStyle>
            <a:lvl1pPr marL="0" indent="0">
              <a:buNone/>
              <a:defRPr sz="3600"/>
            </a:lvl1pPr>
          </a:lstStyle>
          <a:p>
            <a:r>
              <a:rPr lang="en-US" sz="2800" dirty="0">
                <a:solidFill>
                  <a:srgbClr val="E80202"/>
                </a:solidFill>
                <a:latin typeface="ATC Overlook Heavy"/>
                <a:cs typeface="ATC Overlook Heavy"/>
              </a:rPr>
              <a:t>Was it the intervention that helped?</a:t>
            </a:r>
          </a:p>
        </p:txBody>
      </p:sp>
      <p:sp>
        <p:nvSpPr>
          <p:cNvPr id="8" name="Text Placeholder 12"/>
          <p:cNvSpPr>
            <a:spLocks noGrp="1"/>
          </p:cNvSpPr>
          <p:nvPr>
            <p:ph type="body" sz="quarter" idx="13"/>
          </p:nvPr>
        </p:nvSpPr>
        <p:spPr>
          <a:xfrm>
            <a:off x="217100" y="1421352"/>
            <a:ext cx="3586163" cy="398118"/>
          </a:xfrm>
        </p:spPr>
        <p:txBody>
          <a:bodyPr>
            <a:normAutofit fontScale="77500" lnSpcReduction="20000"/>
          </a:bodyPr>
          <a:lstStyle>
            <a:lvl1pPr marL="0" indent="0">
              <a:buNone/>
              <a:defRPr sz="2800"/>
            </a:lvl1pPr>
          </a:lstStyle>
          <a:p>
            <a:r>
              <a:rPr lang="en-US" sz="1800" b="1" dirty="0" smtClean="0">
                <a:solidFill>
                  <a:srgbClr val="E80202"/>
                </a:solidFill>
              </a:rPr>
              <a:t>Probably</a:t>
            </a:r>
            <a:r>
              <a:rPr lang="en-US" sz="1800" b="1" i="0" baseline="0" dirty="0" smtClean="0">
                <a:solidFill>
                  <a:srgbClr val="E80202"/>
                </a:solidFill>
                <a:latin typeface="FS Lola"/>
                <a:cs typeface="FS Lola"/>
              </a:rPr>
              <a:t>, </a:t>
            </a:r>
            <a:r>
              <a:rPr lang="en-US" sz="1800" b="1" i="0" baseline="0" dirty="0" smtClean="0">
                <a:solidFill>
                  <a:schemeClr val="tx1"/>
                </a:solidFill>
                <a:latin typeface="FS Lola"/>
                <a:cs typeface="FS Lola"/>
              </a:rPr>
              <a:t>and here’s why we think</a:t>
            </a:r>
            <a:r>
              <a:rPr lang="en-US" sz="1800" b="1" i="0" dirty="0" smtClean="0">
                <a:solidFill>
                  <a:schemeClr val="tx1"/>
                </a:solidFill>
                <a:latin typeface="FS Lola"/>
                <a:cs typeface="FS Lola"/>
              </a:rPr>
              <a:t> so</a:t>
            </a:r>
            <a:r>
              <a:rPr lang="is-IS" sz="1800" b="1" i="0" dirty="0" smtClean="0">
                <a:solidFill>
                  <a:schemeClr val="tx1"/>
                </a:solidFill>
                <a:latin typeface="FS Lola"/>
                <a:cs typeface="FS Lola"/>
              </a:rPr>
              <a:t>…</a:t>
            </a:r>
            <a:endParaRPr lang="en-US" sz="1800" b="1" i="0" dirty="0">
              <a:solidFill>
                <a:schemeClr val="tx1"/>
              </a:solidFill>
              <a:latin typeface="FS Lola"/>
              <a:cs typeface="FS Lola"/>
            </a:endParaRPr>
          </a:p>
        </p:txBody>
      </p:sp>
      <p:sp>
        <p:nvSpPr>
          <p:cNvPr id="10" name="Right Triangle 6"/>
          <p:cNvSpPr/>
          <p:nvPr/>
        </p:nvSpPr>
        <p:spPr>
          <a:xfrm flipH="1">
            <a:off x="2343150" y="3981450"/>
            <a:ext cx="3238500" cy="95250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Lst>
            <a:ahLst/>
            <a:cxnLst>
              <a:cxn ang="0">
                <a:pos x="connsiteX0" y="connsiteY0"/>
              </a:cxn>
              <a:cxn ang="0">
                <a:pos x="connsiteX1" y="connsiteY1"/>
              </a:cxn>
              <a:cxn ang="0">
                <a:pos x="connsiteX2" y="connsiteY2"/>
              </a:cxn>
              <a:cxn ang="0">
                <a:pos x="connsiteX3" y="connsiteY3"/>
              </a:cxn>
            </a:cxnLst>
            <a:rect l="l" t="t" r="r" b="b"/>
            <a:pathLst>
              <a:path w="3238500" h="952500">
                <a:moveTo>
                  <a:pt x="165100" y="641350"/>
                </a:moveTo>
                <a:lnTo>
                  <a:pt x="0" y="0"/>
                </a:lnTo>
                <a:lnTo>
                  <a:pt x="3238500" y="952500"/>
                </a:ln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a:off x="0" y="424815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pic>
        <p:nvPicPr>
          <p:cNvPr id="12" name="Picture 11" descr="Weighted%20Total%20vs%20SI%20Score.pn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63719" y="282208"/>
            <a:ext cx="4780281" cy="3495029"/>
          </a:xfrm>
          <a:prstGeom prst="rect">
            <a:avLst/>
          </a:prstGeom>
          <a:noFill/>
          <a:ln>
            <a:noFill/>
          </a:ln>
        </p:spPr>
      </p:pic>
      <p:graphicFrame>
        <p:nvGraphicFramePr>
          <p:cNvPr id="14" name="Chart 13"/>
          <p:cNvGraphicFramePr/>
          <p:nvPr>
            <p:extLst>
              <p:ext uri="{D42A27DB-BD31-4B8C-83A1-F6EECF244321}">
                <p14:modId xmlns:p14="http://schemas.microsoft.com/office/powerpoint/2010/main" val="730654279"/>
              </p:ext>
            </p:extLst>
          </p:nvPr>
        </p:nvGraphicFramePr>
        <p:xfrm>
          <a:off x="-108551" y="1800788"/>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08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4294967295"/>
          </p:nvPr>
        </p:nvSpPr>
        <p:spPr>
          <a:xfrm>
            <a:off x="550525" y="323754"/>
            <a:ext cx="8354428" cy="1033736"/>
          </a:xfrm>
        </p:spPr>
        <p:txBody>
          <a:bodyPr>
            <a:normAutofit fontScale="85000" lnSpcReduction="10000"/>
          </a:bodyPr>
          <a:lstStyle>
            <a:lvl1pPr marL="0" indent="0">
              <a:buNone/>
              <a:defRPr sz="3600"/>
            </a:lvl1pPr>
          </a:lstStyle>
          <a:p>
            <a:r>
              <a:rPr lang="en-US" sz="2800" b="0" i="0" dirty="0" smtClean="0">
                <a:solidFill>
                  <a:srgbClr val="E80202"/>
                </a:solidFill>
                <a:latin typeface="ATC Overlook Heavy"/>
                <a:cs typeface="ATC Overlook Heavy"/>
              </a:rPr>
              <a:t>Who did it help? Impact by Ethnicity</a:t>
            </a:r>
          </a:p>
          <a:p>
            <a:r>
              <a:rPr lang="en-US" sz="2800" dirty="0" smtClean="0">
                <a:solidFill>
                  <a:srgbClr val="E80202"/>
                </a:solidFill>
                <a:latin typeface="ATC Overlook Heavy"/>
                <a:cs typeface="ATC Overlook Heavy"/>
              </a:rPr>
              <a:t>How does that make sense given the intervention content?</a:t>
            </a:r>
            <a:endParaRPr lang="en-US" sz="2800" b="0" i="0" dirty="0">
              <a:solidFill>
                <a:srgbClr val="E80202"/>
              </a:solidFill>
              <a:latin typeface="ATC Overlook Heavy"/>
              <a:cs typeface="ATC Overlook Heavy"/>
            </a:endParaRPr>
          </a:p>
        </p:txBody>
      </p:sp>
      <p:sp>
        <p:nvSpPr>
          <p:cNvPr id="9" name="Right Triangle 7"/>
          <p:cNvSpPr/>
          <p:nvPr/>
        </p:nvSpPr>
        <p:spPr>
          <a:xfrm>
            <a:off x="0" y="422910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6"/>
          <p:cNvSpPr/>
          <p:nvPr/>
        </p:nvSpPr>
        <p:spPr>
          <a:xfrm>
            <a:off x="0" y="3940420"/>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3"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graphicFrame>
        <p:nvGraphicFramePr>
          <p:cNvPr id="12" name="Chart 11" title="Chart"/>
          <p:cNvGraphicFramePr>
            <a:graphicFrameLocks/>
          </p:cNvGraphicFramePr>
          <p:nvPr>
            <p:extLst>
              <p:ext uri="{D42A27DB-BD31-4B8C-83A1-F6EECF244321}">
                <p14:modId xmlns:p14="http://schemas.microsoft.com/office/powerpoint/2010/main" val="161948679"/>
              </p:ext>
            </p:extLst>
          </p:nvPr>
        </p:nvGraphicFramePr>
        <p:xfrm>
          <a:off x="199407" y="1124472"/>
          <a:ext cx="7092960" cy="3371850"/>
        </p:xfrm>
        <a:graphic>
          <a:graphicData uri="http://schemas.openxmlformats.org/drawingml/2006/chart">
            <c:chart xmlns:c="http://schemas.openxmlformats.org/drawingml/2006/chart" xmlns:r="http://schemas.openxmlformats.org/officeDocument/2006/relationships" r:id="rId4"/>
          </a:graphicData>
        </a:graphic>
      </p:graphicFrame>
      <p:sp>
        <p:nvSpPr>
          <p:cNvPr id="14" name="Donut 13"/>
          <p:cNvSpPr/>
          <p:nvPr/>
        </p:nvSpPr>
        <p:spPr>
          <a:xfrm>
            <a:off x="4434848" y="1953742"/>
            <a:ext cx="1884174" cy="2590245"/>
          </a:xfrm>
          <a:prstGeom prst="donut">
            <a:avLst>
              <a:gd name="adj" fmla="val 1158"/>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1926556" y="4001657"/>
            <a:ext cx="214062" cy="210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88287" y="4001657"/>
            <a:ext cx="253463" cy="210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319377" y="4010667"/>
            <a:ext cx="253463" cy="210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74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4294967295"/>
          </p:nvPr>
        </p:nvSpPr>
        <p:spPr>
          <a:xfrm>
            <a:off x="5637428" y="211147"/>
            <a:ext cx="3180184" cy="1113438"/>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Sustained</a:t>
            </a:r>
          </a:p>
          <a:p>
            <a:r>
              <a:rPr lang="en-US" sz="2800" b="0" i="0" dirty="0" smtClean="0">
                <a:solidFill>
                  <a:srgbClr val="E80202"/>
                </a:solidFill>
                <a:latin typeface="ATC Overlook Heavy"/>
                <a:cs typeface="ATC Overlook Heavy"/>
              </a:rPr>
              <a:t>Impact by Ethnicity</a:t>
            </a:r>
            <a:endParaRPr lang="en-US" sz="2800" b="0" i="0" dirty="0">
              <a:solidFill>
                <a:srgbClr val="E80202"/>
              </a:solidFill>
              <a:latin typeface="ATC Overlook Heavy"/>
              <a:cs typeface="ATC Overlook Heavy"/>
            </a:endParaRPr>
          </a:p>
        </p:txBody>
      </p:sp>
      <p:sp>
        <p:nvSpPr>
          <p:cNvPr id="9" name="Right Triangle 7"/>
          <p:cNvSpPr/>
          <p:nvPr/>
        </p:nvSpPr>
        <p:spPr>
          <a:xfrm>
            <a:off x="0" y="422910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6"/>
          <p:cNvSpPr/>
          <p:nvPr/>
        </p:nvSpPr>
        <p:spPr>
          <a:xfrm>
            <a:off x="0" y="3940420"/>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graphicFrame>
        <p:nvGraphicFramePr>
          <p:cNvPr id="13" name="Chart 12" title="Chart"/>
          <p:cNvGraphicFramePr>
            <a:graphicFrameLocks/>
          </p:cNvGraphicFramePr>
          <p:nvPr>
            <p:extLst>
              <p:ext uri="{D42A27DB-BD31-4B8C-83A1-F6EECF244321}">
                <p14:modId xmlns:p14="http://schemas.microsoft.com/office/powerpoint/2010/main" val="2364436038"/>
              </p:ext>
            </p:extLst>
          </p:nvPr>
        </p:nvGraphicFramePr>
        <p:xfrm>
          <a:off x="243793" y="1172138"/>
          <a:ext cx="7348260" cy="337185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502029" y="3960087"/>
            <a:ext cx="253463" cy="210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920564" y="3969097"/>
            <a:ext cx="253463" cy="210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235571" y="3984867"/>
            <a:ext cx="253463" cy="166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637428" y="3996455"/>
            <a:ext cx="253463" cy="166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nut 13"/>
          <p:cNvSpPr/>
          <p:nvPr/>
        </p:nvSpPr>
        <p:spPr>
          <a:xfrm>
            <a:off x="3596202" y="1704098"/>
            <a:ext cx="2939812" cy="3082573"/>
          </a:xfrm>
          <a:prstGeom prst="donut">
            <a:avLst>
              <a:gd name="adj" fmla="val 1158"/>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32700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0" y="3940420"/>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9" name="Right Triangle 7"/>
          <p:cNvSpPr/>
          <p:nvPr/>
        </p:nvSpPr>
        <p:spPr>
          <a:xfrm>
            <a:off x="16914" y="4238746"/>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2853518694"/>
              </p:ext>
            </p:extLst>
          </p:nvPr>
        </p:nvGraphicFramePr>
        <p:xfrm>
          <a:off x="150125" y="194717"/>
          <a:ext cx="5081996" cy="4694865"/>
        </p:xfrm>
        <a:graphic>
          <a:graphicData uri="http://schemas.openxmlformats.org/drawingml/2006/table">
            <a:tbl>
              <a:tblPr/>
              <a:tblGrid>
                <a:gridCol w="1270499">
                  <a:extLst>
                    <a:ext uri="{9D8B030D-6E8A-4147-A177-3AD203B41FA5}">
                      <a16:colId xmlns:a16="http://schemas.microsoft.com/office/drawing/2014/main" val="20000"/>
                    </a:ext>
                  </a:extLst>
                </a:gridCol>
                <a:gridCol w="1270499">
                  <a:extLst>
                    <a:ext uri="{9D8B030D-6E8A-4147-A177-3AD203B41FA5}">
                      <a16:colId xmlns:a16="http://schemas.microsoft.com/office/drawing/2014/main" val="20001"/>
                    </a:ext>
                  </a:extLst>
                </a:gridCol>
                <a:gridCol w="1270499">
                  <a:extLst>
                    <a:ext uri="{9D8B030D-6E8A-4147-A177-3AD203B41FA5}">
                      <a16:colId xmlns:a16="http://schemas.microsoft.com/office/drawing/2014/main" val="20002"/>
                    </a:ext>
                  </a:extLst>
                </a:gridCol>
                <a:gridCol w="1270499">
                  <a:extLst>
                    <a:ext uri="{9D8B030D-6E8A-4147-A177-3AD203B41FA5}">
                      <a16:colId xmlns:a16="http://schemas.microsoft.com/office/drawing/2014/main" val="20003"/>
                    </a:ext>
                  </a:extLst>
                </a:gridCol>
              </a:tblGrid>
              <a:tr h="223565">
                <a:tc>
                  <a:txBody>
                    <a:bodyPr/>
                    <a:lstStyle/>
                    <a:p>
                      <a:pPr algn="ctr" fontAlgn="b"/>
                      <a:r>
                        <a:rPr lang="en-US" sz="1400" b="0" i="0" u="none" strike="noStrike">
                          <a:solidFill>
                            <a:srgbClr val="000000"/>
                          </a:solidFill>
                          <a:effectLst/>
                          <a:latin typeface="Calibri"/>
                        </a:rPr>
                        <a:t>Semester</a:t>
                      </a:r>
                    </a:p>
                  </a:txBody>
                  <a:tcPr marL="5387" marR="5387" marT="5387" marB="0" anchor="b">
                    <a:lnL>
                      <a:noFill/>
                    </a:lnL>
                    <a:lnR>
                      <a:noFill/>
                    </a:lnR>
                    <a:lnT>
                      <a:noFill/>
                    </a:lnT>
                    <a:lnB>
                      <a:noFill/>
                    </a:lnB>
                    <a:solidFill>
                      <a:srgbClr val="D9D9D9"/>
                    </a:solidFill>
                  </a:tcPr>
                </a:tc>
                <a:tc>
                  <a:txBody>
                    <a:bodyPr/>
                    <a:lstStyle/>
                    <a:p>
                      <a:pPr algn="ctr" fontAlgn="b"/>
                      <a:r>
                        <a:rPr lang="en-US" sz="1400" b="0" i="0" u="none" strike="noStrike">
                          <a:solidFill>
                            <a:srgbClr val="000000"/>
                          </a:solidFill>
                          <a:effectLst/>
                          <a:latin typeface="Calibri"/>
                        </a:rPr>
                        <a:t>Ethnicity</a:t>
                      </a:r>
                    </a:p>
                  </a:txBody>
                  <a:tcPr marL="5387" marR="5387" marT="53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Students</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Pass Rate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s-IS" sz="1400" b="0" i="0" u="none" strike="noStrike" dirty="0">
                          <a:solidFill>
                            <a:srgbClr val="000000"/>
                          </a:solidFill>
                          <a:effectLst/>
                          <a:latin typeface="Calibri"/>
                        </a:rPr>
                        <a:t>48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t-IT" sz="1400" b="0" i="0" u="none" strike="noStrike">
                          <a:solidFill>
                            <a:srgbClr val="000000"/>
                          </a:solidFill>
                          <a:effectLst/>
                          <a:latin typeface="Calibri"/>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01"/>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dirty="0">
                          <a:solidFill>
                            <a:srgbClr val="000000"/>
                          </a:solidFill>
                          <a:effectLst/>
                          <a:latin typeface="Calibri"/>
                        </a:rPr>
                        <a:t>128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Calibri"/>
                        </a:rPr>
                        <a:t>36%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dirty="0">
                          <a:solidFill>
                            <a:srgbClr val="000000"/>
                          </a:solidFill>
                          <a:effectLst/>
                          <a:latin typeface="Calibri"/>
                        </a:rPr>
                        <a:t>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pt-BR" sz="1400" b="0" i="0" u="none" strike="noStrike">
                          <a:solidFill>
                            <a:srgbClr val="000000"/>
                          </a:solidFill>
                          <a:effectLst/>
                          <a:latin typeface="Calibri"/>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03"/>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dirty="0">
                          <a:solidFill>
                            <a:srgbClr val="000000"/>
                          </a:solidFill>
                          <a:effectLst/>
                          <a:latin typeface="Calibri"/>
                        </a:rPr>
                        <a:t>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50%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04"/>
                  </a:ext>
                </a:extLst>
              </a:tr>
              <a:tr h="223565">
                <a:tc>
                  <a:txBody>
                    <a:bodyPr/>
                    <a:lstStyle/>
                    <a:p>
                      <a:pPr algn="ctr" fontAlgn="b"/>
                      <a:r>
                        <a:rPr lang="en-US" sz="1400" b="0" i="0" u="none" strike="noStrike">
                          <a:solidFill>
                            <a:srgbClr val="000000"/>
                          </a:solidFill>
                          <a:effectLst/>
                          <a:latin typeface="Calibri"/>
                        </a:rPr>
                        <a:t>Total 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196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smtClean="0">
                          <a:solidFill>
                            <a:srgbClr val="000000"/>
                          </a:solidFill>
                          <a:effectLst/>
                          <a:latin typeface="Calibri"/>
                        </a:rPr>
                        <a:t>40%</a:t>
                      </a:r>
                      <a:r>
                        <a:rPr lang="sk-SK" sz="1400" b="0" i="0" u="none" strike="noStrike" dirty="0">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cs-CZ" sz="1400" b="0" i="0" u="none" strike="noStrike">
                          <a:solidFill>
                            <a:srgbClr val="000000"/>
                          </a:solidFill>
                          <a:effectLst/>
                          <a:latin typeface="Calibri"/>
                        </a:rPr>
                        <a:t>49</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pt-BR" sz="1400" b="0" i="0" u="none" strike="noStrike">
                          <a:solidFill>
                            <a:srgbClr val="000000"/>
                          </a:solidFill>
                          <a:effectLst/>
                          <a:latin typeface="Calibri"/>
                        </a:rPr>
                        <a:t>33%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06"/>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a:solidFill>
                            <a:srgbClr val="000000"/>
                          </a:solidFill>
                          <a:effectLst/>
                          <a:latin typeface="Calibri"/>
                        </a:rPr>
                        <a:t>122</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Calibri"/>
                        </a:rPr>
                        <a:t>36%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17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pt-BR" sz="1400" b="0" i="0" u="none" strike="noStrike">
                          <a:solidFill>
                            <a:srgbClr val="000000"/>
                          </a:solidFill>
                          <a:effectLst/>
                          <a:latin typeface="Calibri"/>
                        </a:rPr>
                        <a:t>53%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08"/>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is-IS" sz="1400" b="0" i="0" u="none" strike="noStrike">
                          <a:solidFill>
                            <a:srgbClr val="000000"/>
                          </a:solidFill>
                          <a:effectLst/>
                          <a:latin typeface="Calibri"/>
                        </a:rPr>
                        <a:t>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uk-UA" sz="1400" b="0" i="0" u="none" strike="noStrike">
                          <a:solidFill>
                            <a:srgbClr val="000000"/>
                          </a:solidFill>
                          <a:effectLst/>
                          <a:latin typeface="Calibri"/>
                        </a:rPr>
                        <a:t>77%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09"/>
                  </a:ext>
                </a:extLst>
              </a:tr>
              <a:tr h="223565">
                <a:tc>
                  <a:txBody>
                    <a:bodyPr/>
                    <a:lstStyle/>
                    <a:p>
                      <a:pPr algn="ctr" fontAlgn="b"/>
                      <a:r>
                        <a:rPr lang="en-US" sz="1400" b="0" i="0" u="none" strike="noStrike">
                          <a:solidFill>
                            <a:srgbClr val="000000"/>
                          </a:solidFill>
                          <a:effectLst/>
                          <a:latin typeface="Calibri"/>
                        </a:rPr>
                        <a:t>Total 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400" b="0" i="0" u="none" strike="noStrike">
                          <a:solidFill>
                            <a:srgbClr val="000000"/>
                          </a:solidFill>
                          <a:effectLst/>
                          <a:latin typeface="Calibri"/>
                        </a:rPr>
                        <a:t>201</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40%</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pt-BR" sz="1400" b="0" i="0" u="none" strike="noStrike">
                          <a:solidFill>
                            <a:srgbClr val="000000"/>
                          </a:solidFill>
                          <a:effectLst/>
                          <a:latin typeface="Calibri"/>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11"/>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153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a:solidFill>
                            <a:srgbClr val="000000"/>
                          </a:solidFill>
                          <a:effectLst/>
                          <a:latin typeface="Calibri"/>
                        </a:rPr>
                        <a:t>63%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2"/>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s-IS" sz="1400" b="0" i="0" u="none" strike="noStrike">
                          <a:solidFill>
                            <a:srgbClr val="000000"/>
                          </a:solidFill>
                          <a:effectLst/>
                          <a:latin typeface="Calibri"/>
                        </a:rPr>
                        <a:t>20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t-IT" sz="1400" b="0" i="0" u="none" strike="noStrike">
                          <a:solidFill>
                            <a:srgbClr val="000000"/>
                          </a:solidFill>
                          <a:effectLst/>
                          <a:latin typeface="Calibri"/>
                        </a:rPr>
                        <a:t>65%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13"/>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pt-BR" sz="1400" b="0" i="0" u="none" strike="noStrike" dirty="0">
                          <a:solidFill>
                            <a:srgbClr val="000000"/>
                          </a:solidFill>
                          <a:effectLst/>
                          <a:latin typeface="Calibri"/>
                        </a:rPr>
                        <a:t>47%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14"/>
                  </a:ext>
                </a:extLst>
              </a:tr>
              <a:tr h="223565">
                <a:tc>
                  <a:txBody>
                    <a:bodyPr/>
                    <a:lstStyle/>
                    <a:p>
                      <a:pPr algn="ctr" fontAlgn="b"/>
                      <a:r>
                        <a:rPr lang="en-US" sz="1400" b="0" i="0" u="none" strike="noStrike">
                          <a:solidFill>
                            <a:srgbClr val="000000"/>
                          </a:solidFill>
                          <a:effectLst/>
                          <a:latin typeface="Calibri"/>
                        </a:rPr>
                        <a:t>Total 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400" b="0" i="0" u="none" strike="noStrike">
                          <a:solidFill>
                            <a:srgbClr val="000000"/>
                          </a:solidFill>
                          <a:effectLst/>
                          <a:latin typeface="Calibri"/>
                        </a:rPr>
                        <a:t>232</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61%</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5"/>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s-IS" sz="1400" b="0" i="0" u="none" strike="noStrike">
                          <a:solidFill>
                            <a:srgbClr val="000000"/>
                          </a:solidFill>
                          <a:effectLst/>
                          <a:latin typeface="Arial"/>
                        </a:rPr>
                        <a:t>28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t-IT" sz="1400" b="0" i="0" u="none" strike="noStrike">
                          <a:solidFill>
                            <a:srgbClr val="000000"/>
                          </a:solidFill>
                          <a:effectLst/>
                          <a:latin typeface="Arial"/>
                        </a:rPr>
                        <a:t>54%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16"/>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cs-CZ" sz="1400" b="0" i="0" u="none" strike="noStrike">
                          <a:solidFill>
                            <a:srgbClr val="000000"/>
                          </a:solidFill>
                          <a:effectLst/>
                          <a:latin typeface="Arial"/>
                        </a:rPr>
                        <a:t>83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Arial"/>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7"/>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Arial"/>
                        </a:rPr>
                        <a:t>50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t-IT" sz="1400" b="0" i="0" u="none" strike="noStrike">
                          <a:solidFill>
                            <a:srgbClr val="000000"/>
                          </a:solidFill>
                          <a:effectLst/>
                          <a:latin typeface="Arial"/>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18"/>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dirty="0">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ru-RU" sz="1400" b="0" i="0" u="none" strike="noStrike">
                          <a:solidFill>
                            <a:srgbClr val="000000"/>
                          </a:solidFill>
                          <a:effectLst/>
                          <a:latin typeface="Arial"/>
                        </a:rPr>
                        <a:t>34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pt-BR" sz="1400" b="0" i="0" u="none" strike="noStrike">
                          <a:solidFill>
                            <a:srgbClr val="000000"/>
                          </a:solidFill>
                          <a:effectLst/>
                          <a:latin typeface="Arial"/>
                        </a:rPr>
                        <a:t>56%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19"/>
                  </a:ext>
                </a:extLst>
              </a:tr>
              <a:tr h="223565">
                <a:tc>
                  <a:txBody>
                    <a:bodyPr/>
                    <a:lstStyle/>
                    <a:p>
                      <a:pPr algn="ctr" fontAlgn="b"/>
                      <a:r>
                        <a:rPr lang="en-US" sz="1400" b="0" i="0" u="none" strike="noStrike" dirty="0">
                          <a:solidFill>
                            <a:srgbClr val="000000"/>
                          </a:solidFill>
                          <a:effectLst/>
                          <a:latin typeface="Calibri"/>
                        </a:rPr>
                        <a:t>Total </a:t>
                      </a:r>
                      <a:r>
                        <a:rPr lang="en-US" sz="1400" b="0" i="0" u="none" strike="noStrike" dirty="0" err="1">
                          <a:solidFill>
                            <a:srgbClr val="000000"/>
                          </a:solidFill>
                          <a:effectLst/>
                          <a:latin typeface="Calibri"/>
                        </a:rPr>
                        <a:t>Spg</a:t>
                      </a:r>
                      <a:r>
                        <a:rPr lang="en-US" sz="1400" b="0" i="0" u="none" strike="noStrike">
                          <a:solidFill>
                            <a:srgbClr val="000000"/>
                          </a:solidFill>
                          <a:effectLst/>
                          <a:latin typeface="Calibri"/>
                        </a:rPr>
                        <a:t> </a:t>
                      </a:r>
                      <a:r>
                        <a:rPr lang="en-US" sz="1400" b="0" i="0" u="none" strike="noStrike" smtClean="0">
                          <a:solidFill>
                            <a:srgbClr val="000000"/>
                          </a:solidFill>
                          <a:effectLst/>
                          <a:latin typeface="Calibri"/>
                        </a:rPr>
                        <a:t>2016</a:t>
                      </a:r>
                      <a:endParaRPr lang="en-US" sz="1400" b="0" i="0" u="none" strike="noStrike">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195</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smtClean="0">
                          <a:solidFill>
                            <a:srgbClr val="000000"/>
                          </a:solidFill>
                          <a:effectLst/>
                          <a:latin typeface="Calibri"/>
                        </a:rPr>
                        <a:t>53%</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20"/>
                  </a:ext>
                </a:extLst>
              </a:tr>
            </a:tbl>
          </a:graphicData>
        </a:graphic>
      </p:graphicFrame>
      <p:sp>
        <p:nvSpPr>
          <p:cNvPr id="6" name="Text Placeholder 12"/>
          <p:cNvSpPr>
            <a:spLocks noGrp="1"/>
          </p:cNvSpPr>
          <p:nvPr>
            <p:ph type="body" sz="quarter" idx="4294967295"/>
          </p:nvPr>
        </p:nvSpPr>
        <p:spPr>
          <a:xfrm>
            <a:off x="5557837" y="40917"/>
            <a:ext cx="3586163" cy="533812"/>
          </a:xfrm>
        </p:spPr>
        <p:txBody>
          <a:bodyPr>
            <a:normAutofit fontScale="92500"/>
          </a:bodyPr>
          <a:lstStyle>
            <a:lvl1pPr marL="0" indent="0">
              <a:buNone/>
              <a:defRPr sz="3600"/>
            </a:lvl1pPr>
          </a:lstStyle>
          <a:p>
            <a:r>
              <a:rPr lang="en-US" sz="2800" b="0" i="0" dirty="0" smtClean="0">
                <a:solidFill>
                  <a:srgbClr val="E80202"/>
                </a:solidFill>
                <a:latin typeface="ATC Overlook Heavy"/>
                <a:cs typeface="ATC Overlook Heavy"/>
              </a:rPr>
              <a:t>Impact by the numbers</a:t>
            </a:r>
            <a:endParaRPr lang="en-US" sz="2800" b="0" i="0" dirty="0">
              <a:solidFill>
                <a:srgbClr val="E80202"/>
              </a:solidFill>
              <a:latin typeface="ATC Overlook Heavy"/>
              <a:cs typeface="ATC Overlook Heavy"/>
            </a:endParaRPr>
          </a:p>
        </p:txBody>
      </p:sp>
      <p:sp>
        <p:nvSpPr>
          <p:cNvPr id="7" name="Text Placeholder 12"/>
          <p:cNvSpPr>
            <a:spLocks noGrp="1"/>
          </p:cNvSpPr>
          <p:nvPr>
            <p:ph type="body" sz="quarter" idx="13"/>
          </p:nvPr>
        </p:nvSpPr>
        <p:spPr>
          <a:xfrm>
            <a:off x="5557837" y="525610"/>
            <a:ext cx="3670052" cy="815501"/>
          </a:xfrm>
        </p:spPr>
        <p:txBody>
          <a:bodyPr>
            <a:normAutofit/>
          </a:bodyPr>
          <a:lstStyle>
            <a:lvl1pPr marL="0" indent="0">
              <a:buNone/>
              <a:defRPr sz="2800"/>
            </a:lvl1pPr>
          </a:lstStyle>
          <a:p>
            <a:r>
              <a:rPr lang="en-US" sz="1800" b="1" i="0" dirty="0" smtClean="0">
                <a:solidFill>
                  <a:srgbClr val="E80202"/>
                </a:solidFill>
                <a:latin typeface="FS Lola"/>
                <a:cs typeface="FS Lola"/>
              </a:rPr>
              <a:t>Correlation</a:t>
            </a:r>
            <a:r>
              <a:rPr lang="en-US" sz="1800" b="1" i="0" baseline="0" dirty="0" smtClean="0">
                <a:solidFill>
                  <a:srgbClr val="E80202"/>
                </a:solidFill>
                <a:latin typeface="FS Lola"/>
                <a:cs typeface="FS Lola"/>
              </a:rPr>
              <a:t>, </a:t>
            </a:r>
            <a:r>
              <a:rPr lang="en-US" sz="1800" b="1" dirty="0" smtClean="0"/>
              <a:t>Causation</a:t>
            </a:r>
            <a:r>
              <a:rPr lang="is-IS" sz="1800" b="1" dirty="0" smtClean="0"/>
              <a:t>… beware conclusion</a:t>
            </a:r>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3" name="Oval 12"/>
          <p:cNvSpPr/>
          <p:nvPr/>
        </p:nvSpPr>
        <p:spPr>
          <a:xfrm>
            <a:off x="3181350" y="1058903"/>
            <a:ext cx="325650" cy="28220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181350" y="2177321"/>
            <a:ext cx="325650" cy="28220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181350" y="3306592"/>
            <a:ext cx="325650" cy="28220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81350" y="4424592"/>
            <a:ext cx="325650" cy="28220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65068" y="1441036"/>
            <a:ext cx="4167602" cy="1475693"/>
          </a:xfrm>
          <a:prstGeom prst="rect">
            <a:avLst/>
          </a:prstGeom>
        </p:spPr>
        <p:txBody>
          <a:bodyPr vert="horz" wrap="none" lIns="91440" tIns="45720" rIns="91440" bIns="45720" rtlCol="0" anchor="ctr">
            <a:noAutofit/>
          </a:bodyPr>
          <a:lstStyle/>
          <a:p>
            <a:r>
              <a:rPr lang="is-IS" dirty="0"/>
              <a:t>Intervention employed best </a:t>
            </a:r>
            <a:r>
              <a:rPr lang="is-IS" dirty="0" smtClean="0"/>
              <a:t>practices </a:t>
            </a:r>
          </a:p>
          <a:p>
            <a:r>
              <a:rPr lang="en-US" dirty="0" smtClean="0"/>
              <a:t>T</a:t>
            </a:r>
            <a:r>
              <a:rPr lang="is-IS" dirty="0" smtClean="0"/>
              <a:t>hat studies </a:t>
            </a:r>
            <a:r>
              <a:rPr lang="is-IS" dirty="0"/>
              <a:t>show improve the </a:t>
            </a:r>
            <a:endParaRPr lang="is-IS" dirty="0" smtClean="0"/>
          </a:p>
          <a:p>
            <a:r>
              <a:rPr lang="is-IS" b="1" dirty="0" smtClean="0"/>
              <a:t>big </a:t>
            </a:r>
            <a:r>
              <a:rPr lang="is-IS" b="1" dirty="0"/>
              <a:t>three</a:t>
            </a:r>
            <a:r>
              <a:rPr lang="is-IS" dirty="0"/>
              <a:t>:</a:t>
            </a:r>
          </a:p>
          <a:p>
            <a:pPr marL="285750" indent="-285750">
              <a:buFont typeface="Arial"/>
              <a:buChar char="•"/>
            </a:pPr>
            <a:r>
              <a:rPr lang="en-US" dirty="0"/>
              <a:t>Belonging</a:t>
            </a:r>
          </a:p>
          <a:p>
            <a:pPr marL="285750" indent="-285750">
              <a:buFont typeface="Arial"/>
              <a:buChar char="•"/>
            </a:pPr>
            <a:r>
              <a:rPr lang="en-US" dirty="0"/>
              <a:t>Mindset</a:t>
            </a:r>
          </a:p>
          <a:p>
            <a:pPr marL="285750" indent="-285750">
              <a:buFont typeface="Arial"/>
              <a:buChar char="•"/>
            </a:pPr>
            <a:r>
              <a:rPr lang="en-US" dirty="0"/>
              <a:t>Productive Persistence</a:t>
            </a:r>
          </a:p>
          <a:p>
            <a:pPr algn="l"/>
            <a:endParaRPr lang="en-US" dirty="0" err="1" smtClean="0"/>
          </a:p>
        </p:txBody>
      </p:sp>
    </p:spTree>
    <p:extLst>
      <p:ext uri="{BB962C8B-B14F-4D97-AF65-F5344CB8AC3E}">
        <p14:creationId xmlns:p14="http://schemas.microsoft.com/office/powerpoint/2010/main" val="15879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0" y="3940420"/>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7"/>
          <p:cNvSpPr/>
          <p:nvPr/>
        </p:nvSpPr>
        <p:spPr>
          <a:xfrm>
            <a:off x="0" y="422910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12"/>
          <p:cNvSpPr>
            <a:spLocks noGrp="1"/>
          </p:cNvSpPr>
          <p:nvPr>
            <p:ph type="body" sz="quarter" idx="4294967295"/>
          </p:nvPr>
        </p:nvSpPr>
        <p:spPr>
          <a:xfrm>
            <a:off x="5438367" y="40917"/>
            <a:ext cx="3810113" cy="1218162"/>
          </a:xfrm>
        </p:spPr>
        <p:txBody>
          <a:bodyPr>
            <a:normAutofit/>
          </a:bodyPr>
          <a:lstStyle>
            <a:lvl1pPr marL="0" indent="0">
              <a:buNone/>
              <a:defRPr sz="3600"/>
            </a:lvl1pPr>
          </a:lstStyle>
          <a:p>
            <a:r>
              <a:rPr lang="en-US" sz="2800" dirty="0">
                <a:solidFill>
                  <a:srgbClr val="E80202"/>
                </a:solidFill>
                <a:latin typeface="ATC Overlook Heavy"/>
                <a:cs typeface="ATC Overlook Heavy"/>
              </a:rPr>
              <a:t>Impact by the </a:t>
            </a:r>
            <a:r>
              <a:rPr lang="en-US" sz="2800" dirty="0" smtClean="0">
                <a:solidFill>
                  <a:srgbClr val="E80202"/>
                </a:solidFill>
                <a:latin typeface="ATC Overlook Heavy"/>
                <a:cs typeface="ATC Overlook Heavy"/>
              </a:rPr>
              <a:t>numbers</a:t>
            </a:r>
          </a:p>
          <a:p>
            <a:r>
              <a:rPr lang="en-US" sz="2200" dirty="0" smtClean="0">
                <a:solidFill>
                  <a:srgbClr val="000000"/>
                </a:solidFill>
                <a:latin typeface="ATC Overlook Heavy"/>
                <a:cs typeface="ATC Overlook Heavy"/>
              </a:rPr>
              <a:t>Something else to notice</a:t>
            </a:r>
            <a:endParaRPr lang="en-US" sz="2200" dirty="0">
              <a:solidFill>
                <a:srgbClr val="000000"/>
              </a:solidFill>
              <a:latin typeface="ATC Overlook Heavy"/>
              <a:cs typeface="ATC Overlook Heavy"/>
            </a:endParaRPr>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graphicFrame>
        <p:nvGraphicFramePr>
          <p:cNvPr id="18" name="Table 17"/>
          <p:cNvGraphicFramePr>
            <a:graphicFrameLocks noGrp="1"/>
          </p:cNvGraphicFramePr>
          <p:nvPr>
            <p:extLst>
              <p:ext uri="{D42A27DB-BD31-4B8C-83A1-F6EECF244321}">
                <p14:modId xmlns:p14="http://schemas.microsoft.com/office/powerpoint/2010/main" val="146458900"/>
              </p:ext>
            </p:extLst>
          </p:nvPr>
        </p:nvGraphicFramePr>
        <p:xfrm>
          <a:off x="150125" y="194717"/>
          <a:ext cx="5081996" cy="4694865"/>
        </p:xfrm>
        <a:graphic>
          <a:graphicData uri="http://schemas.openxmlformats.org/drawingml/2006/table">
            <a:tbl>
              <a:tblPr/>
              <a:tblGrid>
                <a:gridCol w="1270499">
                  <a:extLst>
                    <a:ext uri="{9D8B030D-6E8A-4147-A177-3AD203B41FA5}">
                      <a16:colId xmlns:a16="http://schemas.microsoft.com/office/drawing/2014/main" val="20000"/>
                    </a:ext>
                  </a:extLst>
                </a:gridCol>
                <a:gridCol w="1270499">
                  <a:extLst>
                    <a:ext uri="{9D8B030D-6E8A-4147-A177-3AD203B41FA5}">
                      <a16:colId xmlns:a16="http://schemas.microsoft.com/office/drawing/2014/main" val="20001"/>
                    </a:ext>
                  </a:extLst>
                </a:gridCol>
                <a:gridCol w="1270499">
                  <a:extLst>
                    <a:ext uri="{9D8B030D-6E8A-4147-A177-3AD203B41FA5}">
                      <a16:colId xmlns:a16="http://schemas.microsoft.com/office/drawing/2014/main" val="20002"/>
                    </a:ext>
                  </a:extLst>
                </a:gridCol>
                <a:gridCol w="1270499">
                  <a:extLst>
                    <a:ext uri="{9D8B030D-6E8A-4147-A177-3AD203B41FA5}">
                      <a16:colId xmlns:a16="http://schemas.microsoft.com/office/drawing/2014/main" val="20003"/>
                    </a:ext>
                  </a:extLst>
                </a:gridCol>
              </a:tblGrid>
              <a:tr h="223565">
                <a:tc>
                  <a:txBody>
                    <a:bodyPr/>
                    <a:lstStyle/>
                    <a:p>
                      <a:pPr algn="ctr" fontAlgn="b"/>
                      <a:r>
                        <a:rPr lang="en-US" sz="1400" b="0" i="0" u="none" strike="noStrike">
                          <a:solidFill>
                            <a:srgbClr val="000000"/>
                          </a:solidFill>
                          <a:effectLst/>
                          <a:latin typeface="Calibri"/>
                        </a:rPr>
                        <a:t>Semester</a:t>
                      </a:r>
                    </a:p>
                  </a:txBody>
                  <a:tcPr marL="5387" marR="5387" marT="5387" marB="0" anchor="b">
                    <a:lnL>
                      <a:noFill/>
                    </a:lnL>
                    <a:lnR>
                      <a:noFill/>
                    </a:lnR>
                    <a:lnT>
                      <a:noFill/>
                    </a:lnT>
                    <a:lnB>
                      <a:noFill/>
                    </a:lnB>
                    <a:solidFill>
                      <a:srgbClr val="D9D9D9"/>
                    </a:solidFill>
                  </a:tcPr>
                </a:tc>
                <a:tc>
                  <a:txBody>
                    <a:bodyPr/>
                    <a:lstStyle/>
                    <a:p>
                      <a:pPr algn="ctr" fontAlgn="b"/>
                      <a:r>
                        <a:rPr lang="en-US" sz="1400" b="0" i="0" u="none" strike="noStrike">
                          <a:solidFill>
                            <a:srgbClr val="000000"/>
                          </a:solidFill>
                          <a:effectLst/>
                          <a:latin typeface="Calibri"/>
                        </a:rPr>
                        <a:t>Ethnicity</a:t>
                      </a:r>
                    </a:p>
                  </a:txBody>
                  <a:tcPr marL="5387" marR="5387" marT="53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Students</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Pass Rate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s-IS" sz="1400" b="0" i="0" u="none" strike="noStrike" dirty="0">
                          <a:solidFill>
                            <a:srgbClr val="000000"/>
                          </a:solidFill>
                          <a:effectLst/>
                          <a:latin typeface="Calibri"/>
                        </a:rPr>
                        <a:t>48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t-IT" sz="1400" b="0" i="0" u="none" strike="noStrike">
                          <a:solidFill>
                            <a:srgbClr val="000000"/>
                          </a:solidFill>
                          <a:effectLst/>
                          <a:latin typeface="Calibri"/>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01"/>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dirty="0">
                          <a:solidFill>
                            <a:srgbClr val="000000"/>
                          </a:solidFill>
                          <a:effectLst/>
                          <a:latin typeface="Calibri"/>
                        </a:rPr>
                        <a:t>128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Calibri"/>
                        </a:rPr>
                        <a:t>36%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dirty="0">
                          <a:solidFill>
                            <a:srgbClr val="000000"/>
                          </a:solidFill>
                          <a:effectLst/>
                          <a:latin typeface="Calibri"/>
                        </a:rPr>
                        <a:t>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pt-BR" sz="1400" b="0" i="0" u="none" strike="noStrike">
                          <a:solidFill>
                            <a:srgbClr val="000000"/>
                          </a:solidFill>
                          <a:effectLst/>
                          <a:latin typeface="Calibri"/>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03"/>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50%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04"/>
                  </a:ext>
                </a:extLst>
              </a:tr>
              <a:tr h="223565">
                <a:tc>
                  <a:txBody>
                    <a:bodyPr/>
                    <a:lstStyle/>
                    <a:p>
                      <a:pPr algn="ctr" fontAlgn="b"/>
                      <a:r>
                        <a:rPr lang="en-US" sz="1400" b="0" i="0" u="none" strike="noStrike">
                          <a:solidFill>
                            <a:srgbClr val="000000"/>
                          </a:solidFill>
                          <a:effectLst/>
                          <a:latin typeface="Calibri"/>
                        </a:rPr>
                        <a:t>Total 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196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smtClean="0">
                          <a:solidFill>
                            <a:srgbClr val="000000"/>
                          </a:solidFill>
                          <a:effectLst/>
                          <a:latin typeface="Calibri"/>
                        </a:rPr>
                        <a:t>40%</a:t>
                      </a:r>
                      <a:r>
                        <a:rPr lang="sk-SK" sz="1400" b="0" i="0" u="none" strike="noStrike" dirty="0">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cs-CZ" sz="1400" b="0" i="0" u="none" strike="noStrike">
                          <a:solidFill>
                            <a:srgbClr val="000000"/>
                          </a:solidFill>
                          <a:effectLst/>
                          <a:latin typeface="Calibri"/>
                        </a:rPr>
                        <a:t>49</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pt-BR" sz="1400" b="0" i="0" u="none" strike="noStrike">
                          <a:solidFill>
                            <a:srgbClr val="000000"/>
                          </a:solidFill>
                          <a:effectLst/>
                          <a:latin typeface="Calibri"/>
                        </a:rPr>
                        <a:t>33%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06"/>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a:solidFill>
                            <a:srgbClr val="000000"/>
                          </a:solidFill>
                          <a:effectLst/>
                          <a:latin typeface="Calibri"/>
                        </a:rPr>
                        <a:t>122</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Calibri"/>
                        </a:rPr>
                        <a:t>36%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17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pt-BR" sz="1400" b="0" i="0" u="none" strike="noStrike">
                          <a:solidFill>
                            <a:srgbClr val="000000"/>
                          </a:solidFill>
                          <a:effectLst/>
                          <a:latin typeface="Calibri"/>
                        </a:rPr>
                        <a:t>53%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08"/>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is-IS" sz="1400" b="0" i="0" u="none" strike="noStrike">
                          <a:solidFill>
                            <a:srgbClr val="000000"/>
                          </a:solidFill>
                          <a:effectLst/>
                          <a:latin typeface="Calibri"/>
                        </a:rPr>
                        <a:t>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uk-UA" sz="1400" b="0" i="0" u="none" strike="noStrike">
                          <a:solidFill>
                            <a:srgbClr val="000000"/>
                          </a:solidFill>
                          <a:effectLst/>
                          <a:latin typeface="Calibri"/>
                        </a:rPr>
                        <a:t>77%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09"/>
                  </a:ext>
                </a:extLst>
              </a:tr>
              <a:tr h="223565">
                <a:tc>
                  <a:txBody>
                    <a:bodyPr/>
                    <a:lstStyle/>
                    <a:p>
                      <a:pPr algn="ctr" fontAlgn="b"/>
                      <a:r>
                        <a:rPr lang="en-US" sz="1400" b="0" i="0" u="none" strike="noStrike">
                          <a:solidFill>
                            <a:srgbClr val="000000"/>
                          </a:solidFill>
                          <a:effectLst/>
                          <a:latin typeface="Calibri"/>
                        </a:rPr>
                        <a:t>Total 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400" b="0" i="0" u="none" strike="noStrike">
                          <a:solidFill>
                            <a:srgbClr val="000000"/>
                          </a:solidFill>
                          <a:effectLst/>
                          <a:latin typeface="Calibri"/>
                        </a:rPr>
                        <a:t>201</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40%</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pt-BR" sz="1400" b="0" i="0" u="none" strike="noStrike">
                          <a:solidFill>
                            <a:srgbClr val="000000"/>
                          </a:solidFill>
                          <a:effectLst/>
                          <a:latin typeface="Calibri"/>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11"/>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153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a:solidFill>
                            <a:srgbClr val="000000"/>
                          </a:solidFill>
                          <a:effectLst/>
                          <a:latin typeface="Calibri"/>
                        </a:rPr>
                        <a:t>63%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2"/>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s-IS" sz="1400" b="0" i="0" u="none" strike="noStrike">
                          <a:solidFill>
                            <a:srgbClr val="000000"/>
                          </a:solidFill>
                          <a:effectLst/>
                          <a:latin typeface="Calibri"/>
                        </a:rPr>
                        <a:t>20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t-IT" sz="1400" b="0" i="0" u="none" strike="noStrike">
                          <a:solidFill>
                            <a:srgbClr val="000000"/>
                          </a:solidFill>
                          <a:effectLst/>
                          <a:latin typeface="Calibri"/>
                        </a:rPr>
                        <a:t>65%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13"/>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pt-BR" sz="1400" b="0" i="0" u="none" strike="noStrike" dirty="0">
                          <a:solidFill>
                            <a:srgbClr val="000000"/>
                          </a:solidFill>
                          <a:effectLst/>
                          <a:latin typeface="Calibri"/>
                        </a:rPr>
                        <a:t>47%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14"/>
                  </a:ext>
                </a:extLst>
              </a:tr>
              <a:tr h="223565">
                <a:tc>
                  <a:txBody>
                    <a:bodyPr/>
                    <a:lstStyle/>
                    <a:p>
                      <a:pPr algn="ctr" fontAlgn="b"/>
                      <a:r>
                        <a:rPr lang="en-US" sz="1400" b="0" i="0" u="none" strike="noStrike">
                          <a:solidFill>
                            <a:srgbClr val="000000"/>
                          </a:solidFill>
                          <a:effectLst/>
                          <a:latin typeface="Calibri"/>
                        </a:rPr>
                        <a:t>Total 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400" b="0" i="0" u="none" strike="noStrike">
                          <a:solidFill>
                            <a:srgbClr val="000000"/>
                          </a:solidFill>
                          <a:effectLst/>
                          <a:latin typeface="Calibri"/>
                        </a:rPr>
                        <a:t>232</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61%</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5"/>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s-IS" sz="1400" b="0" i="0" u="none" strike="noStrike">
                          <a:solidFill>
                            <a:srgbClr val="000000"/>
                          </a:solidFill>
                          <a:effectLst/>
                          <a:latin typeface="Arial"/>
                        </a:rPr>
                        <a:t>28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t-IT" sz="1400" b="0" i="0" u="none" strike="noStrike">
                          <a:solidFill>
                            <a:srgbClr val="000000"/>
                          </a:solidFill>
                          <a:effectLst/>
                          <a:latin typeface="Arial"/>
                        </a:rPr>
                        <a:t>54%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16"/>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cs-CZ" sz="1400" b="0" i="0" u="none" strike="noStrike">
                          <a:solidFill>
                            <a:srgbClr val="000000"/>
                          </a:solidFill>
                          <a:effectLst/>
                          <a:latin typeface="Arial"/>
                        </a:rPr>
                        <a:t>83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Arial"/>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7"/>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Arial"/>
                        </a:rPr>
                        <a:t>50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t-IT" sz="1400" b="0" i="0" u="none" strike="noStrike">
                          <a:solidFill>
                            <a:srgbClr val="000000"/>
                          </a:solidFill>
                          <a:effectLst/>
                          <a:latin typeface="Arial"/>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18"/>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dirty="0">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ru-RU" sz="1400" b="0" i="0" u="none" strike="noStrike">
                          <a:solidFill>
                            <a:srgbClr val="000000"/>
                          </a:solidFill>
                          <a:effectLst/>
                          <a:latin typeface="Arial"/>
                        </a:rPr>
                        <a:t>34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pt-BR" sz="1400" b="0" i="0" u="none" strike="noStrike">
                          <a:solidFill>
                            <a:srgbClr val="000000"/>
                          </a:solidFill>
                          <a:effectLst/>
                          <a:latin typeface="Arial"/>
                        </a:rPr>
                        <a:t>56%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19"/>
                  </a:ext>
                </a:extLst>
              </a:tr>
              <a:tr h="223565">
                <a:tc>
                  <a:txBody>
                    <a:bodyPr/>
                    <a:lstStyle/>
                    <a:p>
                      <a:pPr algn="ctr" fontAlgn="b"/>
                      <a:r>
                        <a:rPr lang="en-US" sz="1400" b="0" i="0" u="none" strike="noStrike" dirty="0">
                          <a:solidFill>
                            <a:srgbClr val="000000"/>
                          </a:solidFill>
                          <a:effectLst/>
                          <a:latin typeface="Calibri"/>
                        </a:rPr>
                        <a:t>Total </a:t>
                      </a:r>
                      <a:r>
                        <a:rPr lang="en-US" sz="1400" b="0" i="0" u="none" strike="noStrike" dirty="0" err="1">
                          <a:solidFill>
                            <a:srgbClr val="000000"/>
                          </a:solidFill>
                          <a:effectLst/>
                          <a:latin typeface="Calibri"/>
                        </a:rPr>
                        <a:t>Spg</a:t>
                      </a:r>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2016</a:t>
                      </a:r>
                      <a:endParaRPr lang="en-U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195</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smtClean="0">
                          <a:solidFill>
                            <a:srgbClr val="000000"/>
                          </a:solidFill>
                          <a:effectLst/>
                          <a:latin typeface="Calibri"/>
                        </a:rPr>
                        <a:t>53%</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20"/>
                  </a:ext>
                </a:extLst>
              </a:tr>
            </a:tbl>
          </a:graphicData>
        </a:graphic>
      </p:graphicFrame>
      <p:sp>
        <p:nvSpPr>
          <p:cNvPr id="13" name="Oval 12"/>
          <p:cNvSpPr/>
          <p:nvPr/>
        </p:nvSpPr>
        <p:spPr>
          <a:xfrm>
            <a:off x="3181350" y="396809"/>
            <a:ext cx="325650" cy="28220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181350" y="1515227"/>
            <a:ext cx="325650" cy="28220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181350" y="2644498"/>
            <a:ext cx="325650" cy="28220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16219" y="3686520"/>
            <a:ext cx="411663" cy="466602"/>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229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7"/>
          <p:cNvSpPr/>
          <p:nvPr/>
        </p:nvSpPr>
        <p:spPr>
          <a:xfrm>
            <a:off x="0" y="422910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6"/>
          <p:cNvSpPr/>
          <p:nvPr/>
        </p:nvSpPr>
        <p:spPr>
          <a:xfrm>
            <a:off x="0" y="3940420"/>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12"/>
          <p:cNvSpPr>
            <a:spLocks noGrp="1"/>
          </p:cNvSpPr>
          <p:nvPr>
            <p:ph type="body" sz="quarter" idx="4294967295"/>
          </p:nvPr>
        </p:nvSpPr>
        <p:spPr>
          <a:xfrm>
            <a:off x="5557837" y="40917"/>
            <a:ext cx="3586163" cy="533812"/>
          </a:xfrm>
        </p:spPr>
        <p:txBody>
          <a:bodyPr>
            <a:normAutofit fontScale="92500"/>
          </a:bodyPr>
          <a:lstStyle>
            <a:lvl1pPr marL="0" indent="0">
              <a:buNone/>
              <a:defRPr sz="3600"/>
            </a:lvl1pPr>
          </a:lstStyle>
          <a:p>
            <a:r>
              <a:rPr lang="en-US" sz="2800" dirty="0">
                <a:solidFill>
                  <a:srgbClr val="E80202"/>
                </a:solidFill>
                <a:latin typeface="ATC Overlook Heavy"/>
                <a:cs typeface="ATC Overlook Heavy"/>
              </a:rPr>
              <a:t>Impact by the numbers</a:t>
            </a:r>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graphicFrame>
        <p:nvGraphicFramePr>
          <p:cNvPr id="19" name="Table 18"/>
          <p:cNvGraphicFramePr>
            <a:graphicFrameLocks noGrp="1"/>
          </p:cNvGraphicFramePr>
          <p:nvPr>
            <p:extLst>
              <p:ext uri="{D42A27DB-BD31-4B8C-83A1-F6EECF244321}">
                <p14:modId xmlns:p14="http://schemas.microsoft.com/office/powerpoint/2010/main" val="49634608"/>
              </p:ext>
            </p:extLst>
          </p:nvPr>
        </p:nvGraphicFramePr>
        <p:xfrm>
          <a:off x="150125" y="194717"/>
          <a:ext cx="5081996" cy="4694865"/>
        </p:xfrm>
        <a:graphic>
          <a:graphicData uri="http://schemas.openxmlformats.org/drawingml/2006/table">
            <a:tbl>
              <a:tblPr/>
              <a:tblGrid>
                <a:gridCol w="1270499">
                  <a:extLst>
                    <a:ext uri="{9D8B030D-6E8A-4147-A177-3AD203B41FA5}">
                      <a16:colId xmlns:a16="http://schemas.microsoft.com/office/drawing/2014/main" val="20000"/>
                    </a:ext>
                  </a:extLst>
                </a:gridCol>
                <a:gridCol w="1270499">
                  <a:extLst>
                    <a:ext uri="{9D8B030D-6E8A-4147-A177-3AD203B41FA5}">
                      <a16:colId xmlns:a16="http://schemas.microsoft.com/office/drawing/2014/main" val="20001"/>
                    </a:ext>
                  </a:extLst>
                </a:gridCol>
                <a:gridCol w="1270499">
                  <a:extLst>
                    <a:ext uri="{9D8B030D-6E8A-4147-A177-3AD203B41FA5}">
                      <a16:colId xmlns:a16="http://schemas.microsoft.com/office/drawing/2014/main" val="20002"/>
                    </a:ext>
                  </a:extLst>
                </a:gridCol>
                <a:gridCol w="1270499">
                  <a:extLst>
                    <a:ext uri="{9D8B030D-6E8A-4147-A177-3AD203B41FA5}">
                      <a16:colId xmlns:a16="http://schemas.microsoft.com/office/drawing/2014/main" val="20003"/>
                    </a:ext>
                  </a:extLst>
                </a:gridCol>
              </a:tblGrid>
              <a:tr h="223565">
                <a:tc>
                  <a:txBody>
                    <a:bodyPr/>
                    <a:lstStyle/>
                    <a:p>
                      <a:pPr algn="ctr" fontAlgn="b"/>
                      <a:r>
                        <a:rPr lang="en-US" sz="1400" b="0" i="0" u="none" strike="noStrike">
                          <a:solidFill>
                            <a:srgbClr val="000000"/>
                          </a:solidFill>
                          <a:effectLst/>
                          <a:latin typeface="Calibri"/>
                        </a:rPr>
                        <a:t>Semester</a:t>
                      </a:r>
                    </a:p>
                  </a:txBody>
                  <a:tcPr marL="5387" marR="5387" marT="5387" marB="0" anchor="b">
                    <a:lnL>
                      <a:noFill/>
                    </a:lnL>
                    <a:lnR>
                      <a:noFill/>
                    </a:lnR>
                    <a:lnT>
                      <a:noFill/>
                    </a:lnT>
                    <a:lnB>
                      <a:noFill/>
                    </a:lnB>
                    <a:solidFill>
                      <a:srgbClr val="D9D9D9"/>
                    </a:solidFill>
                  </a:tcPr>
                </a:tc>
                <a:tc>
                  <a:txBody>
                    <a:bodyPr/>
                    <a:lstStyle/>
                    <a:p>
                      <a:pPr algn="ctr" fontAlgn="b"/>
                      <a:r>
                        <a:rPr lang="en-US" sz="1400" b="0" i="0" u="none" strike="noStrike">
                          <a:solidFill>
                            <a:srgbClr val="000000"/>
                          </a:solidFill>
                          <a:effectLst/>
                          <a:latin typeface="Calibri"/>
                        </a:rPr>
                        <a:t>Ethnicity</a:t>
                      </a:r>
                    </a:p>
                  </a:txBody>
                  <a:tcPr marL="5387" marR="5387" marT="538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 Students</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Pass Rate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s-IS" sz="1400" b="0" i="0" u="none" strike="noStrike" dirty="0">
                          <a:solidFill>
                            <a:srgbClr val="000000"/>
                          </a:solidFill>
                          <a:effectLst/>
                          <a:latin typeface="Calibri"/>
                        </a:rPr>
                        <a:t>48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t-IT" sz="1400" b="0" i="0" u="none" strike="noStrike">
                          <a:solidFill>
                            <a:srgbClr val="000000"/>
                          </a:solidFill>
                          <a:effectLst/>
                          <a:latin typeface="Calibri"/>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01"/>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dirty="0">
                          <a:solidFill>
                            <a:srgbClr val="000000"/>
                          </a:solidFill>
                          <a:effectLst/>
                          <a:latin typeface="Calibri"/>
                        </a:rPr>
                        <a:t>128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Calibri"/>
                        </a:rPr>
                        <a:t>36%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dirty="0">
                          <a:solidFill>
                            <a:srgbClr val="000000"/>
                          </a:solidFill>
                          <a:effectLst/>
                          <a:latin typeface="Calibri"/>
                        </a:rPr>
                        <a:t>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pt-BR" sz="1400" b="0" i="0" u="none" strike="noStrike">
                          <a:solidFill>
                            <a:srgbClr val="000000"/>
                          </a:solidFill>
                          <a:effectLst/>
                          <a:latin typeface="Calibri"/>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03"/>
                  </a:ext>
                </a:extLst>
              </a:tr>
              <a:tr h="223565">
                <a:tc>
                  <a:txBody>
                    <a:bodyPr/>
                    <a:lstStyle/>
                    <a:p>
                      <a:pPr algn="ctr" fontAlgn="b"/>
                      <a:r>
                        <a:rPr lang="is-IS" sz="1400" b="0" i="0" u="none" strike="noStrike">
                          <a:solidFill>
                            <a:srgbClr val="000000"/>
                          </a:solidFill>
                          <a:effectLst/>
                          <a:latin typeface="Calibri"/>
                        </a:rPr>
                        <a:t>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50%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04"/>
                  </a:ext>
                </a:extLst>
              </a:tr>
              <a:tr h="223565">
                <a:tc>
                  <a:txBody>
                    <a:bodyPr/>
                    <a:lstStyle/>
                    <a:p>
                      <a:pPr algn="ctr" fontAlgn="b"/>
                      <a:r>
                        <a:rPr lang="en-US" sz="1400" b="0" i="0" u="none" strike="noStrike">
                          <a:solidFill>
                            <a:srgbClr val="000000"/>
                          </a:solidFill>
                          <a:effectLst/>
                          <a:latin typeface="Calibri"/>
                        </a:rPr>
                        <a:t>Total Spg 2013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400" b="0" i="0" u="none" strike="noStrike">
                          <a:solidFill>
                            <a:srgbClr val="000000"/>
                          </a:solidFill>
                          <a:effectLst/>
                          <a:latin typeface="Calibri"/>
                        </a:rPr>
                        <a:t>196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smtClean="0">
                          <a:solidFill>
                            <a:srgbClr val="000000"/>
                          </a:solidFill>
                          <a:effectLst/>
                          <a:latin typeface="Calibri"/>
                        </a:rPr>
                        <a:t>40%</a:t>
                      </a:r>
                      <a:r>
                        <a:rPr lang="sk-SK" sz="1400" b="0" i="0" u="none" strike="noStrike" dirty="0">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5"/>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cs-CZ" sz="1400" b="0" i="0" u="none" strike="noStrike">
                          <a:solidFill>
                            <a:srgbClr val="000000"/>
                          </a:solidFill>
                          <a:effectLst/>
                          <a:latin typeface="Calibri"/>
                        </a:rPr>
                        <a:t>49</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pt-BR" sz="1400" b="0" i="0" u="none" strike="noStrike">
                          <a:solidFill>
                            <a:srgbClr val="000000"/>
                          </a:solidFill>
                          <a:effectLst/>
                          <a:latin typeface="Calibri"/>
                        </a:rPr>
                        <a:t>33%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06"/>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a:solidFill>
                            <a:srgbClr val="000000"/>
                          </a:solidFill>
                          <a:effectLst/>
                          <a:latin typeface="Calibri"/>
                        </a:rPr>
                        <a:t>122</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Calibri"/>
                        </a:rPr>
                        <a:t>36%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17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pt-BR" sz="1400" b="0" i="0" u="none" strike="noStrike">
                          <a:solidFill>
                            <a:srgbClr val="000000"/>
                          </a:solidFill>
                          <a:effectLst/>
                          <a:latin typeface="Calibri"/>
                        </a:rPr>
                        <a:t>53%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08"/>
                  </a:ext>
                </a:extLst>
              </a:tr>
              <a:tr h="223565">
                <a:tc>
                  <a:txBody>
                    <a:bodyPr/>
                    <a:lstStyle/>
                    <a:p>
                      <a:pPr algn="ctr" fontAlgn="b"/>
                      <a:r>
                        <a:rPr lang="is-IS" sz="1400" b="0" i="0" u="none" strike="noStrike">
                          <a:solidFill>
                            <a:srgbClr val="000000"/>
                          </a:solidFill>
                          <a:effectLst/>
                          <a:latin typeface="Calibri"/>
                        </a:rPr>
                        <a:t>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is-IS" sz="1400" b="0" i="0" u="none" strike="noStrike">
                          <a:solidFill>
                            <a:srgbClr val="000000"/>
                          </a:solidFill>
                          <a:effectLst/>
                          <a:latin typeface="Calibri"/>
                        </a:rPr>
                        <a:t>13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uk-UA" sz="1400" b="0" i="0" u="none" strike="noStrike">
                          <a:solidFill>
                            <a:srgbClr val="000000"/>
                          </a:solidFill>
                          <a:effectLst/>
                          <a:latin typeface="Calibri"/>
                        </a:rPr>
                        <a:t>77%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09"/>
                  </a:ext>
                </a:extLst>
              </a:tr>
              <a:tr h="223565">
                <a:tc>
                  <a:txBody>
                    <a:bodyPr/>
                    <a:lstStyle/>
                    <a:p>
                      <a:pPr algn="ctr" fontAlgn="b"/>
                      <a:r>
                        <a:rPr lang="en-US" sz="1400" b="0" i="0" u="none" strike="noStrike">
                          <a:solidFill>
                            <a:srgbClr val="000000"/>
                          </a:solidFill>
                          <a:effectLst/>
                          <a:latin typeface="Calibri"/>
                        </a:rPr>
                        <a:t>Total Spg 2014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400" b="0" i="0" u="none" strike="noStrike">
                          <a:solidFill>
                            <a:srgbClr val="000000"/>
                          </a:solidFill>
                          <a:effectLst/>
                          <a:latin typeface="Calibri"/>
                        </a:rPr>
                        <a:t>201</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40%</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0"/>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pt-BR" sz="1400" b="0" i="0" u="none" strike="noStrike">
                          <a:solidFill>
                            <a:srgbClr val="000000"/>
                          </a:solidFill>
                          <a:effectLst/>
                          <a:latin typeface="Calibri"/>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11"/>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153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is-IS" sz="1400" b="0" i="0" u="none" strike="noStrike">
                          <a:solidFill>
                            <a:srgbClr val="000000"/>
                          </a:solidFill>
                          <a:effectLst/>
                          <a:latin typeface="Calibri"/>
                        </a:rPr>
                        <a:t>63%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2"/>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s-IS" sz="1400" b="0" i="0" u="none" strike="noStrike">
                          <a:solidFill>
                            <a:srgbClr val="000000"/>
                          </a:solidFill>
                          <a:effectLst/>
                          <a:latin typeface="Calibri"/>
                        </a:rPr>
                        <a:t>20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t-IT" sz="1400" b="0" i="0" u="none" strike="noStrike">
                          <a:solidFill>
                            <a:srgbClr val="000000"/>
                          </a:solidFill>
                          <a:effectLst/>
                          <a:latin typeface="Calibri"/>
                        </a:rPr>
                        <a:t>65%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13"/>
                  </a:ext>
                </a:extLst>
              </a:tr>
              <a:tr h="223565">
                <a:tc>
                  <a:txBody>
                    <a:bodyPr/>
                    <a:lstStyle/>
                    <a:p>
                      <a:pPr algn="ctr" fontAlgn="b"/>
                      <a:r>
                        <a:rPr lang="is-IS" sz="1400" b="0" i="0" u="none" strike="noStrike">
                          <a:solidFill>
                            <a:srgbClr val="000000"/>
                          </a:solidFill>
                          <a:effectLst/>
                          <a:latin typeface="Calibri"/>
                        </a:rPr>
                        <a:t>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a:solidFill>
                            <a:srgbClr val="000000"/>
                          </a:solidFill>
                          <a:effectLst/>
                          <a:latin typeface="Calibri"/>
                        </a:rPr>
                        <a:t>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pt-BR" sz="1400" b="0" i="0" u="none" strike="noStrike" dirty="0">
                          <a:solidFill>
                            <a:srgbClr val="000000"/>
                          </a:solidFill>
                          <a:effectLst/>
                          <a:latin typeface="Calibri"/>
                        </a:rPr>
                        <a:t>47%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14"/>
                  </a:ext>
                </a:extLst>
              </a:tr>
              <a:tr h="223565">
                <a:tc>
                  <a:txBody>
                    <a:bodyPr/>
                    <a:lstStyle/>
                    <a:p>
                      <a:pPr algn="ctr" fontAlgn="b"/>
                      <a:r>
                        <a:rPr lang="en-US" sz="1400" b="0" i="0" u="none" strike="noStrike">
                          <a:solidFill>
                            <a:srgbClr val="000000"/>
                          </a:solidFill>
                          <a:effectLst/>
                          <a:latin typeface="Calibri"/>
                        </a:rPr>
                        <a:t>Total Spg 2015</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is-IS" sz="1400" b="0" i="0" u="none" strike="noStrike">
                          <a:solidFill>
                            <a:srgbClr val="000000"/>
                          </a:solidFill>
                          <a:effectLst/>
                          <a:latin typeface="Calibri"/>
                        </a:rPr>
                        <a:t>232</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61%</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15"/>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en-US" sz="1400" b="0" i="0" u="none" strike="noStrike">
                          <a:solidFill>
                            <a:srgbClr val="000000"/>
                          </a:solidFill>
                          <a:effectLst/>
                          <a:latin typeface="Calibri"/>
                        </a:rPr>
                        <a:t>Black</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s-IS" sz="1400" b="0" i="0" u="none" strike="noStrike">
                          <a:solidFill>
                            <a:srgbClr val="000000"/>
                          </a:solidFill>
                          <a:effectLst/>
                          <a:latin typeface="Arial"/>
                        </a:rPr>
                        <a:t>28</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tc>
                  <a:txBody>
                    <a:bodyPr/>
                    <a:lstStyle/>
                    <a:p>
                      <a:pPr algn="ctr" fontAlgn="b"/>
                      <a:r>
                        <a:rPr lang="it-IT" sz="1400" b="0" i="0" u="none" strike="noStrike">
                          <a:solidFill>
                            <a:srgbClr val="000000"/>
                          </a:solidFill>
                          <a:effectLst/>
                          <a:latin typeface="Arial"/>
                        </a:rPr>
                        <a:t>54%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78D8"/>
                    </a:solidFill>
                  </a:tcPr>
                </a:tc>
                <a:extLst>
                  <a:ext uri="{0D108BD9-81ED-4DB2-BD59-A6C34878D82A}">
                    <a16:rowId xmlns:a16="http://schemas.microsoft.com/office/drawing/2014/main" val="10016"/>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400" b="0" i="0" u="none" strike="noStrike">
                          <a:solidFill>
                            <a:srgbClr val="000000"/>
                          </a:solidFill>
                          <a:effectLst/>
                          <a:latin typeface="Calibri"/>
                        </a:rPr>
                        <a:t>Hispanic</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cs-CZ" sz="1400" b="0" i="0" u="none" strike="noStrike">
                          <a:solidFill>
                            <a:srgbClr val="000000"/>
                          </a:solidFill>
                          <a:effectLst/>
                          <a:latin typeface="Arial"/>
                        </a:rPr>
                        <a:t>83</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pt-BR" sz="1400" b="0" i="0" u="none" strike="noStrike">
                          <a:solidFill>
                            <a:srgbClr val="000000"/>
                          </a:solidFill>
                          <a:effectLst/>
                          <a:latin typeface="Arial"/>
                        </a:rPr>
                        <a:t>57%</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17"/>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Calibri"/>
                        </a:rPr>
                        <a:t>Other</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en-US" sz="1400" b="0" i="0" u="none" strike="noStrike">
                          <a:solidFill>
                            <a:srgbClr val="000000"/>
                          </a:solidFill>
                          <a:effectLst/>
                          <a:latin typeface="Arial"/>
                        </a:rPr>
                        <a:t>50</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tc>
                  <a:txBody>
                    <a:bodyPr/>
                    <a:lstStyle/>
                    <a:p>
                      <a:pPr algn="ctr" fontAlgn="b"/>
                      <a:r>
                        <a:rPr lang="it-IT" sz="1400" b="0" i="0" u="none" strike="noStrike">
                          <a:solidFill>
                            <a:srgbClr val="000000"/>
                          </a:solidFill>
                          <a:effectLst/>
                          <a:latin typeface="Arial"/>
                        </a:rPr>
                        <a:t>44%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C232"/>
                    </a:solidFill>
                  </a:tcPr>
                </a:tc>
                <a:extLst>
                  <a:ext uri="{0D108BD9-81ED-4DB2-BD59-A6C34878D82A}">
                    <a16:rowId xmlns:a16="http://schemas.microsoft.com/office/drawing/2014/main" val="10018"/>
                  </a:ext>
                </a:extLst>
              </a:tr>
              <a:tr h="223565">
                <a:tc>
                  <a:txBody>
                    <a:bodyPr/>
                    <a:lstStyle/>
                    <a:p>
                      <a:pPr algn="ctr" fontAlgn="b"/>
                      <a:r>
                        <a:rPr lang="is-IS" sz="1400" b="0" i="0" u="none" strike="noStrike" dirty="0">
                          <a:solidFill>
                            <a:srgbClr val="000000"/>
                          </a:solidFill>
                          <a:effectLst/>
                          <a:latin typeface="Calibri"/>
                        </a:rPr>
                        <a:t>Spg </a:t>
                      </a:r>
                      <a:r>
                        <a:rPr lang="is-IS" sz="1400" b="0" i="0" u="none" strike="noStrike" dirty="0" smtClean="0">
                          <a:solidFill>
                            <a:srgbClr val="000000"/>
                          </a:solidFill>
                          <a:effectLst/>
                          <a:latin typeface="Calibri"/>
                        </a:rPr>
                        <a:t>2016</a:t>
                      </a:r>
                      <a:endParaRPr lang="is-I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en-US" sz="1400" b="0" i="0" u="none" strike="noStrike" dirty="0">
                          <a:solidFill>
                            <a:srgbClr val="000000"/>
                          </a:solidFill>
                          <a:effectLst/>
                          <a:latin typeface="Calibri"/>
                        </a:rPr>
                        <a:t>White</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ru-RU" sz="1400" b="0" i="0" u="none" strike="noStrike">
                          <a:solidFill>
                            <a:srgbClr val="000000"/>
                          </a:solidFill>
                          <a:effectLst/>
                          <a:latin typeface="Arial"/>
                        </a:rPr>
                        <a:t>34</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tc>
                  <a:txBody>
                    <a:bodyPr/>
                    <a:lstStyle/>
                    <a:p>
                      <a:pPr algn="ctr" fontAlgn="b"/>
                      <a:r>
                        <a:rPr lang="pt-BR" sz="1400" b="0" i="0" u="none" strike="noStrike">
                          <a:solidFill>
                            <a:srgbClr val="000000"/>
                          </a:solidFill>
                          <a:effectLst/>
                          <a:latin typeface="Arial"/>
                        </a:rPr>
                        <a:t>56%</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AA84F"/>
                    </a:solidFill>
                  </a:tcPr>
                </a:tc>
                <a:extLst>
                  <a:ext uri="{0D108BD9-81ED-4DB2-BD59-A6C34878D82A}">
                    <a16:rowId xmlns:a16="http://schemas.microsoft.com/office/drawing/2014/main" val="10019"/>
                  </a:ext>
                </a:extLst>
              </a:tr>
              <a:tr h="223565">
                <a:tc>
                  <a:txBody>
                    <a:bodyPr/>
                    <a:lstStyle/>
                    <a:p>
                      <a:pPr algn="ctr" fontAlgn="b"/>
                      <a:r>
                        <a:rPr lang="en-US" sz="1400" b="0" i="0" u="none" strike="noStrike" dirty="0">
                          <a:solidFill>
                            <a:srgbClr val="000000"/>
                          </a:solidFill>
                          <a:effectLst/>
                          <a:latin typeface="Calibri"/>
                        </a:rPr>
                        <a:t>Total </a:t>
                      </a:r>
                      <a:r>
                        <a:rPr lang="en-US" sz="1400" b="0" i="0" u="none" strike="noStrike" dirty="0" err="1">
                          <a:solidFill>
                            <a:srgbClr val="000000"/>
                          </a:solidFill>
                          <a:effectLst/>
                          <a:latin typeface="Calibri"/>
                        </a:rPr>
                        <a:t>Spg</a:t>
                      </a:r>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2016</a:t>
                      </a:r>
                      <a:endParaRPr lang="en-US"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a:solidFill>
                            <a:srgbClr val="000000"/>
                          </a:solidFill>
                          <a:effectLst/>
                          <a:latin typeface="Calibri"/>
                        </a:rPr>
                        <a:t> </a:t>
                      </a: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a:solidFill>
                            <a:srgbClr val="000000"/>
                          </a:solidFill>
                          <a:effectLst/>
                          <a:latin typeface="Calibri"/>
                        </a:rPr>
                        <a:t> </a:t>
                      </a:r>
                      <a:r>
                        <a:rPr lang="sk-SK" sz="1400" b="0" i="0" u="none" strike="noStrike" dirty="0" smtClean="0">
                          <a:solidFill>
                            <a:srgbClr val="000000"/>
                          </a:solidFill>
                          <a:effectLst/>
                          <a:latin typeface="Calibri"/>
                        </a:rPr>
                        <a:t>195</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sk-SK" sz="1400" b="0" i="0" u="none" strike="noStrike" dirty="0" smtClean="0">
                          <a:solidFill>
                            <a:srgbClr val="000000"/>
                          </a:solidFill>
                          <a:effectLst/>
                          <a:latin typeface="Calibri"/>
                        </a:rPr>
                        <a:t>53%</a:t>
                      </a:r>
                      <a:endParaRPr lang="sk-SK" sz="1400" b="0" i="0" u="none" strike="noStrike" dirty="0">
                        <a:solidFill>
                          <a:srgbClr val="000000"/>
                        </a:solidFill>
                        <a:effectLst/>
                        <a:latin typeface="Calibri"/>
                      </a:endParaRPr>
                    </a:p>
                  </a:txBody>
                  <a:tcPr marL="5387" marR="5387" marT="538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20"/>
                  </a:ext>
                </a:extLst>
              </a:tr>
            </a:tbl>
          </a:graphicData>
        </a:graphic>
      </p:graphicFrame>
      <p:sp>
        <p:nvSpPr>
          <p:cNvPr id="13" name="Oval 12"/>
          <p:cNvSpPr/>
          <p:nvPr/>
        </p:nvSpPr>
        <p:spPr>
          <a:xfrm>
            <a:off x="3104536" y="635597"/>
            <a:ext cx="445884" cy="28220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104536" y="1754015"/>
            <a:ext cx="445884" cy="28220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104536" y="2883286"/>
            <a:ext cx="445884" cy="282208"/>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04536" y="3940420"/>
            <a:ext cx="445884" cy="343074"/>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12"/>
          <p:cNvSpPr>
            <a:spLocks noGrp="1"/>
          </p:cNvSpPr>
          <p:nvPr>
            <p:ph type="body" sz="quarter" idx="13"/>
          </p:nvPr>
        </p:nvSpPr>
        <p:spPr>
          <a:xfrm>
            <a:off x="5557837" y="525610"/>
            <a:ext cx="3670052" cy="2546107"/>
          </a:xfrm>
        </p:spPr>
        <p:txBody>
          <a:bodyPr>
            <a:normAutofit/>
          </a:bodyPr>
          <a:lstStyle>
            <a:lvl1pPr marL="0" indent="0">
              <a:buNone/>
              <a:defRPr sz="2800"/>
            </a:lvl1pPr>
          </a:lstStyle>
          <a:p>
            <a:r>
              <a:rPr lang="en-US" sz="1800" b="1" i="0" dirty="0" smtClean="0">
                <a:solidFill>
                  <a:srgbClr val="E80202"/>
                </a:solidFill>
                <a:latin typeface="FS Lola"/>
                <a:cs typeface="FS Lola"/>
              </a:rPr>
              <a:t>Change does not exist in a vacuum!</a:t>
            </a:r>
          </a:p>
          <a:p>
            <a:pPr marL="285750" indent="-285750">
              <a:buFont typeface="Arial"/>
              <a:buChar char="•"/>
            </a:pPr>
            <a:r>
              <a:rPr lang="en-US" sz="1800" dirty="0" smtClean="0">
                <a:solidFill>
                  <a:srgbClr val="000000"/>
                </a:solidFill>
              </a:rPr>
              <a:t>Curricular Change</a:t>
            </a:r>
          </a:p>
          <a:p>
            <a:pPr marL="285750" indent="-285750">
              <a:buFont typeface="Arial"/>
              <a:buChar char="•"/>
            </a:pPr>
            <a:r>
              <a:rPr lang="en-US" sz="1800" i="0" dirty="0" smtClean="0">
                <a:solidFill>
                  <a:srgbClr val="000000"/>
                </a:solidFill>
              </a:rPr>
              <a:t>Early Start Math</a:t>
            </a:r>
          </a:p>
          <a:p>
            <a:pPr marL="285750" indent="-285750">
              <a:buFont typeface="Arial"/>
              <a:buChar char="•"/>
            </a:pPr>
            <a:r>
              <a:rPr lang="en-US" sz="1800" dirty="0" smtClean="0">
                <a:solidFill>
                  <a:srgbClr val="000000"/>
                </a:solidFill>
              </a:rPr>
              <a:t>Professional Development</a:t>
            </a:r>
            <a:endParaRPr lang="en-US" sz="1800" i="0" dirty="0" smtClean="0">
              <a:solidFill>
                <a:srgbClr val="000000"/>
              </a:solidFill>
            </a:endParaRPr>
          </a:p>
          <a:p>
            <a:endParaRPr lang="en-US" sz="1800" b="1" i="0" dirty="0">
              <a:solidFill>
                <a:schemeClr val="tx1"/>
              </a:solidFill>
              <a:latin typeface="FS Lola"/>
              <a:cs typeface="FS Lola"/>
            </a:endParaRPr>
          </a:p>
        </p:txBody>
      </p:sp>
    </p:spTree>
    <p:extLst>
      <p:ext uri="{BB962C8B-B14F-4D97-AF65-F5344CB8AC3E}">
        <p14:creationId xmlns:p14="http://schemas.microsoft.com/office/powerpoint/2010/main" val="3988120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2"/>
          </p:nvPr>
        </p:nvSpPr>
        <p:spPr>
          <a:xfrm>
            <a:off x="194534" y="1246062"/>
            <a:ext cx="8763599" cy="1593207"/>
          </a:xfrm>
        </p:spPr>
        <p:txBody>
          <a:bodyPr>
            <a:noAutofit/>
          </a:bodyPr>
          <a:lstStyle>
            <a:lvl1pPr marL="0" indent="0">
              <a:buNone/>
              <a:defRPr sz="3600"/>
            </a:lvl1pPr>
          </a:lstStyle>
          <a:p>
            <a:r>
              <a:rPr lang="en-US" sz="2000" b="1" dirty="0" smtClean="0">
                <a:solidFill>
                  <a:srgbClr val="000000"/>
                </a:solidFill>
                <a:latin typeface="ATC Overlook Heavy"/>
                <a:cs typeface="ATC Overlook Heavy"/>
              </a:rPr>
              <a:t>Experience it: </a:t>
            </a:r>
            <a:endParaRPr lang="en-US" sz="1000" b="1" dirty="0" smtClean="0">
              <a:solidFill>
                <a:srgbClr val="000000"/>
              </a:solidFill>
              <a:latin typeface="ATC Overlook Heavy"/>
              <a:cs typeface="ATC Overlook Heavy"/>
            </a:endParaRPr>
          </a:p>
          <a:p>
            <a:r>
              <a:rPr lang="en-US" sz="2000" dirty="0" smtClean="0">
                <a:solidFill>
                  <a:srgbClr val="000000"/>
                </a:solidFill>
                <a:latin typeface="ATC Overlook Heavy"/>
                <a:cs typeface="ATC Overlook Heavy"/>
              </a:rPr>
              <a:t>	What are dream navigators?</a:t>
            </a:r>
          </a:p>
          <a:p>
            <a:r>
              <a:rPr lang="en-US" sz="2000" dirty="0" smtClean="0">
                <a:solidFill>
                  <a:srgbClr val="000000"/>
                </a:solidFill>
                <a:latin typeface="ATC Overlook Heavy"/>
                <a:cs typeface="ATC Overlook Heavy"/>
              </a:rPr>
              <a:t>	What does that look like in </a:t>
            </a:r>
            <a:r>
              <a:rPr lang="en-US" sz="2000" dirty="0" err="1" smtClean="0">
                <a:solidFill>
                  <a:srgbClr val="000000"/>
                </a:solidFill>
                <a:latin typeface="ATC Overlook Heavy"/>
                <a:cs typeface="ATC Overlook Heavy"/>
              </a:rPr>
              <a:t>Dev</a:t>
            </a:r>
            <a:r>
              <a:rPr lang="en-US" sz="2000" dirty="0" smtClean="0">
                <a:solidFill>
                  <a:srgbClr val="000000"/>
                </a:solidFill>
                <a:latin typeface="ATC Overlook Heavy"/>
                <a:cs typeface="ATC Overlook Heavy"/>
              </a:rPr>
              <a:t> Math?</a:t>
            </a:r>
          </a:p>
          <a:p>
            <a:r>
              <a:rPr lang="en-US" sz="2000" dirty="0">
                <a:solidFill>
                  <a:srgbClr val="000000"/>
                </a:solidFill>
                <a:latin typeface="ATC Overlook Heavy"/>
                <a:cs typeface="ATC Overlook Heavy"/>
              </a:rPr>
              <a:t>	</a:t>
            </a:r>
            <a:r>
              <a:rPr lang="en-US" sz="2000" dirty="0" smtClean="0">
                <a:solidFill>
                  <a:srgbClr val="000000"/>
                </a:solidFill>
                <a:latin typeface="ATC Overlook Heavy"/>
                <a:cs typeface="ATC Overlook Heavy"/>
              </a:rPr>
              <a:t>What can we do to keep dreams alive?</a:t>
            </a:r>
            <a:endParaRPr lang="en-US" sz="2000" dirty="0" smtClean="0">
              <a:solidFill>
                <a:srgbClr val="000000"/>
              </a:solidFill>
            </a:endParaRPr>
          </a:p>
        </p:txBody>
      </p:sp>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7" name="Title 1"/>
          <p:cNvSpPr txBox="1">
            <a:spLocks/>
          </p:cNvSpPr>
          <p:nvPr/>
        </p:nvSpPr>
        <p:spPr>
          <a:xfrm>
            <a:off x="1166295" y="410583"/>
            <a:ext cx="5742910" cy="835479"/>
          </a:xfrm>
          <a:prstGeom prst="rect">
            <a:avLst/>
          </a:prstGeom>
        </p:spPr>
        <p:txBody>
          <a:bodyPr>
            <a:noAutofit/>
          </a:bodyPr>
          <a:lstStyle>
            <a:lvl1pPr algn="l" defTabSz="914400" rtl="0" eaLnBrk="1" latinLnBrk="0" hangingPunct="1">
              <a:spcBef>
                <a:spcPct val="0"/>
              </a:spcBef>
              <a:buNone/>
              <a:defRPr sz="2800" b="0" i="0" kern="1200">
                <a:solidFill>
                  <a:schemeClr val="tx1"/>
                </a:solidFill>
                <a:latin typeface="ATC Overlook Heavy"/>
                <a:ea typeface="+mj-ea"/>
                <a:cs typeface="ATC Overlook Heavy"/>
              </a:defRPr>
            </a:lvl1pPr>
          </a:lstStyle>
          <a:p>
            <a:r>
              <a:rPr lang="en-US" sz="3200" b="1" dirty="0" smtClean="0">
                <a:solidFill>
                  <a:srgbClr val="800000"/>
                </a:solidFill>
              </a:rPr>
              <a:t>Keeping Dreams Alive Today</a:t>
            </a:r>
            <a:endParaRPr lang="en-US" sz="3200" b="1" dirty="0">
              <a:solidFill>
                <a:srgbClr val="800000"/>
              </a:solidFill>
            </a:endParaRPr>
          </a:p>
        </p:txBody>
      </p:sp>
      <p:sp>
        <p:nvSpPr>
          <p:cNvPr id="2" name="TextBox 1"/>
          <p:cNvSpPr txBox="1"/>
          <p:nvPr/>
        </p:nvSpPr>
        <p:spPr>
          <a:xfrm>
            <a:off x="282244" y="2753654"/>
            <a:ext cx="7487354" cy="1112880"/>
          </a:xfrm>
          <a:prstGeom prst="rect">
            <a:avLst/>
          </a:prstGeom>
        </p:spPr>
        <p:txBody>
          <a:bodyPr vert="horz" wrap="none" lIns="91440" tIns="45720" rIns="91440" bIns="45720" rtlCol="0" anchor="ctr">
            <a:normAutofit/>
          </a:bodyPr>
          <a:lstStyle/>
          <a:p>
            <a:r>
              <a:rPr lang="is-IS" sz="2000" b="1" dirty="0">
                <a:solidFill>
                  <a:srgbClr val="000000"/>
                </a:solidFill>
                <a:latin typeface="ATC Overlook Heavy"/>
                <a:cs typeface="ATC Overlook Heavy"/>
              </a:rPr>
              <a:t>Analyze it: </a:t>
            </a:r>
          </a:p>
          <a:p>
            <a:r>
              <a:rPr lang="is-IS" sz="2000" dirty="0">
                <a:solidFill>
                  <a:srgbClr val="000000"/>
                </a:solidFill>
                <a:latin typeface="ATC Overlook Heavy"/>
                <a:cs typeface="ATC Overlook Heavy"/>
              </a:rPr>
              <a:t>	Love your data!</a:t>
            </a:r>
          </a:p>
          <a:p>
            <a:pPr algn="l"/>
            <a:endParaRPr lang="en-US" sz="2000" dirty="0" err="1" smtClean="0"/>
          </a:p>
        </p:txBody>
      </p:sp>
      <p:sp>
        <p:nvSpPr>
          <p:cNvPr id="3" name="TextBox 2"/>
          <p:cNvSpPr txBox="1"/>
          <p:nvPr/>
        </p:nvSpPr>
        <p:spPr>
          <a:xfrm>
            <a:off x="299684" y="3607378"/>
            <a:ext cx="3553424" cy="1672933"/>
          </a:xfrm>
          <a:prstGeom prst="rect">
            <a:avLst/>
          </a:prstGeom>
        </p:spPr>
        <p:txBody>
          <a:bodyPr vert="horz" wrap="none" lIns="91440" tIns="45720" rIns="91440" bIns="45720" rtlCol="0" anchor="ctr">
            <a:noAutofit/>
          </a:bodyPr>
          <a:lstStyle/>
          <a:p>
            <a:r>
              <a:rPr lang="is-IS" sz="2000" b="1" dirty="0">
                <a:solidFill>
                  <a:srgbClr val="000000"/>
                </a:solidFill>
                <a:latin typeface="ATC Overlook Heavy"/>
                <a:cs typeface="ATC Overlook Heavy"/>
              </a:rPr>
              <a:t>Build it: </a:t>
            </a:r>
          </a:p>
          <a:p>
            <a:r>
              <a:rPr lang="is-IS" sz="2000" dirty="0">
                <a:solidFill>
                  <a:srgbClr val="000000"/>
                </a:solidFill>
                <a:latin typeface="ATC Overlook Heavy"/>
                <a:cs typeface="ATC Overlook Heavy"/>
              </a:rPr>
              <a:t>	What you need.</a:t>
            </a:r>
          </a:p>
          <a:p>
            <a:r>
              <a:rPr lang="is-IS" sz="2000" dirty="0">
                <a:solidFill>
                  <a:srgbClr val="000000"/>
                </a:solidFill>
                <a:latin typeface="ATC Overlook Heavy"/>
                <a:cs typeface="ATC Overlook Heavy"/>
              </a:rPr>
              <a:t>	Do you have it?</a:t>
            </a:r>
          </a:p>
          <a:p>
            <a:r>
              <a:rPr lang="is-IS" sz="2000" dirty="0">
                <a:solidFill>
                  <a:srgbClr val="000000"/>
                </a:solidFill>
                <a:latin typeface="ATC Overlook Heavy"/>
                <a:cs typeface="ATC Overlook Heavy"/>
              </a:rPr>
              <a:t>	How can we help?</a:t>
            </a:r>
          </a:p>
          <a:p>
            <a:pPr algn="l"/>
            <a:endParaRPr lang="en-US" sz="2000" dirty="0" err="1" smtClean="0"/>
          </a:p>
        </p:txBody>
      </p:sp>
    </p:spTree>
    <p:extLst>
      <p:ext uri="{BB962C8B-B14F-4D97-AF65-F5344CB8AC3E}">
        <p14:creationId xmlns:p14="http://schemas.microsoft.com/office/powerpoint/2010/main" val="327152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2"/>
          </p:nvPr>
        </p:nvSpPr>
        <p:spPr>
          <a:xfrm>
            <a:off x="213504" y="177022"/>
            <a:ext cx="3586163" cy="1218162"/>
          </a:xfrm>
        </p:spPr>
        <p:txBody>
          <a:bodyPr>
            <a:normAutofit/>
          </a:bodyPr>
          <a:lstStyle>
            <a:lvl1pPr marL="0" indent="0">
              <a:buNone/>
              <a:defRPr sz="3600"/>
            </a:lvl1pPr>
          </a:lstStyle>
          <a:p>
            <a:r>
              <a:rPr lang="en-US" sz="2800" dirty="0" smtClean="0">
                <a:solidFill>
                  <a:srgbClr val="E80202"/>
                </a:solidFill>
                <a:latin typeface="ATC Overlook Heavy"/>
                <a:cs typeface="ATC Overlook Heavy"/>
              </a:rPr>
              <a:t>Tenacity of impact – long term</a:t>
            </a:r>
            <a:endParaRPr lang="en-US" sz="2800" b="0" i="0" dirty="0">
              <a:solidFill>
                <a:srgbClr val="E80202"/>
              </a:solidFill>
              <a:latin typeface="ATC Overlook Heavy"/>
              <a:cs typeface="ATC Overlook Heavy"/>
            </a:endParaRPr>
          </a:p>
        </p:txBody>
      </p:sp>
      <p:sp>
        <p:nvSpPr>
          <p:cNvPr id="9" name="Right Triangle 7"/>
          <p:cNvSpPr/>
          <p:nvPr/>
        </p:nvSpPr>
        <p:spPr>
          <a:xfrm flipH="1">
            <a:off x="0" y="422910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graphicFrame>
        <p:nvGraphicFramePr>
          <p:cNvPr id="12" name="Table 11"/>
          <p:cNvGraphicFramePr>
            <a:graphicFrameLocks noGrp="1"/>
          </p:cNvGraphicFramePr>
          <p:nvPr>
            <p:extLst>
              <p:ext uri="{D42A27DB-BD31-4B8C-83A1-F6EECF244321}">
                <p14:modId xmlns:p14="http://schemas.microsoft.com/office/powerpoint/2010/main" val="645152484"/>
              </p:ext>
            </p:extLst>
          </p:nvPr>
        </p:nvGraphicFramePr>
        <p:xfrm>
          <a:off x="799064" y="1206823"/>
          <a:ext cx="7777672" cy="3159085"/>
        </p:xfrm>
        <a:graphic>
          <a:graphicData uri="http://schemas.openxmlformats.org/drawingml/2006/table">
            <a:tbl>
              <a:tblPr/>
              <a:tblGrid>
                <a:gridCol w="1914504">
                  <a:extLst>
                    <a:ext uri="{9D8B030D-6E8A-4147-A177-3AD203B41FA5}">
                      <a16:colId xmlns:a16="http://schemas.microsoft.com/office/drawing/2014/main" val="20000"/>
                    </a:ext>
                  </a:extLst>
                </a:gridCol>
                <a:gridCol w="1286307">
                  <a:extLst>
                    <a:ext uri="{9D8B030D-6E8A-4147-A177-3AD203B41FA5}">
                      <a16:colId xmlns:a16="http://schemas.microsoft.com/office/drawing/2014/main" val="20001"/>
                    </a:ext>
                  </a:extLst>
                </a:gridCol>
                <a:gridCol w="1630320">
                  <a:extLst>
                    <a:ext uri="{9D8B030D-6E8A-4147-A177-3AD203B41FA5}">
                      <a16:colId xmlns:a16="http://schemas.microsoft.com/office/drawing/2014/main" val="20002"/>
                    </a:ext>
                  </a:extLst>
                </a:gridCol>
                <a:gridCol w="1286307">
                  <a:extLst>
                    <a:ext uri="{9D8B030D-6E8A-4147-A177-3AD203B41FA5}">
                      <a16:colId xmlns:a16="http://schemas.microsoft.com/office/drawing/2014/main" val="20003"/>
                    </a:ext>
                  </a:extLst>
                </a:gridCol>
                <a:gridCol w="1660234">
                  <a:extLst>
                    <a:ext uri="{9D8B030D-6E8A-4147-A177-3AD203B41FA5}">
                      <a16:colId xmlns:a16="http://schemas.microsoft.com/office/drawing/2014/main" val="20004"/>
                    </a:ext>
                  </a:extLst>
                </a:gridCol>
              </a:tblGrid>
              <a:tr h="855349">
                <a:tc>
                  <a:txBody>
                    <a:bodyPr/>
                    <a:lstStyle/>
                    <a:p>
                      <a:pPr algn="l" fontAlgn="b"/>
                      <a:r>
                        <a:rPr lang="en-US" sz="1600" b="1" i="0" u="none" strike="noStrike">
                          <a:solidFill>
                            <a:srgbClr val="000000"/>
                          </a:solidFill>
                          <a:effectLst/>
                          <a:latin typeface="Calibri"/>
                        </a:rPr>
                        <a:t>Ethnicity</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Semester Taking 092</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Last Semester Taking a Math Class</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 Students</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Pass Rate in Last Math Class</a:t>
                      </a:r>
                    </a:p>
                  </a:txBody>
                  <a:tcPr marL="12700" marR="12700" marT="12700" marB="0" anchor="b">
                    <a:lnL>
                      <a:noFill/>
                    </a:lnL>
                    <a:lnR>
                      <a:noFill/>
                    </a:lnR>
                    <a:lnT>
                      <a:noFill/>
                    </a:lnT>
                    <a:lnB>
                      <a:noFill/>
                    </a:lnB>
                    <a:solidFill>
                      <a:srgbClr val="BFBFBF"/>
                    </a:solidFill>
                  </a:tcPr>
                </a:tc>
                <a:extLst>
                  <a:ext uri="{0D108BD9-81ED-4DB2-BD59-A6C34878D82A}">
                    <a16:rowId xmlns:a16="http://schemas.microsoft.com/office/drawing/2014/main" val="10000"/>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2013</a:t>
                      </a:r>
                    </a:p>
                  </a:txBody>
                  <a:tcPr marL="12700" marR="12700" marT="12700" marB="0" anchor="b">
                    <a:lnL>
                      <a:noFill/>
                    </a:lnL>
                    <a:lnR>
                      <a:noFill/>
                    </a:lnR>
                    <a:lnT>
                      <a:noFill/>
                    </a:lnT>
                    <a:lnB>
                      <a:noFill/>
                    </a:lnB>
                    <a:solidFill>
                      <a:srgbClr val="BFBFBF"/>
                    </a:solidFill>
                  </a:tcPr>
                </a:tc>
                <a:tc>
                  <a:txBody>
                    <a:bodyPr/>
                    <a:lstStyle/>
                    <a:p>
                      <a:pPr algn="l" fontAlgn="b"/>
                      <a:endParaRPr lang="en-US" sz="16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cs-CZ" sz="1600" b="0" i="0" u="none" strike="noStrike">
                          <a:solidFill>
                            <a:srgbClr val="000000"/>
                          </a:solidFill>
                          <a:effectLst/>
                          <a:latin typeface="Calibri"/>
                        </a:rPr>
                        <a:t>36</a:t>
                      </a:r>
                    </a:p>
                  </a:txBody>
                  <a:tcPr marL="12700" marR="12700" marT="12700" marB="0" anchor="b">
                    <a:lnL>
                      <a:noFill/>
                    </a:lnL>
                    <a:lnR>
                      <a:noFill/>
                    </a:lnR>
                    <a:lnT>
                      <a:noFill/>
                    </a:lnT>
                    <a:lnB>
                      <a:noFill/>
                    </a:lnB>
                    <a:solidFill>
                      <a:srgbClr val="FFFF00"/>
                    </a:solidFill>
                  </a:tcPr>
                </a:tc>
                <a:tc>
                  <a:txBody>
                    <a:bodyPr/>
                    <a:lstStyle/>
                    <a:p>
                      <a:pPr algn="l" fontAlgn="b"/>
                      <a:r>
                        <a:rPr lang="en-US" sz="1600" b="0" i="0" u="none" strike="noStrike">
                          <a:solidFill>
                            <a:srgbClr val="000000"/>
                          </a:solidFill>
                          <a:effectLst/>
                          <a:latin typeface="Calibri"/>
                        </a:rPr>
                        <a:t> </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2013</a:t>
                      </a:r>
                    </a:p>
                  </a:txBody>
                  <a:tcPr marL="12700" marR="12700" marT="12700" marB="0" anchor="b">
                    <a:lnL>
                      <a:noFill/>
                    </a:lnL>
                    <a:lnR>
                      <a:noFill/>
                    </a:lnR>
                    <a:lnT>
                      <a:noFill/>
                    </a:lnT>
                    <a:lnB>
                      <a:noFill/>
                    </a:lnB>
                    <a:solidFill>
                      <a:srgbClr val="BFBFBF"/>
                    </a:solidFill>
                  </a:tcPr>
                </a:tc>
                <a:tc>
                  <a:txBody>
                    <a:bodyPr/>
                    <a:lstStyle/>
                    <a:p>
                      <a:pPr algn="l" fontAlgn="b"/>
                      <a:r>
                        <a:rPr lang="de-DE" sz="1600" b="0" i="0" u="none" strike="noStrike">
                          <a:solidFill>
                            <a:srgbClr val="000000"/>
                          </a:solidFill>
                          <a:effectLst/>
                          <a:latin typeface="Calibri"/>
                        </a:rPr>
                        <a:t>Fall 2013</a:t>
                      </a:r>
                    </a:p>
                  </a:txBody>
                  <a:tcPr marL="12700" marR="12700" marT="12700" marB="0" anchor="b">
                    <a:lnL>
                      <a:noFill/>
                    </a:lnL>
                    <a:lnR>
                      <a:noFill/>
                    </a:lnR>
                    <a:lnT>
                      <a:noFill/>
                    </a:lnT>
                    <a:lnB>
                      <a:noFill/>
                    </a:lnB>
                    <a:solidFill>
                      <a:srgbClr val="FFFF00"/>
                    </a:solidFill>
                  </a:tcPr>
                </a:tc>
                <a:tc>
                  <a:txBody>
                    <a:bodyPr/>
                    <a:lstStyle/>
                    <a:p>
                      <a:pPr algn="r" fontAlgn="b"/>
                      <a:r>
                        <a:rPr lang="is-IS" sz="1600" b="0" i="0" u="none" strike="noStrike">
                          <a:solidFill>
                            <a:srgbClr val="000000"/>
                          </a:solidFill>
                          <a:effectLst/>
                          <a:latin typeface="Calibri"/>
                        </a:rPr>
                        <a:t>2</a:t>
                      </a:r>
                    </a:p>
                  </a:txBody>
                  <a:tcPr marL="12700" marR="12700" marT="12700" marB="0" anchor="b">
                    <a:lnL>
                      <a:noFill/>
                    </a:lnL>
                    <a:lnR>
                      <a:noFill/>
                    </a:lnR>
                    <a:lnT>
                      <a:noFill/>
                    </a:lnT>
                    <a:lnB>
                      <a:noFill/>
                    </a:lnB>
                    <a:solidFill>
                      <a:srgbClr val="FFFF00"/>
                    </a:solidFill>
                  </a:tcPr>
                </a:tc>
                <a:tc>
                  <a:txBody>
                    <a:bodyPr/>
                    <a:lstStyle/>
                    <a:p>
                      <a:pPr algn="r" fontAlgn="b"/>
                      <a:r>
                        <a:rPr lang="nb-NO" sz="1600" b="0" i="0" u="none" strike="noStrike">
                          <a:solidFill>
                            <a:srgbClr val="000000"/>
                          </a:solidFill>
                          <a:effectLst/>
                          <a:latin typeface="Calibri"/>
                        </a:rPr>
                        <a:t>50.0%</a:t>
                      </a:r>
                    </a:p>
                  </a:txBody>
                  <a:tcPr marL="12700" marR="12700" marT="12700"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2013</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Sum 2013</a:t>
                      </a:r>
                    </a:p>
                  </a:txBody>
                  <a:tcPr marL="12700" marR="12700" marT="12700" marB="0" anchor="b">
                    <a:lnL>
                      <a:noFill/>
                    </a:lnL>
                    <a:lnR>
                      <a:noFill/>
                    </a:lnR>
                    <a:lnT>
                      <a:noFill/>
                    </a:lnT>
                    <a:lnB>
                      <a:noFill/>
                    </a:lnB>
                    <a:solidFill>
                      <a:srgbClr val="FFFF00"/>
                    </a:solidFill>
                  </a:tcPr>
                </a:tc>
                <a:tc>
                  <a:txBody>
                    <a:bodyPr/>
                    <a:lstStyle/>
                    <a:p>
                      <a:pPr algn="r" fontAlgn="b"/>
                      <a:r>
                        <a:rPr lang="en-US" sz="1600" b="0" i="0" u="none" strike="noStrike">
                          <a:solidFill>
                            <a:srgbClr val="000000"/>
                          </a:solidFill>
                          <a:effectLst/>
                          <a:latin typeface="Calibri"/>
                        </a:rPr>
                        <a:t>6</a:t>
                      </a:r>
                    </a:p>
                  </a:txBody>
                  <a:tcPr marL="12700" marR="12700" marT="12700" marB="0" anchor="b">
                    <a:lnL>
                      <a:noFill/>
                    </a:lnL>
                    <a:lnR>
                      <a:noFill/>
                    </a:lnR>
                    <a:lnT>
                      <a:noFill/>
                    </a:lnT>
                    <a:lnB>
                      <a:noFill/>
                    </a:lnB>
                    <a:solidFill>
                      <a:srgbClr val="FFFF00"/>
                    </a:solidFill>
                  </a:tcPr>
                </a:tc>
                <a:tc>
                  <a:txBody>
                    <a:bodyPr/>
                    <a:lstStyle/>
                    <a:p>
                      <a:pPr algn="r" fontAlgn="b"/>
                      <a:r>
                        <a:rPr lang="hr-HR" sz="1600" b="0" i="0" u="none" strike="noStrike">
                          <a:solidFill>
                            <a:srgbClr val="000000"/>
                          </a:solidFill>
                          <a:effectLst/>
                          <a:latin typeface="Calibri"/>
                        </a:rPr>
                        <a:t>16.7%</a:t>
                      </a:r>
                    </a:p>
                  </a:txBody>
                  <a:tcPr marL="12700" marR="12700" marT="1270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2014</a:t>
                      </a:r>
                    </a:p>
                  </a:txBody>
                  <a:tcPr marL="12700" marR="12700" marT="12700" marB="0" anchor="b">
                    <a:lnL>
                      <a:noFill/>
                    </a:lnL>
                    <a:lnR>
                      <a:noFill/>
                    </a:lnR>
                    <a:lnT>
                      <a:noFill/>
                    </a:lnT>
                    <a:lnB>
                      <a:noFill/>
                    </a:lnB>
                    <a:solidFill>
                      <a:srgbClr val="BFBFBF"/>
                    </a:solidFill>
                  </a:tcPr>
                </a:tc>
                <a:tc>
                  <a:txBody>
                    <a:bodyPr/>
                    <a:lstStyle/>
                    <a:p>
                      <a:pPr algn="l" fontAlgn="b"/>
                      <a:endParaRPr lang="en-US" sz="16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is-IS" sz="1600" b="0" i="0" u="none" strike="noStrike">
                          <a:solidFill>
                            <a:srgbClr val="000000"/>
                          </a:solidFill>
                          <a:effectLst/>
                          <a:latin typeface="Calibri"/>
                        </a:rPr>
                        <a:t>32</a:t>
                      </a:r>
                    </a:p>
                  </a:txBody>
                  <a:tcPr marL="12700" marR="12700" marT="12700" marB="0" anchor="b">
                    <a:lnL>
                      <a:noFill/>
                    </a:lnL>
                    <a:lnR>
                      <a:noFill/>
                    </a:lnR>
                    <a:lnT>
                      <a:noFill/>
                    </a:lnT>
                    <a:lnB>
                      <a:noFill/>
                    </a:lnB>
                    <a:solidFill>
                      <a:srgbClr val="FFC000"/>
                    </a:solidFill>
                  </a:tcPr>
                </a:tc>
                <a:tc>
                  <a:txBody>
                    <a:bodyPr/>
                    <a:lstStyle/>
                    <a:p>
                      <a:pPr algn="l" fontAlgn="b"/>
                      <a:r>
                        <a:rPr lang="en-US" sz="1600" b="0" i="0" u="none" strike="noStrike">
                          <a:solidFill>
                            <a:srgbClr val="000000"/>
                          </a:solidFill>
                          <a:effectLst/>
                          <a:latin typeface="Calibri"/>
                        </a:rPr>
                        <a:t> </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2014</a:t>
                      </a:r>
                    </a:p>
                  </a:txBody>
                  <a:tcPr marL="12700" marR="12700" marT="12700" marB="0" anchor="b">
                    <a:lnL>
                      <a:noFill/>
                    </a:lnL>
                    <a:lnR>
                      <a:noFill/>
                    </a:lnR>
                    <a:lnT>
                      <a:noFill/>
                    </a:lnT>
                    <a:lnB>
                      <a:noFill/>
                    </a:lnB>
                    <a:solidFill>
                      <a:srgbClr val="BFBFBF"/>
                    </a:solidFill>
                  </a:tcPr>
                </a:tc>
                <a:tc>
                  <a:txBody>
                    <a:bodyPr/>
                    <a:lstStyle/>
                    <a:p>
                      <a:pPr algn="l" fontAlgn="b"/>
                      <a:r>
                        <a:rPr lang="de-DE" sz="1600" b="0" i="0" u="none" strike="noStrike">
                          <a:solidFill>
                            <a:srgbClr val="000000"/>
                          </a:solidFill>
                          <a:effectLst/>
                          <a:latin typeface="Calibri"/>
                        </a:rPr>
                        <a:t>Fall 2014</a:t>
                      </a:r>
                    </a:p>
                  </a:txBody>
                  <a:tcPr marL="12700" marR="12700" marT="12700" marB="0" anchor="b">
                    <a:lnL>
                      <a:noFill/>
                    </a:lnL>
                    <a:lnR>
                      <a:noFill/>
                    </a:lnR>
                    <a:lnT>
                      <a:noFill/>
                    </a:lnT>
                    <a:lnB>
                      <a:noFill/>
                    </a:lnB>
                    <a:solidFill>
                      <a:srgbClr val="FFC000"/>
                    </a:solidFill>
                  </a:tcPr>
                </a:tc>
                <a:tc>
                  <a:txBody>
                    <a:bodyPr/>
                    <a:lstStyle/>
                    <a:p>
                      <a:pPr algn="r" fontAlgn="b"/>
                      <a:r>
                        <a:rPr lang="en-US" sz="1600" b="0" i="0" u="none" strike="noStrike">
                          <a:solidFill>
                            <a:srgbClr val="000000"/>
                          </a:solidFill>
                          <a:effectLst/>
                          <a:latin typeface="Calibri"/>
                        </a:rPr>
                        <a:t>1</a:t>
                      </a:r>
                    </a:p>
                  </a:txBody>
                  <a:tcPr marL="12700" marR="12700" marT="12700" marB="0" anchor="b">
                    <a:lnL>
                      <a:noFill/>
                    </a:lnL>
                    <a:lnR>
                      <a:noFill/>
                    </a:lnR>
                    <a:lnT>
                      <a:noFill/>
                    </a:lnT>
                    <a:lnB>
                      <a:noFill/>
                    </a:lnB>
                    <a:solidFill>
                      <a:srgbClr val="FFC000"/>
                    </a:solidFill>
                  </a:tcPr>
                </a:tc>
                <a:tc>
                  <a:txBody>
                    <a:bodyPr/>
                    <a:lstStyle/>
                    <a:p>
                      <a:pPr algn="r" fontAlgn="b"/>
                      <a:r>
                        <a:rPr lang="nb-NO" sz="1600" b="0" i="0" u="none" strike="noStrike">
                          <a:solidFill>
                            <a:srgbClr val="000000"/>
                          </a:solidFill>
                          <a:effectLst/>
                          <a:latin typeface="Calibri"/>
                        </a:rPr>
                        <a:t>0.0%</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val="10005"/>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2014</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Sum 2014</a:t>
                      </a:r>
                    </a:p>
                  </a:txBody>
                  <a:tcPr marL="12700" marR="12700" marT="12700" marB="0" anchor="b">
                    <a:lnL>
                      <a:noFill/>
                    </a:lnL>
                    <a:lnR>
                      <a:noFill/>
                    </a:lnR>
                    <a:lnT>
                      <a:noFill/>
                    </a:lnT>
                    <a:lnB>
                      <a:noFill/>
                    </a:lnB>
                    <a:solidFill>
                      <a:srgbClr val="FFC000"/>
                    </a:solidFill>
                  </a:tcPr>
                </a:tc>
                <a:tc>
                  <a:txBody>
                    <a:bodyPr/>
                    <a:lstStyle/>
                    <a:p>
                      <a:pPr algn="r" fontAlgn="b"/>
                      <a:r>
                        <a:rPr lang="en-US" sz="1600" b="0" i="0" u="none" strike="noStrike">
                          <a:solidFill>
                            <a:srgbClr val="000000"/>
                          </a:solidFill>
                          <a:effectLst/>
                          <a:latin typeface="Calibri"/>
                        </a:rPr>
                        <a:t>9</a:t>
                      </a:r>
                    </a:p>
                  </a:txBody>
                  <a:tcPr marL="12700" marR="12700" marT="12700" marB="0" anchor="b">
                    <a:lnL>
                      <a:noFill/>
                    </a:lnL>
                    <a:lnR>
                      <a:noFill/>
                    </a:lnR>
                    <a:lnT>
                      <a:noFill/>
                    </a:lnT>
                    <a:lnB>
                      <a:noFill/>
                    </a:lnB>
                    <a:solidFill>
                      <a:srgbClr val="FFC000"/>
                    </a:solidFill>
                  </a:tcPr>
                </a:tc>
                <a:tc>
                  <a:txBody>
                    <a:bodyPr/>
                    <a:lstStyle/>
                    <a:p>
                      <a:pPr algn="r" fontAlgn="b"/>
                      <a:r>
                        <a:rPr lang="hr-HR" sz="1600" b="0" i="0" u="none" strike="noStrike">
                          <a:solidFill>
                            <a:srgbClr val="000000"/>
                          </a:solidFill>
                          <a:effectLst/>
                          <a:latin typeface="Calibri"/>
                        </a:rPr>
                        <a:t>66.7%</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val="10006"/>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2015</a:t>
                      </a:r>
                    </a:p>
                  </a:txBody>
                  <a:tcPr marL="12700" marR="12700" marT="12700" marB="0" anchor="b">
                    <a:lnL>
                      <a:noFill/>
                    </a:lnL>
                    <a:lnR>
                      <a:noFill/>
                    </a:lnR>
                    <a:lnT>
                      <a:noFill/>
                    </a:lnT>
                    <a:lnB>
                      <a:noFill/>
                    </a:lnB>
                    <a:solidFill>
                      <a:srgbClr val="BFBFBF"/>
                    </a:solidFill>
                  </a:tcPr>
                </a:tc>
                <a:tc>
                  <a:txBody>
                    <a:bodyPr/>
                    <a:lstStyle/>
                    <a:p>
                      <a:pPr algn="l" fontAlgn="b"/>
                      <a:endParaRPr lang="en-US" sz="16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is-IS" sz="1600" b="0" i="0" u="none" strike="noStrike">
                          <a:solidFill>
                            <a:srgbClr val="000000"/>
                          </a:solidFill>
                          <a:effectLst/>
                          <a:latin typeface="Calibri"/>
                        </a:rPr>
                        <a:t>28</a:t>
                      </a:r>
                    </a:p>
                  </a:txBody>
                  <a:tcPr marL="12700" marR="12700" marT="12700" marB="0" anchor="b">
                    <a:lnL>
                      <a:noFill/>
                    </a:lnL>
                    <a:lnR>
                      <a:noFill/>
                    </a:lnR>
                    <a:lnT>
                      <a:noFill/>
                    </a:lnT>
                    <a:lnB>
                      <a:noFill/>
                    </a:lnB>
                    <a:solidFill>
                      <a:srgbClr val="A9D08E"/>
                    </a:solidFill>
                  </a:tcPr>
                </a:tc>
                <a:tc>
                  <a:txBody>
                    <a:bodyPr/>
                    <a:lstStyle/>
                    <a:p>
                      <a:pPr algn="l" fontAlgn="b"/>
                      <a:r>
                        <a:rPr lang="en-US" sz="1600" b="0" i="0" u="none" strike="noStrike">
                          <a:solidFill>
                            <a:srgbClr val="000000"/>
                          </a:solidFill>
                          <a:effectLst/>
                          <a:latin typeface="Calibri"/>
                        </a:rPr>
                        <a:t> </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r h="287967">
                <a:tc>
                  <a:txBody>
                    <a:bodyPr/>
                    <a:lstStyle/>
                    <a:p>
                      <a:pPr algn="l" fontAlgn="b"/>
                      <a:r>
                        <a:rPr lang="en-US" sz="1600" b="0" i="0" u="none" strike="noStrike">
                          <a:solidFill>
                            <a:srgbClr val="000000"/>
                          </a:solidFill>
                          <a:effectLst/>
                          <a:latin typeface="Calibri"/>
                        </a:rPr>
                        <a:t>African American</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2015</a:t>
                      </a:r>
                    </a:p>
                  </a:txBody>
                  <a:tcPr marL="12700" marR="12700" marT="12700" marB="0" anchor="b">
                    <a:lnL>
                      <a:noFill/>
                    </a:lnL>
                    <a:lnR>
                      <a:noFill/>
                    </a:lnR>
                    <a:lnT>
                      <a:noFill/>
                    </a:lnT>
                    <a:lnB>
                      <a:noFill/>
                    </a:lnB>
                    <a:solidFill>
                      <a:srgbClr val="BFBFBF"/>
                    </a:solidFill>
                  </a:tcPr>
                </a:tc>
                <a:tc>
                  <a:txBody>
                    <a:bodyPr/>
                    <a:lstStyle/>
                    <a:p>
                      <a:pPr algn="l" fontAlgn="b"/>
                      <a:r>
                        <a:rPr lang="de-DE" sz="1600" b="0" i="0" u="none" strike="noStrike">
                          <a:solidFill>
                            <a:srgbClr val="000000"/>
                          </a:solidFill>
                          <a:effectLst/>
                          <a:latin typeface="Calibri"/>
                        </a:rPr>
                        <a:t>Fall 2015</a:t>
                      </a:r>
                    </a:p>
                  </a:txBody>
                  <a:tcPr marL="12700" marR="12700" marT="12700" marB="0" anchor="b">
                    <a:lnL>
                      <a:noFill/>
                    </a:lnL>
                    <a:lnR>
                      <a:noFill/>
                    </a:lnR>
                    <a:lnT>
                      <a:noFill/>
                    </a:lnT>
                    <a:lnB>
                      <a:noFill/>
                    </a:lnB>
                    <a:solidFill>
                      <a:srgbClr val="A9D08E"/>
                    </a:solidFill>
                  </a:tcPr>
                </a:tc>
                <a:tc>
                  <a:txBody>
                    <a:bodyPr/>
                    <a:lstStyle/>
                    <a:p>
                      <a:pPr algn="r" fontAlgn="b"/>
                      <a:r>
                        <a:rPr lang="en-US" sz="1600" b="0" i="0" u="none" strike="noStrike">
                          <a:solidFill>
                            <a:srgbClr val="000000"/>
                          </a:solidFill>
                          <a:effectLst/>
                          <a:latin typeface="Calibri"/>
                        </a:rPr>
                        <a:t>7</a:t>
                      </a:r>
                    </a:p>
                  </a:txBody>
                  <a:tcPr marL="12700" marR="12700" marT="12700" marB="0" anchor="b">
                    <a:lnL>
                      <a:noFill/>
                    </a:lnL>
                    <a:lnR>
                      <a:noFill/>
                    </a:lnR>
                    <a:lnT>
                      <a:noFill/>
                    </a:lnT>
                    <a:lnB>
                      <a:noFill/>
                    </a:lnB>
                    <a:solidFill>
                      <a:srgbClr val="A9D08E"/>
                    </a:solidFill>
                  </a:tcPr>
                </a:tc>
                <a:tc>
                  <a:txBody>
                    <a:bodyPr/>
                    <a:lstStyle/>
                    <a:p>
                      <a:pPr algn="r" fontAlgn="b"/>
                      <a:r>
                        <a:rPr lang="nb-NO" sz="1600" b="0" i="0" u="none" strike="noStrike" dirty="0">
                          <a:solidFill>
                            <a:srgbClr val="000000"/>
                          </a:solidFill>
                          <a:effectLst/>
                          <a:latin typeface="Calibri"/>
                        </a:rPr>
                        <a:t>0.0%</a:t>
                      </a:r>
                    </a:p>
                  </a:txBody>
                  <a:tcPr marL="12700" marR="12700" marT="12700" marB="0" anchor="b">
                    <a:lnL>
                      <a:noFill/>
                    </a:lnL>
                    <a:lnR>
                      <a:noFill/>
                    </a:lnR>
                    <a:lnT>
                      <a:noFill/>
                    </a:lnT>
                    <a:lnB>
                      <a:noFill/>
                    </a:lnB>
                    <a:solidFill>
                      <a:srgbClr val="A9D08E"/>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471265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2"/>
          </p:nvPr>
        </p:nvSpPr>
        <p:spPr>
          <a:xfrm>
            <a:off x="213504" y="177022"/>
            <a:ext cx="3586163" cy="1218162"/>
          </a:xfrm>
        </p:spPr>
        <p:txBody>
          <a:bodyPr>
            <a:normAutofit/>
          </a:bodyPr>
          <a:lstStyle>
            <a:lvl1pPr marL="0" indent="0">
              <a:buNone/>
              <a:defRPr sz="3600"/>
            </a:lvl1pPr>
          </a:lstStyle>
          <a:p>
            <a:r>
              <a:rPr lang="en-US" sz="2800" dirty="0" smtClean="0">
                <a:solidFill>
                  <a:srgbClr val="E80202"/>
                </a:solidFill>
                <a:latin typeface="ATC Overlook Heavy"/>
                <a:cs typeface="ATC Overlook Heavy"/>
              </a:rPr>
              <a:t>Tenacity of impact – long term</a:t>
            </a:r>
            <a:endParaRPr lang="en-US" sz="2800" b="0" i="0" dirty="0">
              <a:solidFill>
                <a:srgbClr val="E80202"/>
              </a:solidFill>
              <a:latin typeface="ATC Overlook Heavy"/>
              <a:cs typeface="ATC Overlook Heavy"/>
            </a:endParaRPr>
          </a:p>
        </p:txBody>
      </p:sp>
      <p:sp>
        <p:nvSpPr>
          <p:cNvPr id="9" name="Right Triangle 7"/>
          <p:cNvSpPr/>
          <p:nvPr/>
        </p:nvSpPr>
        <p:spPr>
          <a:xfrm flipH="1">
            <a:off x="0" y="4229100"/>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graphicFrame>
        <p:nvGraphicFramePr>
          <p:cNvPr id="2" name="Table 1"/>
          <p:cNvGraphicFramePr>
            <a:graphicFrameLocks noGrp="1"/>
          </p:cNvGraphicFramePr>
          <p:nvPr>
            <p:extLst>
              <p:ext uri="{D42A27DB-BD31-4B8C-83A1-F6EECF244321}">
                <p14:modId xmlns:p14="http://schemas.microsoft.com/office/powerpoint/2010/main" val="2671772758"/>
              </p:ext>
            </p:extLst>
          </p:nvPr>
        </p:nvGraphicFramePr>
        <p:xfrm>
          <a:off x="1041663" y="1204803"/>
          <a:ext cx="7278195" cy="3189641"/>
        </p:xfrm>
        <a:graphic>
          <a:graphicData uri="http://schemas.openxmlformats.org/drawingml/2006/table">
            <a:tbl>
              <a:tblPr/>
              <a:tblGrid>
                <a:gridCol w="1791556">
                  <a:extLst>
                    <a:ext uri="{9D8B030D-6E8A-4147-A177-3AD203B41FA5}">
                      <a16:colId xmlns:a16="http://schemas.microsoft.com/office/drawing/2014/main" val="20000"/>
                    </a:ext>
                  </a:extLst>
                </a:gridCol>
                <a:gridCol w="1203701">
                  <a:extLst>
                    <a:ext uri="{9D8B030D-6E8A-4147-A177-3AD203B41FA5}">
                      <a16:colId xmlns:a16="http://schemas.microsoft.com/office/drawing/2014/main" val="20001"/>
                    </a:ext>
                  </a:extLst>
                </a:gridCol>
                <a:gridCol w="1525622">
                  <a:extLst>
                    <a:ext uri="{9D8B030D-6E8A-4147-A177-3AD203B41FA5}">
                      <a16:colId xmlns:a16="http://schemas.microsoft.com/office/drawing/2014/main" val="20002"/>
                    </a:ext>
                  </a:extLst>
                </a:gridCol>
                <a:gridCol w="1203701">
                  <a:extLst>
                    <a:ext uri="{9D8B030D-6E8A-4147-A177-3AD203B41FA5}">
                      <a16:colId xmlns:a16="http://schemas.microsoft.com/office/drawing/2014/main" val="20003"/>
                    </a:ext>
                  </a:extLst>
                </a:gridCol>
                <a:gridCol w="1553615">
                  <a:extLst>
                    <a:ext uri="{9D8B030D-6E8A-4147-A177-3AD203B41FA5}">
                      <a16:colId xmlns:a16="http://schemas.microsoft.com/office/drawing/2014/main" val="20004"/>
                    </a:ext>
                  </a:extLst>
                </a:gridCol>
              </a:tblGrid>
              <a:tr h="791474">
                <a:tc>
                  <a:txBody>
                    <a:bodyPr/>
                    <a:lstStyle/>
                    <a:p>
                      <a:pPr algn="l" fontAlgn="b"/>
                      <a:r>
                        <a:rPr lang="en-US" sz="1600" b="1" i="0" u="none" strike="noStrike">
                          <a:solidFill>
                            <a:srgbClr val="000000"/>
                          </a:solidFill>
                          <a:effectLst/>
                          <a:latin typeface="Calibri"/>
                        </a:rPr>
                        <a:t>Ethnicity</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Semester Taking 092</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Last Semester Taking a Math Class</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 Students</a:t>
                      </a:r>
                    </a:p>
                  </a:txBody>
                  <a:tcPr marL="12700" marR="12700" marT="12700" marB="0" anchor="b">
                    <a:lnL>
                      <a:noFill/>
                    </a:lnL>
                    <a:lnR>
                      <a:noFill/>
                    </a:lnR>
                    <a:lnT>
                      <a:noFill/>
                    </a:lnT>
                    <a:lnB>
                      <a:noFill/>
                    </a:lnB>
                    <a:solidFill>
                      <a:srgbClr val="BFBFBF"/>
                    </a:solidFill>
                  </a:tcPr>
                </a:tc>
                <a:tc>
                  <a:txBody>
                    <a:bodyPr/>
                    <a:lstStyle/>
                    <a:p>
                      <a:pPr algn="l" fontAlgn="b"/>
                      <a:r>
                        <a:rPr lang="en-US" sz="1600" b="1" i="0" u="none" strike="noStrike">
                          <a:solidFill>
                            <a:srgbClr val="000000"/>
                          </a:solidFill>
                          <a:effectLst/>
                          <a:latin typeface="Calibri"/>
                        </a:rPr>
                        <a:t>Pass Rate in Last Math Class</a:t>
                      </a:r>
                    </a:p>
                  </a:txBody>
                  <a:tcPr marL="12700" marR="12700" marT="12700" marB="0" anchor="b">
                    <a:lnL>
                      <a:noFill/>
                    </a:lnL>
                    <a:lnR>
                      <a:noFill/>
                    </a:lnR>
                    <a:lnT>
                      <a:noFill/>
                    </a:lnT>
                    <a:lnB>
                      <a:noFill/>
                    </a:lnB>
                    <a:solidFill>
                      <a:srgbClr val="BFBFBF"/>
                    </a:solidFill>
                  </a:tcPr>
                </a:tc>
                <a:extLst>
                  <a:ext uri="{0D108BD9-81ED-4DB2-BD59-A6C34878D82A}">
                    <a16:rowId xmlns:a16="http://schemas.microsoft.com/office/drawing/2014/main" val="10000"/>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2013</a:t>
                      </a:r>
                    </a:p>
                  </a:txBody>
                  <a:tcPr marL="12700" marR="12700" marT="12700" marB="0" anchor="b">
                    <a:lnL>
                      <a:noFill/>
                    </a:lnL>
                    <a:lnR>
                      <a:noFill/>
                    </a:lnR>
                    <a:lnT>
                      <a:noFill/>
                    </a:lnT>
                    <a:lnB>
                      <a:noFill/>
                    </a:lnB>
                    <a:solidFill>
                      <a:srgbClr val="BFBFBF"/>
                    </a:solidFill>
                  </a:tcPr>
                </a:tc>
                <a:tc>
                  <a:txBody>
                    <a:bodyPr/>
                    <a:lstStyle/>
                    <a:p>
                      <a:pPr algn="l" fontAlgn="b"/>
                      <a:endParaRPr lang="en-US" sz="16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cs-CZ" sz="1600" b="0" i="0" u="none" strike="noStrike">
                          <a:solidFill>
                            <a:srgbClr val="000000"/>
                          </a:solidFill>
                          <a:effectLst/>
                          <a:latin typeface="Calibri"/>
                        </a:rPr>
                        <a:t>89</a:t>
                      </a:r>
                    </a:p>
                  </a:txBody>
                  <a:tcPr marL="12700" marR="12700" marT="12700" marB="0" anchor="b">
                    <a:lnL>
                      <a:noFill/>
                    </a:lnL>
                    <a:lnR>
                      <a:noFill/>
                    </a:lnR>
                    <a:lnT>
                      <a:noFill/>
                    </a:lnT>
                    <a:lnB>
                      <a:noFill/>
                    </a:lnB>
                    <a:solidFill>
                      <a:srgbClr val="FFFF00"/>
                    </a:solidFill>
                  </a:tcPr>
                </a:tc>
                <a:tc>
                  <a:txBody>
                    <a:bodyPr/>
                    <a:lstStyle/>
                    <a:p>
                      <a:pPr algn="r" fontAlgn="b"/>
                      <a:r>
                        <a:rPr lang="nb-NO" sz="1600" b="0" i="0" u="none" strike="noStrike">
                          <a:solidFill>
                            <a:srgbClr val="000000"/>
                          </a:solidFill>
                          <a:effectLst/>
                          <a:latin typeface="Calibri"/>
                        </a:rPr>
                        <a:t>0.0%</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2013</a:t>
                      </a:r>
                    </a:p>
                  </a:txBody>
                  <a:tcPr marL="12700" marR="12700" marT="12700" marB="0" anchor="b">
                    <a:lnL>
                      <a:noFill/>
                    </a:lnL>
                    <a:lnR>
                      <a:noFill/>
                    </a:lnR>
                    <a:lnT>
                      <a:noFill/>
                    </a:lnT>
                    <a:lnB>
                      <a:noFill/>
                    </a:lnB>
                    <a:solidFill>
                      <a:srgbClr val="BFBFBF"/>
                    </a:solidFill>
                  </a:tcPr>
                </a:tc>
                <a:tc>
                  <a:txBody>
                    <a:bodyPr/>
                    <a:lstStyle/>
                    <a:p>
                      <a:pPr algn="l" fontAlgn="b"/>
                      <a:r>
                        <a:rPr lang="de-DE" sz="1600" b="0" i="0" u="none" strike="noStrike">
                          <a:solidFill>
                            <a:srgbClr val="000000"/>
                          </a:solidFill>
                          <a:effectLst/>
                          <a:latin typeface="Calibri"/>
                        </a:rPr>
                        <a:t>Fall 2013</a:t>
                      </a:r>
                    </a:p>
                  </a:txBody>
                  <a:tcPr marL="12700" marR="12700" marT="12700" marB="0" anchor="b">
                    <a:lnL>
                      <a:noFill/>
                    </a:lnL>
                    <a:lnR>
                      <a:noFill/>
                    </a:lnR>
                    <a:lnT>
                      <a:noFill/>
                    </a:lnT>
                    <a:lnB>
                      <a:noFill/>
                    </a:lnB>
                    <a:solidFill>
                      <a:srgbClr val="FFFF00"/>
                    </a:solidFill>
                  </a:tcPr>
                </a:tc>
                <a:tc>
                  <a:txBody>
                    <a:bodyPr/>
                    <a:lstStyle/>
                    <a:p>
                      <a:pPr algn="r" fontAlgn="b"/>
                      <a:r>
                        <a:rPr lang="en-US" sz="1600" b="0" i="0" u="none" strike="noStrike">
                          <a:solidFill>
                            <a:srgbClr val="000000"/>
                          </a:solidFill>
                          <a:effectLst/>
                          <a:latin typeface="Calibri"/>
                        </a:rPr>
                        <a:t>8</a:t>
                      </a:r>
                    </a:p>
                  </a:txBody>
                  <a:tcPr marL="12700" marR="12700" marT="12700" marB="0" anchor="b">
                    <a:lnL>
                      <a:noFill/>
                    </a:lnL>
                    <a:lnR>
                      <a:noFill/>
                    </a:lnR>
                    <a:lnT>
                      <a:noFill/>
                    </a:lnT>
                    <a:lnB>
                      <a:noFill/>
                    </a:lnB>
                    <a:solidFill>
                      <a:srgbClr val="FFFF00"/>
                    </a:solidFill>
                  </a:tcPr>
                </a:tc>
                <a:tc>
                  <a:txBody>
                    <a:bodyPr/>
                    <a:lstStyle/>
                    <a:p>
                      <a:pPr algn="r" fontAlgn="b"/>
                      <a:r>
                        <a:rPr lang="hr-HR" sz="1600" b="0" i="0" u="none" strike="noStrike">
                          <a:solidFill>
                            <a:srgbClr val="000000"/>
                          </a:solidFill>
                          <a:effectLst/>
                          <a:latin typeface="Calibri"/>
                        </a:rPr>
                        <a:t>62.5%</a:t>
                      </a:r>
                    </a:p>
                  </a:txBody>
                  <a:tcPr marL="12700" marR="12700" marT="12700"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2013</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Sum 2013</a:t>
                      </a:r>
                    </a:p>
                  </a:txBody>
                  <a:tcPr marL="12700" marR="12700" marT="12700" marB="0" anchor="b">
                    <a:lnL>
                      <a:noFill/>
                    </a:lnL>
                    <a:lnR>
                      <a:noFill/>
                    </a:lnR>
                    <a:lnT>
                      <a:noFill/>
                    </a:lnT>
                    <a:lnB>
                      <a:noFill/>
                    </a:lnB>
                    <a:solidFill>
                      <a:srgbClr val="FFFF00"/>
                    </a:solidFill>
                  </a:tcPr>
                </a:tc>
                <a:tc>
                  <a:txBody>
                    <a:bodyPr/>
                    <a:lstStyle/>
                    <a:p>
                      <a:pPr algn="r" fontAlgn="b"/>
                      <a:r>
                        <a:rPr lang="cs-CZ" sz="1600" b="0" i="0" u="none" strike="noStrike">
                          <a:solidFill>
                            <a:srgbClr val="000000"/>
                          </a:solidFill>
                          <a:effectLst/>
                          <a:latin typeface="Calibri"/>
                        </a:rPr>
                        <a:t>21</a:t>
                      </a:r>
                    </a:p>
                  </a:txBody>
                  <a:tcPr marL="12700" marR="12700" marT="12700" marB="0" anchor="b">
                    <a:lnL>
                      <a:noFill/>
                    </a:lnL>
                    <a:lnR>
                      <a:noFill/>
                    </a:lnR>
                    <a:lnT>
                      <a:noFill/>
                    </a:lnT>
                    <a:lnB>
                      <a:noFill/>
                    </a:lnB>
                    <a:solidFill>
                      <a:srgbClr val="FFFF00"/>
                    </a:solidFill>
                  </a:tcPr>
                </a:tc>
                <a:tc>
                  <a:txBody>
                    <a:bodyPr/>
                    <a:lstStyle/>
                    <a:p>
                      <a:pPr algn="r" fontAlgn="b"/>
                      <a:r>
                        <a:rPr lang="hr-HR" sz="1600" b="0" i="0" u="none" strike="noStrike">
                          <a:solidFill>
                            <a:srgbClr val="000000"/>
                          </a:solidFill>
                          <a:effectLst/>
                          <a:latin typeface="Calibri"/>
                        </a:rPr>
                        <a:t>28.6%</a:t>
                      </a:r>
                    </a:p>
                  </a:txBody>
                  <a:tcPr marL="12700" marR="12700" marT="1270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2014</a:t>
                      </a:r>
                    </a:p>
                  </a:txBody>
                  <a:tcPr marL="12700" marR="12700" marT="12700" marB="0" anchor="b">
                    <a:lnL>
                      <a:noFill/>
                    </a:lnL>
                    <a:lnR>
                      <a:noFill/>
                    </a:lnR>
                    <a:lnT>
                      <a:noFill/>
                    </a:lnT>
                    <a:lnB>
                      <a:noFill/>
                    </a:lnB>
                    <a:solidFill>
                      <a:srgbClr val="BFBFBF"/>
                    </a:solidFill>
                  </a:tcPr>
                </a:tc>
                <a:tc>
                  <a:txBody>
                    <a:bodyPr/>
                    <a:lstStyle/>
                    <a:p>
                      <a:pPr algn="l" fontAlgn="b"/>
                      <a:endParaRPr lang="en-US" sz="16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cs-CZ" sz="1600" b="0" i="0" u="none" strike="noStrike">
                          <a:solidFill>
                            <a:srgbClr val="000000"/>
                          </a:solidFill>
                          <a:effectLst/>
                          <a:latin typeface="Calibri"/>
                        </a:rPr>
                        <a:t>89</a:t>
                      </a:r>
                    </a:p>
                  </a:txBody>
                  <a:tcPr marL="12700" marR="12700" marT="12700" marB="0" anchor="b">
                    <a:lnL>
                      <a:noFill/>
                    </a:lnL>
                    <a:lnR>
                      <a:noFill/>
                    </a:lnR>
                    <a:lnT>
                      <a:noFill/>
                    </a:lnT>
                    <a:lnB>
                      <a:noFill/>
                    </a:lnB>
                    <a:solidFill>
                      <a:srgbClr val="FFC000"/>
                    </a:solidFill>
                  </a:tcPr>
                </a:tc>
                <a:tc>
                  <a:txBody>
                    <a:bodyPr/>
                    <a:lstStyle/>
                    <a:p>
                      <a:pPr algn="r" fontAlgn="b"/>
                      <a:r>
                        <a:rPr lang="nb-NO" sz="1600" b="0" i="0" u="none" strike="noStrike">
                          <a:solidFill>
                            <a:srgbClr val="000000"/>
                          </a:solidFill>
                          <a:effectLst/>
                          <a:latin typeface="Calibri"/>
                        </a:rPr>
                        <a:t>0.0%</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2014</a:t>
                      </a:r>
                    </a:p>
                  </a:txBody>
                  <a:tcPr marL="12700" marR="12700" marT="12700" marB="0" anchor="b">
                    <a:lnL>
                      <a:noFill/>
                    </a:lnL>
                    <a:lnR>
                      <a:noFill/>
                    </a:lnR>
                    <a:lnT>
                      <a:noFill/>
                    </a:lnT>
                    <a:lnB>
                      <a:noFill/>
                    </a:lnB>
                    <a:solidFill>
                      <a:srgbClr val="BFBFBF"/>
                    </a:solidFill>
                  </a:tcPr>
                </a:tc>
                <a:tc>
                  <a:txBody>
                    <a:bodyPr/>
                    <a:lstStyle/>
                    <a:p>
                      <a:pPr algn="l" fontAlgn="b"/>
                      <a:r>
                        <a:rPr lang="de-DE" sz="1600" b="0" i="0" u="none" strike="noStrike">
                          <a:solidFill>
                            <a:srgbClr val="000000"/>
                          </a:solidFill>
                          <a:effectLst/>
                          <a:latin typeface="Calibri"/>
                        </a:rPr>
                        <a:t>Fall 2015</a:t>
                      </a:r>
                    </a:p>
                  </a:txBody>
                  <a:tcPr marL="12700" marR="12700" marT="12700" marB="0" anchor="b">
                    <a:lnL>
                      <a:noFill/>
                    </a:lnL>
                    <a:lnR>
                      <a:noFill/>
                    </a:lnR>
                    <a:lnT>
                      <a:noFill/>
                    </a:lnT>
                    <a:lnB>
                      <a:noFill/>
                    </a:lnB>
                    <a:solidFill>
                      <a:srgbClr val="FFC000"/>
                    </a:solidFill>
                  </a:tcPr>
                </a:tc>
                <a:tc>
                  <a:txBody>
                    <a:bodyPr/>
                    <a:lstStyle/>
                    <a:p>
                      <a:pPr algn="r" fontAlgn="b"/>
                      <a:r>
                        <a:rPr lang="en-US" sz="1600" b="0" i="0" u="none" strike="noStrike">
                          <a:solidFill>
                            <a:srgbClr val="000000"/>
                          </a:solidFill>
                          <a:effectLst/>
                          <a:latin typeface="Calibri"/>
                        </a:rPr>
                        <a:t>4</a:t>
                      </a:r>
                    </a:p>
                  </a:txBody>
                  <a:tcPr marL="12700" marR="12700" marT="12700" marB="0" anchor="b">
                    <a:lnL>
                      <a:noFill/>
                    </a:lnL>
                    <a:lnR>
                      <a:noFill/>
                    </a:lnR>
                    <a:lnT>
                      <a:noFill/>
                    </a:lnT>
                    <a:lnB>
                      <a:noFill/>
                    </a:lnB>
                    <a:solidFill>
                      <a:srgbClr val="FFC000"/>
                    </a:solidFill>
                  </a:tcPr>
                </a:tc>
                <a:tc>
                  <a:txBody>
                    <a:bodyPr/>
                    <a:lstStyle/>
                    <a:p>
                      <a:pPr algn="r" fontAlgn="b"/>
                      <a:r>
                        <a:rPr lang="nb-NO" sz="1600" b="0" i="0" u="none" strike="noStrike">
                          <a:solidFill>
                            <a:srgbClr val="000000"/>
                          </a:solidFill>
                          <a:effectLst/>
                          <a:latin typeface="Calibri"/>
                        </a:rPr>
                        <a:t>50.0%</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val="10005"/>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2014</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Sum 2014</a:t>
                      </a:r>
                    </a:p>
                  </a:txBody>
                  <a:tcPr marL="12700" marR="12700" marT="12700" marB="0" anchor="b">
                    <a:lnL>
                      <a:noFill/>
                    </a:lnL>
                    <a:lnR>
                      <a:noFill/>
                    </a:lnR>
                    <a:lnT>
                      <a:noFill/>
                    </a:lnT>
                    <a:lnB>
                      <a:noFill/>
                    </a:lnB>
                    <a:solidFill>
                      <a:srgbClr val="FFC000"/>
                    </a:solidFill>
                  </a:tcPr>
                </a:tc>
                <a:tc>
                  <a:txBody>
                    <a:bodyPr/>
                    <a:lstStyle/>
                    <a:p>
                      <a:pPr algn="r" fontAlgn="b"/>
                      <a:r>
                        <a:rPr lang="is-IS" sz="1600" b="0" i="0" u="none" strike="noStrike">
                          <a:solidFill>
                            <a:srgbClr val="000000"/>
                          </a:solidFill>
                          <a:effectLst/>
                          <a:latin typeface="Calibri"/>
                        </a:rPr>
                        <a:t>24</a:t>
                      </a:r>
                    </a:p>
                  </a:txBody>
                  <a:tcPr marL="12700" marR="12700" marT="12700" marB="0" anchor="b">
                    <a:lnL>
                      <a:noFill/>
                    </a:lnL>
                    <a:lnR>
                      <a:noFill/>
                    </a:lnR>
                    <a:lnT>
                      <a:noFill/>
                    </a:lnT>
                    <a:lnB>
                      <a:noFill/>
                    </a:lnB>
                    <a:solidFill>
                      <a:srgbClr val="FFC000"/>
                    </a:solidFill>
                  </a:tcPr>
                </a:tc>
                <a:tc>
                  <a:txBody>
                    <a:bodyPr/>
                    <a:lstStyle/>
                    <a:p>
                      <a:pPr algn="r" fontAlgn="b"/>
                      <a:r>
                        <a:rPr lang="nb-NO" sz="1600" b="0" i="0" u="none" strike="noStrike">
                          <a:solidFill>
                            <a:srgbClr val="000000"/>
                          </a:solidFill>
                          <a:effectLst/>
                          <a:latin typeface="Calibri"/>
                        </a:rPr>
                        <a:t>25.0%</a:t>
                      </a:r>
                    </a:p>
                  </a:txBody>
                  <a:tcPr marL="12700" marR="12700" marT="12700" marB="0" anchor="b">
                    <a:lnL>
                      <a:noFill/>
                    </a:lnL>
                    <a:lnR>
                      <a:noFill/>
                    </a:lnR>
                    <a:lnT>
                      <a:noFill/>
                    </a:lnT>
                    <a:lnB>
                      <a:noFill/>
                    </a:lnB>
                    <a:solidFill>
                      <a:srgbClr val="FFC000"/>
                    </a:solidFill>
                  </a:tcPr>
                </a:tc>
                <a:extLst>
                  <a:ext uri="{0D108BD9-81ED-4DB2-BD59-A6C34878D82A}">
                    <a16:rowId xmlns:a16="http://schemas.microsoft.com/office/drawing/2014/main" val="10006"/>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2015</a:t>
                      </a:r>
                    </a:p>
                  </a:txBody>
                  <a:tcPr marL="12700" marR="12700" marT="12700" marB="0" anchor="b">
                    <a:lnL>
                      <a:noFill/>
                    </a:lnL>
                    <a:lnR>
                      <a:noFill/>
                    </a:lnR>
                    <a:lnT>
                      <a:noFill/>
                    </a:lnT>
                    <a:lnB>
                      <a:noFill/>
                    </a:lnB>
                    <a:solidFill>
                      <a:srgbClr val="BFBFBF"/>
                    </a:solidFill>
                  </a:tcPr>
                </a:tc>
                <a:tc>
                  <a:txBody>
                    <a:bodyPr/>
                    <a:lstStyle/>
                    <a:p>
                      <a:pPr algn="l" fontAlgn="b"/>
                      <a:endParaRPr lang="en-US" sz="16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cs-CZ" sz="1600" b="0" i="0" u="none" strike="noStrike">
                          <a:solidFill>
                            <a:srgbClr val="000000"/>
                          </a:solidFill>
                          <a:effectLst/>
                          <a:latin typeface="Calibri"/>
                        </a:rPr>
                        <a:t>83</a:t>
                      </a:r>
                    </a:p>
                  </a:txBody>
                  <a:tcPr marL="12700" marR="12700" marT="12700" marB="0" anchor="b">
                    <a:lnL>
                      <a:noFill/>
                    </a:lnL>
                    <a:lnR>
                      <a:noFill/>
                    </a:lnR>
                    <a:lnT>
                      <a:noFill/>
                    </a:lnT>
                    <a:lnB>
                      <a:noFill/>
                    </a:lnB>
                    <a:solidFill>
                      <a:srgbClr val="A9D08E"/>
                    </a:solidFill>
                  </a:tcPr>
                </a:tc>
                <a:tc>
                  <a:txBody>
                    <a:bodyPr/>
                    <a:lstStyle/>
                    <a:p>
                      <a:pPr algn="r" fontAlgn="b"/>
                      <a:r>
                        <a:rPr lang="nb-NO" sz="1600" b="0" i="0" u="none" strike="noStrike">
                          <a:solidFill>
                            <a:srgbClr val="000000"/>
                          </a:solidFill>
                          <a:effectLst/>
                          <a:latin typeface="Calibri"/>
                        </a:rPr>
                        <a:t>0.0%</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2015</a:t>
                      </a:r>
                    </a:p>
                  </a:txBody>
                  <a:tcPr marL="12700" marR="12700" marT="12700" marB="0" anchor="b">
                    <a:lnL>
                      <a:noFill/>
                    </a:lnL>
                    <a:lnR>
                      <a:noFill/>
                    </a:lnR>
                    <a:lnT>
                      <a:noFill/>
                    </a:lnT>
                    <a:lnB>
                      <a:noFill/>
                    </a:lnB>
                    <a:solidFill>
                      <a:srgbClr val="BFBFBF"/>
                    </a:solidFill>
                  </a:tcPr>
                </a:tc>
                <a:tc>
                  <a:txBody>
                    <a:bodyPr/>
                    <a:lstStyle/>
                    <a:p>
                      <a:pPr algn="l" fontAlgn="b"/>
                      <a:r>
                        <a:rPr lang="de-DE" sz="1600" b="0" i="0" u="none" strike="noStrike">
                          <a:solidFill>
                            <a:srgbClr val="000000"/>
                          </a:solidFill>
                          <a:effectLst/>
                          <a:latin typeface="Calibri"/>
                        </a:rPr>
                        <a:t>Fall 2015</a:t>
                      </a:r>
                    </a:p>
                  </a:txBody>
                  <a:tcPr marL="12700" marR="12700" marT="12700" marB="0" anchor="b">
                    <a:lnL>
                      <a:noFill/>
                    </a:lnL>
                    <a:lnR>
                      <a:noFill/>
                    </a:lnR>
                    <a:lnT>
                      <a:noFill/>
                    </a:lnT>
                    <a:lnB>
                      <a:noFill/>
                    </a:lnB>
                    <a:solidFill>
                      <a:srgbClr val="A9D08E"/>
                    </a:solidFill>
                  </a:tcPr>
                </a:tc>
                <a:tc>
                  <a:txBody>
                    <a:bodyPr/>
                    <a:lstStyle/>
                    <a:p>
                      <a:pPr algn="r" fontAlgn="b"/>
                      <a:r>
                        <a:rPr lang="uk-UA" sz="1600" b="1" i="0" u="none" strike="noStrike">
                          <a:solidFill>
                            <a:srgbClr val="000000"/>
                          </a:solidFill>
                          <a:effectLst/>
                          <a:latin typeface="Calibri"/>
                        </a:rPr>
                        <a:t>39</a:t>
                      </a:r>
                    </a:p>
                  </a:txBody>
                  <a:tcPr marL="12700" marR="12700" marT="12700" marB="0" anchor="b">
                    <a:lnL>
                      <a:noFill/>
                    </a:lnL>
                    <a:lnR>
                      <a:noFill/>
                    </a:lnR>
                    <a:lnT>
                      <a:noFill/>
                    </a:lnT>
                    <a:lnB>
                      <a:noFill/>
                    </a:lnB>
                    <a:solidFill>
                      <a:srgbClr val="A9D08E"/>
                    </a:solidFill>
                  </a:tcPr>
                </a:tc>
                <a:tc>
                  <a:txBody>
                    <a:bodyPr/>
                    <a:lstStyle/>
                    <a:p>
                      <a:pPr algn="r" fontAlgn="b"/>
                      <a:r>
                        <a:rPr lang="hr-HR" sz="1600" b="0" i="0" u="none" strike="noStrike">
                          <a:solidFill>
                            <a:srgbClr val="000000"/>
                          </a:solidFill>
                          <a:effectLst/>
                          <a:latin typeface="Calibri"/>
                        </a:rPr>
                        <a:t>43.6%</a:t>
                      </a:r>
                    </a:p>
                  </a:txBody>
                  <a:tcPr marL="12700" marR="12700" marT="12700" marB="0" anchor="b">
                    <a:lnL>
                      <a:noFill/>
                    </a:lnL>
                    <a:lnR>
                      <a:noFill/>
                    </a:lnR>
                    <a:lnT>
                      <a:noFill/>
                    </a:lnT>
                    <a:lnB>
                      <a:noFill/>
                    </a:lnB>
                    <a:solidFill>
                      <a:srgbClr val="A9D08E"/>
                    </a:solidFill>
                  </a:tcPr>
                </a:tc>
                <a:extLst>
                  <a:ext uri="{0D108BD9-81ED-4DB2-BD59-A6C34878D82A}">
                    <a16:rowId xmlns:a16="http://schemas.microsoft.com/office/drawing/2014/main" val="10008"/>
                  </a:ext>
                </a:extLst>
              </a:tr>
              <a:tr h="266463">
                <a:tc>
                  <a:txBody>
                    <a:bodyPr/>
                    <a:lstStyle/>
                    <a:p>
                      <a:pPr algn="l" fontAlgn="b"/>
                      <a:r>
                        <a:rPr lang="en-US" sz="1600" b="0" i="0" u="none" strike="noStrike">
                          <a:solidFill>
                            <a:srgbClr val="000000"/>
                          </a:solidFill>
                          <a:effectLst/>
                          <a:latin typeface="Calibri"/>
                        </a:rPr>
                        <a:t>Latino/a</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Spg 2015</a:t>
                      </a:r>
                    </a:p>
                  </a:txBody>
                  <a:tcPr marL="12700" marR="12700" marT="12700" marB="0" anchor="b">
                    <a:lnL>
                      <a:noFill/>
                    </a:lnL>
                    <a:lnR>
                      <a:noFill/>
                    </a:lnR>
                    <a:lnT>
                      <a:noFill/>
                    </a:lnT>
                    <a:lnB>
                      <a:noFill/>
                    </a:lnB>
                    <a:solidFill>
                      <a:srgbClr val="BFBFBF"/>
                    </a:solidFill>
                  </a:tcPr>
                </a:tc>
                <a:tc>
                  <a:txBody>
                    <a:bodyPr/>
                    <a:lstStyle/>
                    <a:p>
                      <a:pPr algn="l" fontAlgn="b"/>
                      <a:r>
                        <a:rPr lang="is-IS" sz="1600" b="0" i="0" u="none" strike="noStrike">
                          <a:solidFill>
                            <a:srgbClr val="000000"/>
                          </a:solidFill>
                          <a:effectLst/>
                          <a:latin typeface="Calibri"/>
                        </a:rPr>
                        <a:t>Sum 2015</a:t>
                      </a:r>
                    </a:p>
                  </a:txBody>
                  <a:tcPr marL="12700" marR="12700" marT="12700" marB="0" anchor="b">
                    <a:lnL>
                      <a:noFill/>
                    </a:lnL>
                    <a:lnR>
                      <a:noFill/>
                    </a:lnR>
                    <a:lnT>
                      <a:noFill/>
                    </a:lnT>
                    <a:lnB>
                      <a:noFill/>
                    </a:lnB>
                    <a:solidFill>
                      <a:srgbClr val="A9D08E"/>
                    </a:solidFill>
                  </a:tcPr>
                </a:tc>
                <a:tc>
                  <a:txBody>
                    <a:bodyPr/>
                    <a:lstStyle/>
                    <a:p>
                      <a:pPr algn="r" fontAlgn="b"/>
                      <a:r>
                        <a:rPr lang="en-US" sz="1600" b="0" i="0" u="none" strike="noStrike">
                          <a:solidFill>
                            <a:srgbClr val="000000"/>
                          </a:solidFill>
                          <a:effectLst/>
                          <a:latin typeface="Calibri"/>
                        </a:rPr>
                        <a:t>1</a:t>
                      </a:r>
                    </a:p>
                  </a:txBody>
                  <a:tcPr marL="12700" marR="12700" marT="12700" marB="0" anchor="b">
                    <a:lnL>
                      <a:noFill/>
                    </a:lnL>
                    <a:lnR>
                      <a:noFill/>
                    </a:lnR>
                    <a:lnT>
                      <a:noFill/>
                    </a:lnT>
                    <a:lnB>
                      <a:noFill/>
                    </a:lnB>
                    <a:solidFill>
                      <a:srgbClr val="A9D08E"/>
                    </a:solidFill>
                  </a:tcPr>
                </a:tc>
                <a:tc>
                  <a:txBody>
                    <a:bodyPr/>
                    <a:lstStyle/>
                    <a:p>
                      <a:pPr algn="r" fontAlgn="b"/>
                      <a:r>
                        <a:rPr lang="nb-NO" sz="1600" b="0" i="0" u="none" strike="noStrike" dirty="0">
                          <a:solidFill>
                            <a:srgbClr val="000000"/>
                          </a:solidFill>
                          <a:effectLst/>
                          <a:latin typeface="Calibri"/>
                        </a:rPr>
                        <a:t>100.0%</a:t>
                      </a:r>
                    </a:p>
                  </a:txBody>
                  <a:tcPr marL="12700" marR="12700" marT="12700" marB="0" anchor="b">
                    <a:lnL>
                      <a:noFill/>
                    </a:lnL>
                    <a:lnR>
                      <a:noFill/>
                    </a:lnR>
                    <a:lnT>
                      <a:noFill/>
                    </a:lnT>
                    <a:lnB>
                      <a:noFill/>
                    </a:lnB>
                    <a:solidFill>
                      <a:srgbClr val="A9D08E"/>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2488527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2"/>
          </p:nvPr>
        </p:nvSpPr>
        <p:spPr>
          <a:xfrm>
            <a:off x="5976516" y="1326857"/>
            <a:ext cx="3586163" cy="533812"/>
          </a:xfrm>
        </p:spPr>
        <p:txBody>
          <a:bodyPr>
            <a:normAutofit/>
          </a:bodyPr>
          <a:lstStyle>
            <a:lvl1pPr marL="0" indent="0">
              <a:buNone/>
              <a:defRPr sz="3600"/>
            </a:lvl1pPr>
          </a:lstStyle>
          <a:p>
            <a:r>
              <a:rPr lang="en-US" sz="2800" dirty="0" smtClean="0">
                <a:solidFill>
                  <a:srgbClr val="E80202"/>
                </a:solidFill>
                <a:latin typeface="ATC Overlook Heavy"/>
                <a:cs typeface="ATC Overlook Heavy"/>
              </a:rPr>
              <a:t>Gear</a:t>
            </a:r>
            <a:r>
              <a:rPr lang="en-US" sz="2800" b="0" i="0" dirty="0" smtClean="0">
                <a:solidFill>
                  <a:srgbClr val="E80202"/>
                </a:solidFill>
                <a:latin typeface="ATC Overlook Heavy"/>
                <a:cs typeface="ATC Overlook Heavy"/>
              </a:rPr>
              <a:t>ing it up!</a:t>
            </a:r>
            <a:endParaRPr lang="en-US" sz="2800" b="0" i="0" dirty="0">
              <a:solidFill>
                <a:srgbClr val="E80202"/>
              </a:solidFill>
              <a:latin typeface="ATC Overlook Heavy"/>
              <a:cs typeface="ATC Overlook Heavy"/>
            </a:endParaRPr>
          </a:p>
        </p:txBody>
      </p:sp>
      <p:sp>
        <p:nvSpPr>
          <p:cNvPr id="7" name="Text Placeholder 12"/>
          <p:cNvSpPr>
            <a:spLocks noGrp="1"/>
          </p:cNvSpPr>
          <p:nvPr>
            <p:ph type="body" sz="quarter" idx="13"/>
          </p:nvPr>
        </p:nvSpPr>
        <p:spPr>
          <a:xfrm>
            <a:off x="5976516" y="1860668"/>
            <a:ext cx="2902893" cy="1211049"/>
          </a:xfrm>
        </p:spPr>
        <p:txBody>
          <a:bodyPr/>
          <a:lstStyle>
            <a:lvl1pPr marL="0" indent="0">
              <a:buNone/>
              <a:defRPr sz="2800"/>
            </a:lvl1pPr>
          </a:lstStyle>
          <a:p>
            <a:r>
              <a:rPr lang="en-US" sz="1800" b="1" i="0" dirty="0" smtClean="0">
                <a:solidFill>
                  <a:srgbClr val="E80202"/>
                </a:solidFill>
                <a:latin typeface="FS Lola"/>
                <a:cs typeface="FS Lola"/>
              </a:rPr>
              <a:t>Fall</a:t>
            </a:r>
            <a:r>
              <a:rPr lang="en-US" sz="1800" b="1" i="0" baseline="0" dirty="0" smtClean="0">
                <a:solidFill>
                  <a:srgbClr val="E80202"/>
                </a:solidFill>
                <a:latin typeface="FS Lola"/>
                <a:cs typeface="FS Lola"/>
              </a:rPr>
              <a:t> </a:t>
            </a:r>
            <a:r>
              <a:rPr lang="en-US" sz="1800" b="1" dirty="0" smtClean="0"/>
              <a:t>2016</a:t>
            </a:r>
          </a:p>
          <a:p>
            <a:pPr marL="285750" indent="-285750">
              <a:buFont typeface="Arial"/>
              <a:buChar char="•"/>
            </a:pPr>
            <a:r>
              <a:rPr lang="en-US" sz="1800" b="1" i="0" dirty="0" smtClean="0">
                <a:solidFill>
                  <a:schemeClr val="tx1"/>
                </a:solidFill>
                <a:latin typeface="FS Lola"/>
                <a:cs typeface="FS Lola"/>
              </a:rPr>
              <a:t>Quick and dirty gear up for spring 2017</a:t>
            </a:r>
            <a:endParaRPr lang="en-US" sz="1800" b="1" i="0" dirty="0">
              <a:solidFill>
                <a:schemeClr val="tx1"/>
              </a:solidFill>
              <a:latin typeface="FS Lola"/>
              <a:cs typeface="FS Lola"/>
            </a:endParaRPr>
          </a:p>
        </p:txBody>
      </p:sp>
      <p:sp>
        <p:nvSpPr>
          <p:cNvPr id="8" name="Text Placeholder 12"/>
          <p:cNvSpPr>
            <a:spLocks noGrp="1"/>
          </p:cNvSpPr>
          <p:nvPr>
            <p:ph type="body" sz="quarter" idx="14"/>
          </p:nvPr>
        </p:nvSpPr>
        <p:spPr>
          <a:xfrm>
            <a:off x="302885" y="294266"/>
            <a:ext cx="5536931" cy="3493826"/>
          </a:xfrm>
        </p:spPr>
        <p:txBody>
          <a:bodyPr>
            <a:noAutofit/>
          </a:bodyPr>
          <a:lstStyle>
            <a:lvl1pPr marL="0" indent="0">
              <a:buNone/>
              <a:defRPr sz="1800"/>
            </a:lvl1pPr>
          </a:lstStyle>
          <a:p>
            <a:r>
              <a:rPr lang="en-US" i="1" dirty="0" smtClean="0"/>
              <a:t>All developmental math students Fall 2016</a:t>
            </a:r>
          </a:p>
          <a:p>
            <a:pPr marL="171450" indent="-171450">
              <a:buFont typeface="Arial"/>
              <a:buChar char="•"/>
            </a:pPr>
            <a:r>
              <a:rPr lang="en-US" dirty="0" smtClean="0"/>
              <a:t>1770 Students </a:t>
            </a:r>
          </a:p>
          <a:p>
            <a:pPr marL="171450" indent="-171450">
              <a:buFont typeface="Arial"/>
              <a:buChar char="•"/>
            </a:pPr>
            <a:r>
              <a:rPr lang="en-US" dirty="0" smtClean="0"/>
              <a:t>Three intervention workshops by professional staff and faculty: </a:t>
            </a:r>
            <a:r>
              <a:rPr lang="en-US" dirty="0"/>
              <a:t>September, October, </a:t>
            </a:r>
            <a:r>
              <a:rPr lang="en-US" dirty="0" smtClean="0"/>
              <a:t>November.</a:t>
            </a:r>
          </a:p>
          <a:p>
            <a:pPr marL="171450" indent="-171450">
              <a:buFont typeface="Arial"/>
              <a:buChar char="•"/>
            </a:pPr>
            <a:r>
              <a:rPr lang="en-US" dirty="0" smtClean="0">
                <a:solidFill>
                  <a:srgbClr val="FF0000"/>
                </a:solidFill>
              </a:rPr>
              <a:t>1200+ </a:t>
            </a:r>
            <a:r>
              <a:rPr lang="en-US" dirty="0">
                <a:solidFill>
                  <a:srgbClr val="FF0000"/>
                </a:solidFill>
              </a:rPr>
              <a:t>participated in workshop 1!</a:t>
            </a:r>
          </a:p>
          <a:p>
            <a:pPr marL="171450" indent="-171450">
              <a:buFont typeface="Arial"/>
              <a:buChar char="•"/>
            </a:pPr>
            <a:r>
              <a:rPr lang="en-US" dirty="0" smtClean="0"/>
              <a:t>Dev. Math faculty &amp; tutors invited to interventions.</a:t>
            </a:r>
          </a:p>
          <a:p>
            <a:pPr marL="171450" indent="-171450">
              <a:buFont typeface="Arial"/>
              <a:buChar char="•"/>
            </a:pPr>
            <a:r>
              <a:rPr lang="en-US" dirty="0"/>
              <a:t>V</a:t>
            </a:r>
            <a:r>
              <a:rPr lang="en-US" dirty="0" smtClean="0"/>
              <a:t>ideo </a:t>
            </a:r>
            <a:r>
              <a:rPr lang="en-US" dirty="0"/>
              <a:t>tape </a:t>
            </a:r>
            <a:r>
              <a:rPr lang="en-US" dirty="0" smtClean="0"/>
              <a:t>Dr. Stevens with </a:t>
            </a:r>
            <a:r>
              <a:rPr lang="en-US" dirty="0"/>
              <a:t>a "mock class" of </a:t>
            </a:r>
            <a:r>
              <a:rPr lang="en-US" dirty="0" smtClean="0"/>
              <a:t>student assistants</a:t>
            </a:r>
            <a:r>
              <a:rPr lang="en-US" dirty="0"/>
              <a:t> to create a training tool.</a:t>
            </a:r>
          </a:p>
        </p:txBody>
      </p:sp>
      <p:pic>
        <p:nvPicPr>
          <p:cNvPr id="9" name="Picture 8"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Tree>
    <p:extLst>
      <p:ext uri="{BB962C8B-B14F-4D97-AF65-F5344CB8AC3E}">
        <p14:creationId xmlns:p14="http://schemas.microsoft.com/office/powerpoint/2010/main" val="42335867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2"/>
          </p:nvPr>
        </p:nvSpPr>
        <p:spPr>
          <a:xfrm>
            <a:off x="5976516" y="1326857"/>
            <a:ext cx="3586163" cy="533812"/>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Scaling it up!</a:t>
            </a:r>
            <a:endParaRPr lang="en-US" sz="2800" b="0" i="0" dirty="0">
              <a:solidFill>
                <a:srgbClr val="E80202"/>
              </a:solidFill>
              <a:latin typeface="ATC Overlook Heavy"/>
              <a:cs typeface="ATC Overlook Heavy"/>
            </a:endParaRPr>
          </a:p>
        </p:txBody>
      </p:sp>
      <p:sp>
        <p:nvSpPr>
          <p:cNvPr id="7" name="Text Placeholder 12"/>
          <p:cNvSpPr>
            <a:spLocks noGrp="1"/>
          </p:cNvSpPr>
          <p:nvPr>
            <p:ph type="body" sz="quarter" idx="13"/>
          </p:nvPr>
        </p:nvSpPr>
        <p:spPr>
          <a:xfrm>
            <a:off x="5976517" y="1860668"/>
            <a:ext cx="3167484" cy="1330445"/>
          </a:xfrm>
        </p:spPr>
        <p:txBody>
          <a:bodyPr>
            <a:normAutofit fontScale="92500" lnSpcReduction="20000"/>
          </a:bodyPr>
          <a:lstStyle>
            <a:lvl1pPr marL="0" indent="0">
              <a:buNone/>
              <a:defRPr sz="2800"/>
            </a:lvl1pPr>
          </a:lstStyle>
          <a:p>
            <a:r>
              <a:rPr lang="en-US" sz="1800" b="1" dirty="0" smtClean="0">
                <a:solidFill>
                  <a:srgbClr val="E80202"/>
                </a:solidFill>
              </a:rPr>
              <a:t>Spring</a:t>
            </a:r>
            <a:r>
              <a:rPr lang="en-US" sz="1800" b="1" i="0" baseline="0" dirty="0" smtClean="0">
                <a:solidFill>
                  <a:srgbClr val="E80202"/>
                </a:solidFill>
                <a:latin typeface="FS Lola"/>
                <a:cs typeface="FS Lola"/>
              </a:rPr>
              <a:t> </a:t>
            </a:r>
            <a:r>
              <a:rPr lang="en-US" sz="1800" b="1" dirty="0" smtClean="0"/>
              <a:t>2017:</a:t>
            </a:r>
          </a:p>
          <a:p>
            <a:pPr marL="285750" indent="-285750">
              <a:buFont typeface="Arial"/>
              <a:buChar char="•"/>
            </a:pPr>
            <a:r>
              <a:rPr lang="en-US" sz="1800" b="1" i="0" dirty="0" smtClean="0">
                <a:solidFill>
                  <a:schemeClr val="tx1"/>
                </a:solidFill>
                <a:latin typeface="FS Lola"/>
                <a:cs typeface="FS Lola"/>
              </a:rPr>
              <a:t>Break 65% passage rates</a:t>
            </a:r>
          </a:p>
          <a:p>
            <a:pPr marL="285750" indent="-285750">
              <a:buFont typeface="Arial"/>
              <a:buChar char="•"/>
            </a:pPr>
            <a:r>
              <a:rPr lang="en-US" sz="1800" b="1" dirty="0" smtClean="0"/>
              <a:t>Eliminate Achievement- Opportunity Gap</a:t>
            </a:r>
            <a:endParaRPr lang="en-US" sz="1800" b="1" i="0" dirty="0" smtClean="0">
              <a:solidFill>
                <a:schemeClr val="tx1"/>
              </a:solidFill>
              <a:latin typeface="FS Lola"/>
              <a:cs typeface="FS Lola"/>
            </a:endParaRPr>
          </a:p>
          <a:p>
            <a:pPr marL="285750" indent="-285750">
              <a:buFont typeface="Arial"/>
              <a:buChar char="•"/>
            </a:pPr>
            <a:r>
              <a:rPr lang="en-US" sz="1800" b="1" i="0" dirty="0" smtClean="0">
                <a:solidFill>
                  <a:schemeClr val="tx1"/>
                </a:solidFill>
                <a:latin typeface="FS Lola"/>
                <a:cs typeface="FS Lola"/>
              </a:rPr>
              <a:t>Get ready for Fall 2017</a:t>
            </a:r>
            <a:endParaRPr lang="en-US" sz="1800" b="1" i="0" dirty="0">
              <a:solidFill>
                <a:schemeClr val="tx1"/>
              </a:solidFill>
              <a:latin typeface="FS Lola"/>
              <a:cs typeface="FS Lola"/>
            </a:endParaRPr>
          </a:p>
        </p:txBody>
      </p:sp>
      <p:sp>
        <p:nvSpPr>
          <p:cNvPr id="8" name="Text Placeholder 12"/>
          <p:cNvSpPr>
            <a:spLocks noGrp="1"/>
          </p:cNvSpPr>
          <p:nvPr>
            <p:ph type="body" sz="quarter" idx="14"/>
          </p:nvPr>
        </p:nvSpPr>
        <p:spPr>
          <a:xfrm>
            <a:off x="302885" y="294266"/>
            <a:ext cx="4907525" cy="3808594"/>
          </a:xfrm>
        </p:spPr>
        <p:txBody>
          <a:bodyPr>
            <a:noAutofit/>
          </a:bodyPr>
          <a:lstStyle>
            <a:lvl1pPr marL="0" indent="0">
              <a:buNone/>
              <a:defRPr sz="1800"/>
            </a:lvl1pPr>
          </a:lstStyle>
          <a:p>
            <a:r>
              <a:rPr lang="en-US" i="1" dirty="0" smtClean="0"/>
              <a:t>All developmental math students Spring 2017</a:t>
            </a:r>
          </a:p>
          <a:p>
            <a:pPr marL="171450" indent="-171450">
              <a:buFont typeface="Arial"/>
              <a:buChar char="•"/>
            </a:pPr>
            <a:r>
              <a:rPr lang="en-US" dirty="0" smtClean="0">
                <a:solidFill>
                  <a:srgbClr val="FF0000"/>
                </a:solidFill>
              </a:rPr>
              <a:t>845 Students in 28-30 sections</a:t>
            </a:r>
          </a:p>
          <a:p>
            <a:pPr marL="171450" indent="-171450">
              <a:buFont typeface="Arial"/>
              <a:buChar char="•"/>
            </a:pPr>
            <a:r>
              <a:rPr lang="en-US" dirty="0" smtClean="0">
                <a:solidFill>
                  <a:srgbClr val="FF0000"/>
                </a:solidFill>
              </a:rPr>
              <a:t>Supplemental Instruction for every section run by </a:t>
            </a:r>
            <a:r>
              <a:rPr lang="en-US" dirty="0">
                <a:solidFill>
                  <a:srgbClr val="FF0000"/>
                </a:solidFill>
              </a:rPr>
              <a:t>i</a:t>
            </a:r>
            <a:r>
              <a:rPr lang="en-US" dirty="0" smtClean="0">
                <a:solidFill>
                  <a:srgbClr val="FF0000"/>
                </a:solidFill>
              </a:rPr>
              <a:t>nstructional </a:t>
            </a:r>
            <a:r>
              <a:rPr lang="en-US" dirty="0">
                <a:solidFill>
                  <a:srgbClr val="FF0000"/>
                </a:solidFill>
              </a:rPr>
              <a:t>s</a:t>
            </a:r>
            <a:r>
              <a:rPr lang="en-US" dirty="0" smtClean="0">
                <a:solidFill>
                  <a:srgbClr val="FF0000"/>
                </a:solidFill>
              </a:rPr>
              <a:t>tudent assistants.</a:t>
            </a:r>
            <a:endParaRPr lang="en-US" dirty="0">
              <a:solidFill>
                <a:srgbClr val="FF0000"/>
              </a:solidFill>
            </a:endParaRPr>
          </a:p>
          <a:p>
            <a:pPr marL="171450" indent="-171450">
              <a:buFont typeface="Arial"/>
              <a:buChar char="•"/>
            </a:pPr>
            <a:r>
              <a:rPr lang="en-US" dirty="0" smtClean="0"/>
              <a:t>Three interventions by professional staff and faculty.</a:t>
            </a:r>
          </a:p>
          <a:p>
            <a:pPr marL="171450" indent="-171450">
              <a:buFont typeface="Arial"/>
              <a:buChar char="•"/>
            </a:pPr>
            <a:r>
              <a:rPr lang="en-US" dirty="0" smtClean="0"/>
              <a:t>Dev. Math faculty </a:t>
            </a:r>
            <a:r>
              <a:rPr lang="en-US" i="1" dirty="0" smtClean="0"/>
              <a:t>required</a:t>
            </a:r>
            <a:r>
              <a:rPr lang="en-US" dirty="0" smtClean="0"/>
              <a:t> to attend to understand program.  </a:t>
            </a:r>
          </a:p>
          <a:p>
            <a:pPr marL="171450" indent="-171450">
              <a:buFont typeface="Arial"/>
              <a:buChar char="•"/>
            </a:pPr>
            <a:r>
              <a:rPr lang="en-US" dirty="0" smtClean="0">
                <a:solidFill>
                  <a:srgbClr val="FF0000"/>
                </a:solidFill>
              </a:rPr>
              <a:t>Select math faculty identified to train to </a:t>
            </a:r>
            <a:r>
              <a:rPr lang="en-US" i="1" dirty="0" smtClean="0">
                <a:solidFill>
                  <a:srgbClr val="FF0000"/>
                </a:solidFill>
              </a:rPr>
              <a:t>run</a:t>
            </a:r>
            <a:r>
              <a:rPr lang="en-US" dirty="0" smtClean="0">
                <a:solidFill>
                  <a:srgbClr val="FF0000"/>
                </a:solidFill>
              </a:rPr>
              <a:t> interventions in Fall 2017.</a:t>
            </a:r>
          </a:p>
          <a:p>
            <a:pPr marL="171450" indent="-171450">
              <a:buFont typeface="Arial"/>
              <a:buChar char="•"/>
            </a:pPr>
            <a:r>
              <a:rPr lang="en-US" dirty="0" smtClean="0"/>
              <a:t>Dev. Math tutors </a:t>
            </a:r>
            <a:r>
              <a:rPr lang="en-US" i="1" dirty="0" smtClean="0"/>
              <a:t>attend</a:t>
            </a:r>
            <a:r>
              <a:rPr lang="en-US" dirty="0" smtClean="0"/>
              <a:t> interventions as their spring tutor training. </a:t>
            </a:r>
            <a:endParaRPr lang="en-US" dirty="0"/>
          </a:p>
        </p:txBody>
      </p:sp>
      <p:pic>
        <p:nvPicPr>
          <p:cNvPr id="9" name="Picture 8"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2" name="TextBox 1"/>
          <p:cNvSpPr txBox="1"/>
          <p:nvPr/>
        </p:nvSpPr>
        <p:spPr>
          <a:xfrm>
            <a:off x="7489966" y="2029722"/>
            <a:ext cx="914400" cy="914400"/>
          </a:xfrm>
          <a:prstGeom prst="rect">
            <a:avLst/>
          </a:prstGeom>
        </p:spPr>
        <p:txBody>
          <a:bodyPr vert="horz" wrap="none" lIns="91440" tIns="45720" rIns="91440" bIns="45720" rtlCol="0" anchor="ctr">
            <a:normAutofit/>
          </a:bodyPr>
          <a:lstStyle/>
          <a:p>
            <a:pPr algn="l"/>
            <a:endParaRPr lang="en-US" sz="1400" dirty="0" err="1" smtClean="0"/>
          </a:p>
        </p:txBody>
      </p:sp>
    </p:spTree>
    <p:extLst>
      <p:ext uri="{BB962C8B-B14F-4D97-AF65-F5344CB8AC3E}">
        <p14:creationId xmlns:p14="http://schemas.microsoft.com/office/powerpoint/2010/main" val="8769935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a:spLocks noGrp="1"/>
          </p:cNvSpPr>
          <p:nvPr>
            <p:ph type="body" sz="quarter" idx="12"/>
          </p:nvPr>
        </p:nvSpPr>
        <p:spPr>
          <a:xfrm>
            <a:off x="5976516" y="1326857"/>
            <a:ext cx="3586163" cy="533812"/>
          </a:xfrm>
        </p:spPr>
        <p:txBody>
          <a:bodyPr>
            <a:normAutofit/>
          </a:bodyPr>
          <a:lstStyle>
            <a:lvl1pPr marL="0" indent="0">
              <a:buNone/>
              <a:defRPr sz="3600"/>
            </a:lvl1pPr>
          </a:lstStyle>
          <a:p>
            <a:r>
              <a:rPr lang="en-US" sz="2800" b="0" i="0" dirty="0" smtClean="0">
                <a:solidFill>
                  <a:srgbClr val="E80202"/>
                </a:solidFill>
                <a:latin typeface="ATC Overlook Heavy"/>
                <a:cs typeface="ATC Overlook Heavy"/>
              </a:rPr>
              <a:t>Exploding it up!</a:t>
            </a:r>
            <a:endParaRPr lang="en-US" sz="2800" b="0" i="0" dirty="0">
              <a:solidFill>
                <a:srgbClr val="E80202"/>
              </a:solidFill>
              <a:latin typeface="ATC Overlook Heavy"/>
              <a:cs typeface="ATC Overlook Heavy"/>
            </a:endParaRPr>
          </a:p>
        </p:txBody>
      </p:sp>
      <p:sp>
        <p:nvSpPr>
          <p:cNvPr id="7" name="Text Placeholder 12"/>
          <p:cNvSpPr>
            <a:spLocks noGrp="1"/>
          </p:cNvSpPr>
          <p:nvPr>
            <p:ph type="body" sz="quarter" idx="13"/>
          </p:nvPr>
        </p:nvSpPr>
        <p:spPr>
          <a:xfrm>
            <a:off x="5976516" y="1860668"/>
            <a:ext cx="2989733" cy="1482403"/>
          </a:xfrm>
        </p:spPr>
        <p:txBody>
          <a:bodyPr>
            <a:normAutofit/>
          </a:bodyPr>
          <a:lstStyle>
            <a:lvl1pPr marL="0" indent="0">
              <a:buNone/>
              <a:defRPr sz="2800"/>
            </a:lvl1pPr>
          </a:lstStyle>
          <a:p>
            <a:r>
              <a:rPr lang="en-US" sz="1800" b="1" dirty="0" smtClean="0">
                <a:solidFill>
                  <a:srgbClr val="E80202"/>
                </a:solidFill>
              </a:rPr>
              <a:t>Fall</a:t>
            </a:r>
            <a:r>
              <a:rPr lang="en-US" sz="1800" b="1" i="0" baseline="0" dirty="0" smtClean="0">
                <a:solidFill>
                  <a:srgbClr val="E80202"/>
                </a:solidFill>
                <a:latin typeface="FS Lola"/>
                <a:cs typeface="FS Lola"/>
              </a:rPr>
              <a:t> </a:t>
            </a:r>
            <a:r>
              <a:rPr lang="en-US" sz="1800" b="1" dirty="0" smtClean="0"/>
              <a:t>2017:</a:t>
            </a:r>
          </a:p>
          <a:p>
            <a:pPr marL="285750" indent="-285750">
              <a:buFont typeface="Arial"/>
              <a:buChar char="•"/>
            </a:pPr>
            <a:r>
              <a:rPr lang="en-US" sz="1600" b="1" i="0" dirty="0" smtClean="0">
                <a:solidFill>
                  <a:schemeClr val="tx1"/>
                </a:solidFill>
                <a:latin typeface="FS Lola"/>
                <a:cs typeface="FS Lola"/>
              </a:rPr>
              <a:t>Eliminate Math 092 for Spring 2018</a:t>
            </a:r>
          </a:p>
          <a:p>
            <a:pPr marL="285750" indent="-285750">
              <a:buFont typeface="Arial"/>
              <a:buChar char="•"/>
            </a:pPr>
            <a:r>
              <a:rPr lang="en-US" sz="1600" b="1" dirty="0" smtClean="0"/>
              <a:t>Eliminate Achievement Gap</a:t>
            </a:r>
            <a:endParaRPr lang="en-US" sz="1600" b="1" i="0" dirty="0">
              <a:solidFill>
                <a:schemeClr val="tx1"/>
              </a:solidFill>
              <a:latin typeface="FS Lola"/>
              <a:cs typeface="FS Lola"/>
            </a:endParaRPr>
          </a:p>
        </p:txBody>
      </p:sp>
      <p:sp>
        <p:nvSpPr>
          <p:cNvPr id="8" name="Text Placeholder 12"/>
          <p:cNvSpPr>
            <a:spLocks noGrp="1"/>
          </p:cNvSpPr>
          <p:nvPr>
            <p:ph type="body" sz="quarter" idx="14"/>
          </p:nvPr>
        </p:nvSpPr>
        <p:spPr>
          <a:xfrm>
            <a:off x="302885" y="294265"/>
            <a:ext cx="4907525" cy="4047385"/>
          </a:xfrm>
        </p:spPr>
        <p:txBody>
          <a:bodyPr>
            <a:noAutofit/>
          </a:bodyPr>
          <a:lstStyle>
            <a:lvl1pPr marL="0" indent="0">
              <a:buNone/>
              <a:defRPr sz="1800"/>
            </a:lvl1pPr>
          </a:lstStyle>
          <a:p>
            <a:r>
              <a:rPr lang="en-US" i="1" dirty="0" smtClean="0"/>
              <a:t>All developmental math students Fall 2017</a:t>
            </a:r>
          </a:p>
          <a:p>
            <a:pPr marL="171450" indent="-171450">
              <a:buFont typeface="Arial"/>
              <a:buChar char="•"/>
            </a:pPr>
            <a:r>
              <a:rPr lang="en-US" dirty="0" smtClean="0"/>
              <a:t>1600 Students in 58-60 sections</a:t>
            </a:r>
          </a:p>
          <a:p>
            <a:pPr marL="171450" indent="-171450">
              <a:buFont typeface="Arial"/>
              <a:buChar char="•"/>
            </a:pPr>
            <a:r>
              <a:rPr lang="en-US" dirty="0" smtClean="0">
                <a:solidFill>
                  <a:srgbClr val="FF0000"/>
                </a:solidFill>
              </a:rPr>
              <a:t>Supplemental Instruction for every section? For those most in need?</a:t>
            </a:r>
          </a:p>
          <a:p>
            <a:pPr marL="171450" indent="-171450">
              <a:buFont typeface="Arial"/>
              <a:buChar char="•"/>
            </a:pPr>
            <a:r>
              <a:rPr lang="en-US" dirty="0" smtClean="0"/>
              <a:t>Three interventions by professional staff and faculty.</a:t>
            </a:r>
          </a:p>
          <a:p>
            <a:pPr marL="171450" indent="-171450">
              <a:buFont typeface="Arial"/>
              <a:buChar char="•"/>
            </a:pPr>
            <a:r>
              <a:rPr lang="en-US" dirty="0" smtClean="0"/>
              <a:t>Dev. Math faculty who have not already done so, </a:t>
            </a:r>
            <a:r>
              <a:rPr lang="en-US" i="1" dirty="0" smtClean="0"/>
              <a:t>required</a:t>
            </a:r>
            <a:r>
              <a:rPr lang="en-US" dirty="0" smtClean="0"/>
              <a:t> to attend to understand program.  </a:t>
            </a:r>
          </a:p>
          <a:p>
            <a:pPr marL="171450" indent="-171450">
              <a:buFont typeface="Arial"/>
              <a:buChar char="•"/>
            </a:pPr>
            <a:r>
              <a:rPr lang="en-US" dirty="0" smtClean="0">
                <a:solidFill>
                  <a:srgbClr val="FF0000"/>
                </a:solidFill>
              </a:rPr>
              <a:t>Select Group of math faculty </a:t>
            </a:r>
            <a:r>
              <a:rPr lang="en-US" i="1" dirty="0" smtClean="0">
                <a:solidFill>
                  <a:srgbClr val="FF0000"/>
                </a:solidFill>
              </a:rPr>
              <a:t>run</a:t>
            </a:r>
            <a:r>
              <a:rPr lang="en-US" dirty="0" smtClean="0">
                <a:solidFill>
                  <a:srgbClr val="FF0000"/>
                </a:solidFill>
              </a:rPr>
              <a:t> interventions in Fall 2017.</a:t>
            </a:r>
          </a:p>
          <a:p>
            <a:pPr marL="171450" indent="-171450">
              <a:buFont typeface="Arial"/>
              <a:buChar char="•"/>
            </a:pPr>
            <a:r>
              <a:rPr lang="en-US" dirty="0" smtClean="0"/>
              <a:t>Dev. Math tutors </a:t>
            </a:r>
            <a:r>
              <a:rPr lang="en-US" i="1" dirty="0" smtClean="0"/>
              <a:t>attend</a:t>
            </a:r>
            <a:r>
              <a:rPr lang="en-US" dirty="0" smtClean="0"/>
              <a:t> interventions as their fall tutor training. </a:t>
            </a:r>
            <a:endParaRPr lang="en-US" dirty="0"/>
          </a:p>
        </p:txBody>
      </p:sp>
      <p:pic>
        <p:nvPicPr>
          <p:cNvPr id="9" name="Picture 8"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Tree>
    <p:extLst>
      <p:ext uri="{BB962C8B-B14F-4D97-AF65-F5344CB8AC3E}">
        <p14:creationId xmlns:p14="http://schemas.microsoft.com/office/powerpoint/2010/main" val="3382002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2" name="Text Placeholder 12"/>
          <p:cNvSpPr>
            <a:spLocks noGrp="1"/>
          </p:cNvSpPr>
          <p:nvPr>
            <p:ph type="body" sz="quarter" idx="12"/>
          </p:nvPr>
        </p:nvSpPr>
        <p:spPr>
          <a:xfrm>
            <a:off x="190169" y="253951"/>
            <a:ext cx="8491611" cy="3485707"/>
          </a:xfrm>
        </p:spPr>
        <p:txBody>
          <a:bodyPr>
            <a:normAutofit/>
          </a:bodyPr>
          <a:lstStyle>
            <a:lvl1pPr marL="0" indent="0">
              <a:buNone/>
              <a:defRPr sz="3600"/>
            </a:lvl1pPr>
          </a:lstStyle>
          <a:p>
            <a:pPr algn="ctr"/>
            <a:r>
              <a:rPr lang="en-US" b="1" dirty="0" smtClean="0">
                <a:ln w="24500" cmpd="dbl">
                  <a:solidFill>
                    <a:schemeClr val="accent2">
                      <a:shade val="85000"/>
                      <a:satMod val="155000"/>
                    </a:schemeClr>
                  </a:solidFill>
                  <a:prstDash val="solid"/>
                  <a:miter lim="800000"/>
                </a:ln>
                <a:solidFill>
                  <a:schemeClr val="accent2">
                    <a:lumMod val="75000"/>
                  </a:schemeClr>
                </a:solidFill>
                <a:effectLst>
                  <a:outerShdw blurRad="38100" dist="38100" dir="7020000" algn="tl">
                    <a:srgbClr val="000000">
                      <a:alpha val="35000"/>
                    </a:srgbClr>
                  </a:outerShdw>
                </a:effectLst>
                <a:latin typeface="ATC Overlook Heavy"/>
                <a:cs typeface="ATC Overlook Heavy"/>
              </a:rPr>
              <a:t>Inspiration</a:t>
            </a:r>
          </a:p>
          <a:p>
            <a:pPr algn="ctr"/>
            <a:r>
              <a:rPr lang="en-US" sz="2800" b="1" cap="all" dirty="0" err="1" smtClean="0">
                <a:ln w="9000" cmpd="sng">
                  <a:solidFill>
                    <a:schemeClr val="accent4">
                      <a:shade val="50000"/>
                      <a:satMod val="120000"/>
                    </a:schemeClr>
                  </a:solidFill>
                  <a:prstDash val="solid"/>
                </a:ln>
                <a:solidFill>
                  <a:schemeClr val="tx1">
                    <a:lumMod val="95000"/>
                    <a:lumOff val="5000"/>
                  </a:schemeClr>
                </a:solidFill>
                <a:effectLst>
                  <a:reflection blurRad="12700" stA="28000" endPos="45000" dist="1000" dir="5400000" sy="-100000" algn="bl" rotWithShape="0"/>
                </a:effectLst>
                <a:latin typeface="ATC Overlook Heavy"/>
                <a:cs typeface="ATC Overlook Heavy"/>
              </a:rPr>
              <a:t>Selfies</a:t>
            </a:r>
            <a:r>
              <a:rPr lang="en-US" sz="2800" b="1" cap="all" dirty="0" smtClean="0">
                <a:ln w="9000" cmpd="sng">
                  <a:solidFill>
                    <a:schemeClr val="accent4">
                      <a:shade val="50000"/>
                      <a:satMod val="120000"/>
                    </a:schemeClr>
                  </a:solidFill>
                  <a:prstDash val="solid"/>
                </a:ln>
                <a:solidFill>
                  <a:schemeClr val="tx1">
                    <a:lumMod val="95000"/>
                    <a:lumOff val="5000"/>
                  </a:schemeClr>
                </a:solidFill>
                <a:effectLst>
                  <a:reflection blurRad="12700" stA="28000" endPos="45000" dist="1000" dir="5400000" sy="-100000" algn="bl" rotWithShape="0"/>
                </a:effectLst>
                <a:latin typeface="ATC Overlook Heavy"/>
                <a:cs typeface="ATC Overlook Heavy"/>
              </a:rPr>
              <a:t> of Your Professors </a:t>
            </a:r>
          </a:p>
          <a:p>
            <a:pPr algn="ctr"/>
            <a:r>
              <a:rPr lang="en-US" sz="2800" b="1" dirty="0" smtClean="0">
                <a:solidFill>
                  <a:schemeClr val="accent2">
                    <a:lumMod val="75000"/>
                  </a:schemeClr>
                </a:solidFill>
                <a:latin typeface="ATC Overlook Heavy"/>
                <a:cs typeface="ATC Overlook Heavy"/>
              </a:rPr>
              <a:t>Dr. Frankie </a:t>
            </a:r>
            <a:r>
              <a:rPr lang="en-US" sz="2800" b="1" dirty="0" err="1" smtClean="0">
                <a:solidFill>
                  <a:schemeClr val="accent2">
                    <a:lumMod val="75000"/>
                  </a:schemeClr>
                </a:solidFill>
                <a:latin typeface="ATC Overlook Heavy"/>
                <a:cs typeface="ATC Overlook Heavy"/>
              </a:rPr>
              <a:t>Augustin</a:t>
            </a:r>
            <a:endParaRPr lang="en-US" sz="2800" b="1" dirty="0">
              <a:solidFill>
                <a:schemeClr val="accent2">
                  <a:lumMod val="75000"/>
                </a:schemeClr>
              </a:solidFill>
              <a:latin typeface="ATC Overlook Heavy"/>
              <a:cs typeface="ATC Overlook Heavy"/>
            </a:endParaRPr>
          </a:p>
          <a:p>
            <a:pPr algn="ctr"/>
            <a:r>
              <a:rPr lang="en-US" sz="2800" dirty="0" smtClean="0">
                <a:solidFill>
                  <a:schemeClr val="tx1">
                    <a:lumMod val="95000"/>
                    <a:lumOff val="5000"/>
                  </a:schemeClr>
                </a:solidFill>
                <a:latin typeface="ATC Overlook Heavy"/>
                <a:cs typeface="ATC Overlook Heavy"/>
              </a:rPr>
              <a:t>Faculty, College of Health and Human Development</a:t>
            </a:r>
          </a:p>
          <a:p>
            <a:pPr algn="ctr"/>
            <a:endParaRPr lang="en-US" sz="2800" dirty="0" smtClean="0">
              <a:solidFill>
                <a:srgbClr val="E80202"/>
              </a:solidFill>
              <a:latin typeface="ATC Overlook Heavy"/>
              <a:cs typeface="ATC Overlook Heavy"/>
            </a:endParaRPr>
          </a:p>
          <a:p>
            <a:endParaRPr lang="en-US" sz="2800" b="0" i="0" dirty="0">
              <a:solidFill>
                <a:srgbClr val="E80202"/>
              </a:solidFill>
              <a:latin typeface="ATC Overlook Heavy"/>
              <a:cs typeface="ATC Overlook Heavy"/>
            </a:endParaRPr>
          </a:p>
        </p:txBody>
      </p:sp>
      <p:pic>
        <p:nvPicPr>
          <p:cNvPr id="2" name="Picture 1" descr="Screen Shot 2016-09-19 at 1.43.19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931" y="2670302"/>
            <a:ext cx="3953458" cy="2198965"/>
          </a:xfrm>
          <a:prstGeom prst="rect">
            <a:avLst/>
          </a:prstGeom>
        </p:spPr>
      </p:pic>
      <p:sp>
        <p:nvSpPr>
          <p:cNvPr id="3" name="TextBox 2"/>
          <p:cNvSpPr txBox="1"/>
          <p:nvPr/>
        </p:nvSpPr>
        <p:spPr>
          <a:xfrm>
            <a:off x="4644389" y="3163741"/>
            <a:ext cx="914400" cy="914400"/>
          </a:xfrm>
          <a:prstGeom prst="rect">
            <a:avLst/>
          </a:prstGeom>
        </p:spPr>
        <p:txBody>
          <a:bodyPr vert="horz" wrap="none" lIns="91440" tIns="45720" rIns="91440" bIns="45720" rtlCol="0" anchor="ctr">
            <a:normAutofit/>
          </a:bodyPr>
          <a:lstStyle/>
          <a:p>
            <a:r>
              <a:rPr lang="en-US" dirty="0">
                <a:solidFill>
                  <a:srgbClr val="E80202"/>
                </a:solidFill>
                <a:latin typeface="ATC Overlook Heavy"/>
                <a:cs typeface="ATC Overlook Heavy"/>
                <a:hlinkClick r:id="rId3"/>
              </a:rPr>
              <a:t>www.youtube.com/watch?v=BKuJH6dV4YI</a:t>
            </a:r>
            <a:endParaRPr lang="en-US" dirty="0">
              <a:solidFill>
                <a:srgbClr val="E80202"/>
              </a:solidFill>
              <a:latin typeface="ATC Overlook Heavy"/>
              <a:cs typeface="ATC Overlook Heavy"/>
            </a:endParaRPr>
          </a:p>
          <a:p>
            <a:pPr algn="l"/>
            <a:endParaRPr lang="en-US" dirty="0" err="1" smtClean="0"/>
          </a:p>
        </p:txBody>
      </p:sp>
    </p:spTree>
    <p:extLst>
      <p:ext uri="{BB962C8B-B14F-4D97-AF65-F5344CB8AC3E}">
        <p14:creationId xmlns:p14="http://schemas.microsoft.com/office/powerpoint/2010/main" val="1425605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IMG_0741.JPG"/>
          <p:cNvPicPr>
            <a:picLocks noGrp="1" noChangeAspect="1"/>
          </p:cNvPicPr>
          <p:nvPr>
            <p:ph type="pic" sz="quarter" idx="11"/>
          </p:nvPr>
        </p:nvPicPr>
        <p:blipFill rotWithShape="1">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4031" t="28658" r="13081" b="-13382"/>
          <a:stretch/>
        </p:blipFill>
        <p:spPr>
          <a:xfrm>
            <a:off x="4586627" y="94767"/>
            <a:ext cx="4474277" cy="3899570"/>
          </a:xfrm>
        </p:spPr>
      </p:pic>
      <p:sp>
        <p:nvSpPr>
          <p:cNvPr id="6" name="Text Placeholder 12"/>
          <p:cNvSpPr>
            <a:spLocks noGrp="1"/>
          </p:cNvSpPr>
          <p:nvPr>
            <p:ph type="body" sz="quarter" idx="12"/>
          </p:nvPr>
        </p:nvSpPr>
        <p:spPr>
          <a:xfrm>
            <a:off x="127171" y="1023488"/>
            <a:ext cx="4555012" cy="677811"/>
          </a:xfrm>
        </p:spPr>
        <p:txBody>
          <a:bodyPr>
            <a:normAutofit fontScale="85000" lnSpcReduction="10000"/>
          </a:bodyPr>
          <a:lstStyle>
            <a:lvl1pPr marL="0" indent="0">
              <a:buNone/>
              <a:defRPr sz="3600"/>
            </a:lvl1pPr>
          </a:lstStyle>
          <a:p>
            <a:r>
              <a:rPr lang="en-US" sz="2800" dirty="0" smtClean="0">
                <a:solidFill>
                  <a:srgbClr val="E80202"/>
                </a:solidFill>
                <a:latin typeface="ATC Overlook Heavy"/>
                <a:cs typeface="ATC Overlook Heavy"/>
              </a:rPr>
              <a:t>You can you keep dreams alive!</a:t>
            </a:r>
            <a:endParaRPr lang="en-US" sz="2800" b="0" i="0" dirty="0">
              <a:solidFill>
                <a:srgbClr val="E80202"/>
              </a:solidFill>
              <a:latin typeface="ATC Overlook Heavy"/>
              <a:cs typeface="ATC Overlook Heavy"/>
            </a:endParaRPr>
          </a:p>
        </p:txBody>
      </p:sp>
      <p:sp>
        <p:nvSpPr>
          <p:cNvPr id="7" name="Text Placeholder 12"/>
          <p:cNvSpPr>
            <a:spLocks noGrp="1"/>
          </p:cNvSpPr>
          <p:nvPr>
            <p:ph type="body" sz="quarter" idx="13"/>
          </p:nvPr>
        </p:nvSpPr>
        <p:spPr>
          <a:xfrm>
            <a:off x="734545" y="1860668"/>
            <a:ext cx="3758076" cy="1399329"/>
          </a:xfrm>
        </p:spPr>
        <p:txBody>
          <a:bodyPr>
            <a:normAutofit/>
          </a:bodyPr>
          <a:lstStyle>
            <a:lvl1pPr marL="0" indent="0">
              <a:buNone/>
              <a:defRPr sz="2800"/>
            </a:lvl1pPr>
          </a:lstStyle>
          <a:p>
            <a:r>
              <a:rPr lang="is-IS" sz="1800" dirty="0">
                <a:solidFill>
                  <a:srgbClr val="000000"/>
                </a:solidFill>
                <a:latin typeface="ATC Overlook Heavy"/>
                <a:cs typeface="ATC Overlook Heavy"/>
              </a:rPr>
              <a:t>What you need.</a:t>
            </a:r>
          </a:p>
          <a:p>
            <a:r>
              <a:rPr lang="is-IS" sz="1800" dirty="0" smtClean="0">
                <a:solidFill>
                  <a:srgbClr val="000000"/>
                </a:solidFill>
                <a:latin typeface="ATC Overlook Heavy"/>
                <a:cs typeface="ATC Overlook Heavy"/>
              </a:rPr>
              <a:t>Do </a:t>
            </a:r>
            <a:r>
              <a:rPr lang="is-IS" sz="1800" dirty="0">
                <a:solidFill>
                  <a:srgbClr val="000000"/>
                </a:solidFill>
                <a:latin typeface="ATC Overlook Heavy"/>
                <a:cs typeface="ATC Overlook Heavy"/>
              </a:rPr>
              <a:t>you have it?</a:t>
            </a:r>
          </a:p>
          <a:p>
            <a:r>
              <a:rPr lang="is-IS" sz="1800" dirty="0" smtClean="0">
                <a:solidFill>
                  <a:srgbClr val="000000"/>
                </a:solidFill>
                <a:latin typeface="ATC Overlook Heavy"/>
                <a:cs typeface="ATC Overlook Heavy"/>
              </a:rPr>
              <a:t>How </a:t>
            </a:r>
            <a:r>
              <a:rPr lang="is-IS" sz="1800" dirty="0">
                <a:solidFill>
                  <a:srgbClr val="000000"/>
                </a:solidFill>
                <a:latin typeface="ATC Overlook Heavy"/>
                <a:cs typeface="ATC Overlook Heavy"/>
              </a:rPr>
              <a:t>can we help?</a:t>
            </a:r>
          </a:p>
        </p:txBody>
      </p:sp>
      <p:pic>
        <p:nvPicPr>
          <p:cNvPr id="9" name="Picture 8" descr="CSUN_Logo.png"/>
          <p:cNvPicPr>
            <a:picLocks noGrp="1" noChangeAspect="1"/>
          </p:cNvPicPr>
          <p:nvPr/>
        </p:nvPicPr>
        <p:blipFill>
          <a:blip r:embed="rId4"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Tree>
    <p:extLst>
      <p:ext uri="{BB962C8B-B14F-4D97-AF65-F5344CB8AC3E}">
        <p14:creationId xmlns:p14="http://schemas.microsoft.com/office/powerpoint/2010/main" val="520258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8" name="Text Placeholder 12"/>
          <p:cNvSpPr>
            <a:spLocks noGrp="1"/>
          </p:cNvSpPr>
          <p:nvPr>
            <p:ph type="body" sz="quarter" idx="12"/>
          </p:nvPr>
        </p:nvSpPr>
        <p:spPr>
          <a:xfrm>
            <a:off x="1" y="253951"/>
            <a:ext cx="2661490" cy="463562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buNone/>
              <a:defRPr sz="3600"/>
            </a:lvl1pPr>
          </a:lstStyle>
          <a:p>
            <a:pPr algn="ctr"/>
            <a:r>
              <a:rPr lang="en-US" b="1" spc="50" dirty="0" smtClean="0">
                <a:ln w="11430"/>
                <a:effectLst>
                  <a:outerShdw blurRad="76200" dist="50800" dir="5400000" algn="tl" rotWithShape="0">
                    <a:srgbClr val="000000">
                      <a:alpha val="65000"/>
                    </a:srgbClr>
                  </a:outerShdw>
                </a:effectLst>
                <a:latin typeface="ATC Overlook Heavy"/>
                <a:cs typeface="ATC Overlook Heavy"/>
              </a:rPr>
              <a:t>Students are Dream Makers   </a:t>
            </a:r>
          </a:p>
          <a:p>
            <a:pPr algn="ctr"/>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TC Overlook Heavy"/>
              <a:cs typeface="ATC Overlook Heavy"/>
            </a:endParaRPr>
          </a:p>
          <a:p>
            <a:pPr algn="ctr"/>
            <a:r>
              <a:rPr lang="en-US" b="1" spc="50" dirty="0" smtClean="0">
                <a:ln w="11430"/>
                <a:solidFill>
                  <a:srgbClr val="E80202"/>
                </a:solidFill>
                <a:effectLst>
                  <a:outerShdw blurRad="76200" dist="50800" dir="5400000" algn="tl" rotWithShape="0">
                    <a:srgbClr val="000000">
                      <a:alpha val="65000"/>
                    </a:srgbClr>
                  </a:outerShdw>
                </a:effectLst>
                <a:latin typeface="ATC Overlook Heavy"/>
                <a:cs typeface="ATC Overlook Heavy"/>
              </a:rPr>
              <a:t>We are</a:t>
            </a:r>
            <a:endParaRPr lang="en-US" b="1" spc="50" dirty="0">
              <a:ln w="11430"/>
              <a:solidFill>
                <a:srgbClr val="E80202"/>
              </a:solidFill>
              <a:effectLst>
                <a:outerShdw blurRad="76200" dist="50800" dir="5400000" algn="tl" rotWithShape="0">
                  <a:srgbClr val="000000">
                    <a:alpha val="65000"/>
                  </a:srgbClr>
                </a:outerShdw>
              </a:effectLst>
              <a:latin typeface="ATC Overlook Heavy"/>
              <a:cs typeface="ATC Overlook Heavy"/>
            </a:endParaRPr>
          </a:p>
          <a:p>
            <a:pPr algn="ctr"/>
            <a:r>
              <a:rPr lang="en-US" b="1" spc="50" dirty="0" smtClean="0">
                <a:ln w="11430"/>
                <a:solidFill>
                  <a:srgbClr val="E80202"/>
                </a:solidFill>
                <a:effectLst>
                  <a:outerShdw blurRad="76200" dist="50800" dir="5400000" algn="tl" rotWithShape="0">
                    <a:srgbClr val="000000">
                      <a:alpha val="65000"/>
                    </a:srgbClr>
                  </a:outerShdw>
                </a:effectLst>
                <a:latin typeface="ATC Overlook Heavy"/>
                <a:cs typeface="ATC Overlook Heavy"/>
              </a:rPr>
              <a:t>Dream Navigators</a:t>
            </a:r>
          </a:p>
          <a:p>
            <a:pPr algn="ctr"/>
            <a:endParaRPr lang="en-US"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TC Overlook Heavy"/>
              <a:cs typeface="ATC Overlook Heavy"/>
            </a:endParaRPr>
          </a:p>
        </p:txBody>
      </p:sp>
      <p:pic>
        <p:nvPicPr>
          <p:cNvPr id="17" name="Picture 16" descr="Screen Shot 2016-09-16 at 2.41.53 PM.png">
            <a:hlinkClick r:id="rId3"/>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61490" y="663075"/>
            <a:ext cx="6345806" cy="3524616"/>
          </a:xfrm>
          <a:prstGeom prst="rect">
            <a:avLst/>
          </a:prstGeom>
        </p:spPr>
      </p:pic>
    </p:spTree>
    <p:extLst>
      <p:ext uri="{BB962C8B-B14F-4D97-AF65-F5344CB8AC3E}">
        <p14:creationId xmlns:p14="http://schemas.microsoft.com/office/powerpoint/2010/main" val="20753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2" name="Text Placeholder 12"/>
          <p:cNvSpPr>
            <a:spLocks noGrp="1"/>
          </p:cNvSpPr>
          <p:nvPr>
            <p:ph type="body" sz="quarter" idx="12"/>
          </p:nvPr>
        </p:nvSpPr>
        <p:spPr>
          <a:xfrm>
            <a:off x="190169" y="253950"/>
            <a:ext cx="8687786" cy="3744704"/>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buNone/>
              <a:defRPr sz="3600"/>
            </a:lvl1pPr>
          </a:lstStyle>
          <a:p>
            <a:pPr algn="ctr"/>
            <a:r>
              <a:rPr lang="en-US" b="1" i="0" dirty="0" smtClean="0">
                <a:ln w="11430"/>
                <a:effectLst>
                  <a:outerShdw blurRad="50800" dist="39000" dir="5460000" algn="tl">
                    <a:srgbClr val="000000">
                      <a:alpha val="38000"/>
                    </a:srgbClr>
                  </a:outerShdw>
                </a:effectLst>
                <a:latin typeface="ATC Overlook Heavy"/>
                <a:cs typeface="ATC Overlook Heavy"/>
              </a:rPr>
              <a:t>What are Dream Navigators?</a:t>
            </a:r>
          </a:p>
          <a:p>
            <a:pPr algn="ctr"/>
            <a:r>
              <a:rPr lang="en-US" sz="3200" b="1" i="0" dirty="0" smtClean="0">
                <a:ln w="11430"/>
                <a:solidFill>
                  <a:schemeClr val="accent3">
                    <a:lumMod val="75000"/>
                  </a:schemeClr>
                </a:solidFill>
                <a:effectLst>
                  <a:outerShdw blurRad="50800" dist="39000" dir="5460000" algn="tl">
                    <a:srgbClr val="000000">
                      <a:alpha val="38000"/>
                    </a:srgbClr>
                  </a:outerShdw>
                </a:effectLst>
                <a:latin typeface="ATC Overlook Heavy"/>
                <a:cs typeface="ATC Overlook Heavy"/>
              </a:rPr>
              <a:t>We Build a Culture of:</a:t>
            </a:r>
          </a:p>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TC Overlook Heavy"/>
                <a:cs typeface="ATC Overlook Heavy"/>
              </a:rPr>
              <a:t>Encouragement</a:t>
            </a:r>
          </a:p>
          <a:p>
            <a:pPr algn="ctr"/>
            <a:r>
              <a:rPr lang="en-US" sz="3200" b="1" dirty="0" smtClean="0">
                <a:ln w="11430"/>
                <a:solidFill>
                  <a:srgbClr val="660066"/>
                </a:solidFill>
                <a:effectLst>
                  <a:outerShdw blurRad="50800" dist="39000" dir="5460000" algn="tl">
                    <a:srgbClr val="000000">
                      <a:alpha val="38000"/>
                    </a:srgbClr>
                  </a:outerShdw>
                </a:effectLst>
                <a:latin typeface="ATC Overlook Heavy"/>
                <a:cs typeface="ATC Overlook Heavy"/>
              </a:rPr>
              <a:t>E</a:t>
            </a:r>
            <a:r>
              <a:rPr lang="en-US" sz="3200" b="1" i="0" dirty="0" smtClean="0">
                <a:ln w="11430"/>
                <a:solidFill>
                  <a:srgbClr val="660066"/>
                </a:solidFill>
                <a:effectLst>
                  <a:outerShdw blurRad="50800" dist="39000" dir="5460000" algn="tl">
                    <a:srgbClr val="000000">
                      <a:alpha val="38000"/>
                    </a:srgbClr>
                  </a:outerShdw>
                </a:effectLst>
                <a:latin typeface="ATC Overlook Heavy"/>
                <a:cs typeface="ATC Overlook Heavy"/>
              </a:rPr>
              <a:t>ngagement</a:t>
            </a:r>
          </a:p>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TC Overlook Heavy"/>
                <a:cs typeface="ATC Overlook Heavy"/>
              </a:rPr>
              <a:t>Belonging</a:t>
            </a:r>
          </a:p>
          <a:p>
            <a:pPr algn="ctr"/>
            <a:r>
              <a:rPr lang="en-US" sz="3200" b="1" dirty="0" smtClean="0">
                <a:ln w="11430"/>
                <a:solidFill>
                  <a:srgbClr val="660066"/>
                </a:solidFill>
                <a:effectLst>
                  <a:outerShdw blurRad="50800" dist="39000" dir="5460000" algn="tl">
                    <a:srgbClr val="000000">
                      <a:alpha val="38000"/>
                    </a:srgbClr>
                  </a:outerShdw>
                </a:effectLst>
                <a:latin typeface="ATC Overlook Heavy"/>
                <a:cs typeface="ATC Overlook Heavy"/>
              </a:rPr>
              <a:t>Belief </a:t>
            </a:r>
            <a:endParaRPr lang="en-US" sz="3200" b="1" i="0" dirty="0">
              <a:ln w="11430"/>
              <a:solidFill>
                <a:srgbClr val="660066"/>
              </a:solidFill>
              <a:effectLst>
                <a:outerShdw blurRad="50800" dist="39000" dir="5460000" algn="tl">
                  <a:srgbClr val="000000">
                    <a:alpha val="38000"/>
                  </a:srgbClr>
                </a:outerShdw>
              </a:effectLst>
              <a:latin typeface="ATC Overlook Heavy"/>
              <a:cs typeface="ATC Overlook Heavy"/>
            </a:endParaRPr>
          </a:p>
        </p:txBody>
      </p:sp>
    </p:spTree>
    <p:extLst>
      <p:ext uri="{BB962C8B-B14F-4D97-AF65-F5344CB8AC3E}">
        <p14:creationId xmlns:p14="http://schemas.microsoft.com/office/powerpoint/2010/main" val="273214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2" name="Text Placeholder 12"/>
          <p:cNvSpPr>
            <a:spLocks noGrp="1"/>
          </p:cNvSpPr>
          <p:nvPr>
            <p:ph type="body" sz="quarter" idx="12"/>
          </p:nvPr>
        </p:nvSpPr>
        <p:spPr>
          <a:xfrm>
            <a:off x="94072" y="253951"/>
            <a:ext cx="8924990" cy="3996857"/>
          </a:xfrm>
        </p:spPr>
        <p:txBody>
          <a:bodyPr>
            <a:normAutofit fontScale="92500" lnSpcReduction="10000"/>
          </a:bodyPr>
          <a:lstStyle>
            <a:lvl1pPr marL="0" indent="0">
              <a:buNone/>
              <a:defRPr sz="3600"/>
            </a:lvl1pPr>
          </a:lstStyle>
          <a:p>
            <a:r>
              <a:rPr lang="en-US" sz="3000" b="1" i="0" dirty="0" smtClean="0">
                <a:solidFill>
                  <a:schemeClr val="tx1">
                    <a:lumMod val="95000"/>
                    <a:lumOff val="5000"/>
                  </a:schemeClr>
                </a:solidFill>
                <a:latin typeface="ATC Overlook Heavy"/>
                <a:cs typeface="ATC Overlook Heavy"/>
              </a:rPr>
              <a:t>Experience Confidence and Enjoyment of Learning</a:t>
            </a:r>
          </a:p>
          <a:p>
            <a:r>
              <a:rPr lang="en-US" sz="2800" b="1" i="1" dirty="0" smtClean="0">
                <a:ln w="10541" cmpd="sng">
                  <a:solidFill>
                    <a:schemeClr val="accent1">
                      <a:shade val="88000"/>
                      <a:satMod val="110000"/>
                    </a:schemeClr>
                  </a:solidFill>
                  <a:prstDash val="solid"/>
                </a:ln>
                <a:solidFill>
                  <a:srgbClr val="E80202"/>
                </a:solidFill>
                <a:latin typeface="ATC Overlook Heavy"/>
                <a:cs typeface="ATC Overlook Heavy"/>
              </a:rPr>
              <a:t>Core Principles and Objectives of </a:t>
            </a:r>
            <a:r>
              <a:rPr lang="en-US" sz="2800" b="1" i="1" dirty="0" err="1" smtClean="0">
                <a:ln w="10541" cmpd="sng">
                  <a:solidFill>
                    <a:schemeClr val="accent1">
                      <a:shade val="88000"/>
                      <a:satMod val="110000"/>
                    </a:schemeClr>
                  </a:solidFill>
                  <a:prstDash val="solid"/>
                </a:ln>
                <a:solidFill>
                  <a:srgbClr val="E80202"/>
                </a:solidFill>
                <a:latin typeface="ATC Overlook Heavy"/>
                <a:cs typeface="ATC Overlook Heavy"/>
              </a:rPr>
              <a:t>ExCEL</a:t>
            </a:r>
            <a:r>
              <a:rPr lang="en-US" sz="2800" b="1" i="1" dirty="0" smtClean="0">
                <a:ln w="10541" cmpd="sng">
                  <a:solidFill>
                    <a:schemeClr val="accent1">
                      <a:shade val="88000"/>
                      <a:satMod val="110000"/>
                    </a:schemeClr>
                  </a:solidFill>
                  <a:prstDash val="solid"/>
                </a:ln>
                <a:solidFill>
                  <a:srgbClr val="E80202"/>
                </a:solidFill>
                <a:latin typeface="ATC Overlook Heavy"/>
                <a:cs typeface="ATC Overlook Heavy"/>
              </a:rPr>
              <a:t> Programs</a:t>
            </a:r>
          </a:p>
          <a:p>
            <a:pPr algn="ctr"/>
            <a:r>
              <a:rPr 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rPr>
              <a:t>Remember Your Purpose</a:t>
            </a:r>
          </a:p>
          <a:p>
            <a:pPr algn="ctr"/>
            <a:r>
              <a:rPr lang="en-US" sz="3000" b="1" i="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rPr>
              <a:t>Increase Your Sense of Belonging</a:t>
            </a:r>
          </a:p>
          <a:p>
            <a:pPr algn="ctr"/>
            <a:r>
              <a:rPr 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rPr>
              <a:t>Build Your Academic Confidence</a:t>
            </a:r>
            <a:endParaRPr lang="en-US" sz="3000" b="1" i="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endParaRPr>
          </a:p>
          <a:p>
            <a:pPr algn="ctr"/>
            <a:r>
              <a:rPr 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rPr>
              <a:t>Improve Help-Seeking Behaviors and Attitudes</a:t>
            </a:r>
          </a:p>
          <a:p>
            <a:pPr algn="ctr"/>
            <a:r>
              <a:rPr 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rPr>
              <a:t>Access Your Proud Learning Moments</a:t>
            </a:r>
          </a:p>
          <a:p>
            <a:pPr algn="ctr"/>
            <a:r>
              <a:rPr lang="en-US" sz="3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rPr>
              <a:t>Know</a:t>
            </a:r>
            <a:r>
              <a:rPr lang="en-US" sz="3000" b="1" i="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rPr>
              <a:t> Your Distraction Magnets  </a:t>
            </a:r>
            <a:endParaRPr lang="en-US" sz="3000" b="1" i="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TC Overlook Heavy"/>
              <a:cs typeface="ATC Overlook Heavy"/>
            </a:endParaRPr>
          </a:p>
        </p:txBody>
      </p:sp>
    </p:spTree>
    <p:extLst>
      <p:ext uri="{BB962C8B-B14F-4D97-AF65-F5344CB8AC3E}">
        <p14:creationId xmlns:p14="http://schemas.microsoft.com/office/powerpoint/2010/main" val="8293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anim calcmode="lin" valueType="num">
                                      <p:cBhvr additive="base">
                                        <p:cTn id="1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 calcmode="lin" valueType="num">
                                      <p:cBhvr additive="base">
                                        <p:cTn id="2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anim calcmode="lin" valueType="num">
                                      <p:cBhvr additive="base">
                                        <p:cTn id="31"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2" name="Text Placeholder 12"/>
          <p:cNvSpPr>
            <a:spLocks noGrp="1"/>
          </p:cNvSpPr>
          <p:nvPr>
            <p:ph type="body" sz="quarter" idx="12"/>
          </p:nvPr>
        </p:nvSpPr>
        <p:spPr>
          <a:xfrm>
            <a:off x="190169" y="253951"/>
            <a:ext cx="8581956" cy="3544507"/>
          </a:xfrm>
        </p:spPr>
        <p:txBody>
          <a:bodyPr>
            <a:normAutofit fontScale="850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lvl1pPr marL="0" indent="0">
              <a:buNone/>
              <a:defRPr sz="3600"/>
            </a:lvl1pPr>
          </a:lstStyle>
          <a:p>
            <a:pPr algn="ctr"/>
            <a:r>
              <a:rPr lang="en-US" b="1" i="0" dirty="0" smtClean="0">
                <a:ln w="11430"/>
                <a:solidFill>
                  <a:schemeClr val="tx2">
                    <a:lumMod val="60000"/>
                    <a:lumOff val="40000"/>
                  </a:schemeClr>
                </a:solidFill>
                <a:effectLst>
                  <a:outerShdw blurRad="50800" dist="39000" dir="5460000" algn="tl">
                    <a:srgbClr val="000000">
                      <a:alpha val="38000"/>
                    </a:srgbClr>
                  </a:outerShdw>
                </a:effectLst>
                <a:latin typeface="ATC Overlook Heavy"/>
                <a:cs typeface="ATC Overlook Heavy"/>
              </a:rPr>
              <a:t>An Empathy Exercise </a:t>
            </a:r>
            <a:endParaRPr lang="en-US" b="1" dirty="0">
              <a:ln w="11430"/>
              <a:solidFill>
                <a:schemeClr val="tx2">
                  <a:lumMod val="60000"/>
                  <a:lumOff val="40000"/>
                </a:schemeClr>
              </a:solidFill>
              <a:effectLst>
                <a:outerShdw blurRad="50800" dist="39000" dir="5460000" algn="tl">
                  <a:srgbClr val="000000">
                    <a:alpha val="38000"/>
                  </a:srgbClr>
                </a:outerShdw>
              </a:effectLst>
              <a:latin typeface="ATC Overlook Heavy"/>
              <a:cs typeface="ATC Overlook Heavy"/>
            </a:endParaRPr>
          </a:p>
          <a:p>
            <a:pPr algn="ctr"/>
            <a:endParaRPr lang="en-US" sz="4400" b="1" i="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TC Overlook Heavy"/>
              <a:cs typeface="ATC Overlook Heavy"/>
            </a:endParaRPr>
          </a:p>
          <a:p>
            <a:pPr algn="ctr"/>
            <a:r>
              <a:rPr lang="en-US" sz="5400" b="1" i="0" dirty="0" smtClean="0">
                <a:ln w="11430"/>
                <a:solidFill>
                  <a:srgbClr val="800000"/>
                </a:solidFill>
                <a:effectLst>
                  <a:outerShdw blurRad="50800" dist="39000" dir="5460000" algn="tl">
                    <a:srgbClr val="000000">
                      <a:alpha val="38000"/>
                    </a:srgbClr>
                  </a:outerShdw>
                </a:effectLst>
                <a:latin typeface="ATC Overlook Heavy"/>
                <a:cs typeface="ATC Overlook Heavy"/>
              </a:rPr>
              <a:t>Why is a Sense of </a:t>
            </a:r>
            <a:r>
              <a:rPr lang="en-US" sz="5400" b="1" i="1" dirty="0" smtClean="0">
                <a:ln w="11430"/>
                <a:solidFill>
                  <a:srgbClr val="E80202"/>
                </a:solidFill>
                <a:effectLst>
                  <a:outerShdw blurRad="50800" dist="39000" dir="5460000" algn="tl">
                    <a:srgbClr val="000000">
                      <a:alpha val="38000"/>
                    </a:srgbClr>
                  </a:outerShdw>
                </a:effectLst>
                <a:latin typeface="ATC Overlook Heavy"/>
                <a:cs typeface="ATC Overlook Heavy"/>
              </a:rPr>
              <a:t>Belonging</a:t>
            </a:r>
          </a:p>
          <a:p>
            <a:pPr algn="ctr"/>
            <a:r>
              <a:rPr lang="en-US" sz="5400" b="1" dirty="0" smtClean="0">
                <a:ln w="11430"/>
                <a:solidFill>
                  <a:srgbClr val="800000"/>
                </a:solidFill>
                <a:effectLst>
                  <a:outerShdw blurRad="50800" dist="39000" dir="5460000" algn="tl">
                    <a:srgbClr val="000000">
                      <a:alpha val="38000"/>
                    </a:srgbClr>
                  </a:outerShdw>
                </a:effectLst>
                <a:latin typeface="ATC Overlook Heavy"/>
                <a:cs typeface="ATC Overlook Heavy"/>
              </a:rPr>
              <a:t>So Important to our Students?</a:t>
            </a:r>
            <a:endParaRPr lang="en-US" sz="5400" b="1" i="0" dirty="0">
              <a:ln w="11430"/>
              <a:solidFill>
                <a:srgbClr val="800000"/>
              </a:solidFill>
              <a:effectLst>
                <a:outerShdw blurRad="50800" dist="39000" dir="5460000" algn="tl">
                  <a:srgbClr val="000000">
                    <a:alpha val="38000"/>
                  </a:srgbClr>
                </a:outerShdw>
              </a:effectLst>
              <a:latin typeface="ATC Overlook Heavy"/>
              <a:cs typeface="ATC Overlook Heavy"/>
            </a:endParaRPr>
          </a:p>
        </p:txBody>
      </p:sp>
    </p:spTree>
    <p:extLst>
      <p:ext uri="{BB962C8B-B14F-4D97-AF65-F5344CB8AC3E}">
        <p14:creationId xmlns:p14="http://schemas.microsoft.com/office/powerpoint/2010/main" val="165416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linds(horizontal)">
                                      <p:cBhvr>
                                        <p:cTn id="7" dur="500"/>
                                        <p:tgtEl>
                                          <p:spTgt spid="1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3" end="3"/>
                                            </p:txEl>
                                          </p:spTgt>
                                        </p:tgtEl>
                                        <p:attrNameLst>
                                          <p:attrName>style.visibility</p:attrName>
                                        </p:attrNameLst>
                                      </p:cBhvr>
                                      <p:to>
                                        <p:strVal val="visible"/>
                                      </p:to>
                                    </p:set>
                                    <p:animEffect transition="in" filter="blinds(horizontal)">
                                      <p:cBhvr>
                                        <p:cTn id="1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a:off x="3625850" y="3998654"/>
            <a:ext cx="5553807" cy="1194778"/>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 name="connsiteX0" fmla="*/ 165100 w 3346450"/>
              <a:gd name="connsiteY0" fmla="*/ 641350 h 641350"/>
              <a:gd name="connsiteX1" fmla="*/ 0 w 3346450"/>
              <a:gd name="connsiteY1" fmla="*/ 0 h 641350"/>
              <a:gd name="connsiteX2" fmla="*/ 3346450 w 3346450"/>
              <a:gd name="connsiteY2" fmla="*/ 323850 h 641350"/>
              <a:gd name="connsiteX3" fmla="*/ 165100 w 3346450"/>
              <a:gd name="connsiteY3" fmla="*/ 641350 h 641350"/>
              <a:gd name="connsiteX0" fmla="*/ 165100 w 3238500"/>
              <a:gd name="connsiteY0" fmla="*/ 641350 h 952500"/>
              <a:gd name="connsiteX1" fmla="*/ 0 w 3238500"/>
              <a:gd name="connsiteY1" fmla="*/ 0 h 952500"/>
              <a:gd name="connsiteX2" fmla="*/ 3238500 w 3238500"/>
              <a:gd name="connsiteY2" fmla="*/ 952500 h 952500"/>
              <a:gd name="connsiteX3" fmla="*/ 165100 w 3238500"/>
              <a:gd name="connsiteY3" fmla="*/ 641350 h 952500"/>
              <a:gd name="connsiteX0" fmla="*/ 165100 w 5612423"/>
              <a:gd name="connsiteY0" fmla="*/ 641350 h 815731"/>
              <a:gd name="connsiteX1" fmla="*/ 0 w 5612423"/>
              <a:gd name="connsiteY1" fmla="*/ 0 h 815731"/>
              <a:gd name="connsiteX2" fmla="*/ 5612423 w 5612423"/>
              <a:gd name="connsiteY2" fmla="*/ 815731 h 815731"/>
              <a:gd name="connsiteX3" fmla="*/ 165100 w 5612423"/>
              <a:gd name="connsiteY3" fmla="*/ 641350 h 815731"/>
              <a:gd name="connsiteX0" fmla="*/ 165100 w 5612423"/>
              <a:gd name="connsiteY0" fmla="*/ 641350 h 815731"/>
              <a:gd name="connsiteX1" fmla="*/ 0 w 5612423"/>
              <a:gd name="connsiteY1" fmla="*/ 0 h 815731"/>
              <a:gd name="connsiteX2" fmla="*/ 5612423 w 5612423"/>
              <a:gd name="connsiteY2" fmla="*/ 815731 h 815731"/>
              <a:gd name="connsiteX3" fmla="*/ 3676650 w 5612423"/>
              <a:gd name="connsiteY3" fmla="*/ 745393 h 815731"/>
              <a:gd name="connsiteX4" fmla="*/ 165100 w 5612423"/>
              <a:gd name="connsiteY4" fmla="*/ 641350 h 815731"/>
              <a:gd name="connsiteX0" fmla="*/ 165100 w 5612423"/>
              <a:gd name="connsiteY0" fmla="*/ 641350 h 1194778"/>
              <a:gd name="connsiteX1" fmla="*/ 0 w 5612423"/>
              <a:gd name="connsiteY1" fmla="*/ 0 h 1194778"/>
              <a:gd name="connsiteX2" fmla="*/ 5612423 w 5612423"/>
              <a:gd name="connsiteY2" fmla="*/ 815731 h 1194778"/>
              <a:gd name="connsiteX3" fmla="*/ 5542573 w 5612423"/>
              <a:gd name="connsiteY3" fmla="*/ 1194778 h 1194778"/>
              <a:gd name="connsiteX4" fmla="*/ 165100 w 5612423"/>
              <a:gd name="connsiteY4" fmla="*/ 641350 h 1194778"/>
              <a:gd name="connsiteX0" fmla="*/ 165100 w 5544038"/>
              <a:gd name="connsiteY0" fmla="*/ 641350 h 1194778"/>
              <a:gd name="connsiteX1" fmla="*/ 0 w 5544038"/>
              <a:gd name="connsiteY1" fmla="*/ 0 h 1194778"/>
              <a:gd name="connsiteX2" fmla="*/ 5544038 w 5544038"/>
              <a:gd name="connsiteY2" fmla="*/ 820615 h 1194778"/>
              <a:gd name="connsiteX3" fmla="*/ 5542573 w 5544038"/>
              <a:gd name="connsiteY3" fmla="*/ 1194778 h 1194778"/>
              <a:gd name="connsiteX4" fmla="*/ 165100 w 5544038"/>
              <a:gd name="connsiteY4" fmla="*/ 641350 h 1194778"/>
              <a:gd name="connsiteX0" fmla="*/ 165100 w 5553807"/>
              <a:gd name="connsiteY0" fmla="*/ 641350 h 1194778"/>
              <a:gd name="connsiteX1" fmla="*/ 0 w 5553807"/>
              <a:gd name="connsiteY1" fmla="*/ 0 h 1194778"/>
              <a:gd name="connsiteX2" fmla="*/ 5553807 w 5553807"/>
              <a:gd name="connsiteY2" fmla="*/ 610577 h 1194778"/>
              <a:gd name="connsiteX3" fmla="*/ 5542573 w 5553807"/>
              <a:gd name="connsiteY3" fmla="*/ 1194778 h 1194778"/>
              <a:gd name="connsiteX4" fmla="*/ 165100 w 5553807"/>
              <a:gd name="connsiteY4" fmla="*/ 641350 h 119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3807" h="1194778">
                <a:moveTo>
                  <a:pt x="165100" y="641350"/>
                </a:moveTo>
                <a:lnTo>
                  <a:pt x="0" y="0"/>
                </a:lnTo>
                <a:lnTo>
                  <a:pt x="5553807" y="610577"/>
                </a:lnTo>
                <a:cubicBezTo>
                  <a:pt x="5553319" y="735298"/>
                  <a:pt x="5543061" y="1070057"/>
                  <a:pt x="5542573" y="1194778"/>
                </a:cubicBezTo>
                <a:lnTo>
                  <a:pt x="165100" y="6413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Triangle 7"/>
          <p:cNvSpPr/>
          <p:nvPr/>
        </p:nvSpPr>
        <p:spPr>
          <a:xfrm flipH="1">
            <a:off x="-40760" y="4250808"/>
            <a:ext cx="9156700" cy="914400"/>
          </a:xfrm>
          <a:custGeom>
            <a:avLst/>
            <a:gdLst>
              <a:gd name="connsiteX0" fmla="*/ 0 w 9144000"/>
              <a:gd name="connsiteY0" fmla="*/ 908050 h 908050"/>
              <a:gd name="connsiteX1" fmla="*/ 0 w 9144000"/>
              <a:gd name="connsiteY1" fmla="*/ 0 h 908050"/>
              <a:gd name="connsiteX2" fmla="*/ 9144000 w 9144000"/>
              <a:gd name="connsiteY2" fmla="*/ 908050 h 908050"/>
              <a:gd name="connsiteX3" fmla="*/ 0 w 9144000"/>
              <a:gd name="connsiteY3" fmla="*/ 908050 h 908050"/>
              <a:gd name="connsiteX0" fmla="*/ 0 w 9156700"/>
              <a:gd name="connsiteY0" fmla="*/ 914400 h 914400"/>
              <a:gd name="connsiteX1" fmla="*/ 9156700 w 9156700"/>
              <a:gd name="connsiteY1" fmla="*/ 0 h 914400"/>
              <a:gd name="connsiteX2" fmla="*/ 9144000 w 9156700"/>
              <a:gd name="connsiteY2" fmla="*/ 914400 h 914400"/>
              <a:gd name="connsiteX3" fmla="*/ 0 w 91567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56700" h="914400">
                <a:moveTo>
                  <a:pt x="0" y="914400"/>
                </a:moveTo>
                <a:lnTo>
                  <a:pt x="9156700" y="0"/>
                </a:lnTo>
                <a:lnTo>
                  <a:pt x="9144000" y="914400"/>
                </a:lnTo>
                <a:lnTo>
                  <a:pt x="0" y="91440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12" name="Text Placeholder 12"/>
          <p:cNvSpPr>
            <a:spLocks noGrp="1"/>
          </p:cNvSpPr>
          <p:nvPr>
            <p:ph type="body" sz="quarter" idx="12"/>
          </p:nvPr>
        </p:nvSpPr>
        <p:spPr>
          <a:xfrm>
            <a:off x="190169" y="253951"/>
            <a:ext cx="8605474" cy="3744703"/>
          </a:xfrm>
        </p:spPr>
        <p:txBody>
          <a:bodyPr>
            <a:noAutofit/>
          </a:bodyPr>
          <a:lstStyle>
            <a:lvl1pPr marL="0" indent="0">
              <a:buNone/>
              <a:defRPr sz="3600"/>
            </a:lvl1pPr>
          </a:lstStyle>
          <a:p>
            <a:pPr algn="ctr"/>
            <a:r>
              <a:rPr lang="en-US" b="1" dirty="0" smtClean="0">
                <a:ln w="10541" cmpd="sng">
                  <a:solidFill>
                    <a:schemeClr val="accent1">
                      <a:shade val="88000"/>
                      <a:satMod val="110000"/>
                    </a:schemeClr>
                  </a:solidFill>
                  <a:prstDash val="solid"/>
                </a:ln>
                <a:solidFill>
                  <a:schemeClr val="tx1">
                    <a:lumMod val="95000"/>
                    <a:lumOff val="5000"/>
                  </a:schemeClr>
                </a:solidFill>
                <a:latin typeface="Arial Black"/>
                <a:cs typeface="Arial Black"/>
              </a:rPr>
              <a:t>What Would </a:t>
            </a:r>
            <a:r>
              <a:rPr lang="en-US" b="1" dirty="0">
                <a:ln w="10541" cmpd="sng">
                  <a:solidFill>
                    <a:schemeClr val="accent1">
                      <a:shade val="88000"/>
                      <a:satMod val="110000"/>
                    </a:schemeClr>
                  </a:solidFill>
                  <a:prstDash val="solid"/>
                </a:ln>
                <a:solidFill>
                  <a:schemeClr val="tx1">
                    <a:lumMod val="95000"/>
                    <a:lumOff val="5000"/>
                  </a:schemeClr>
                </a:solidFill>
                <a:latin typeface="Arial Black"/>
                <a:cs typeface="Arial Black"/>
              </a:rPr>
              <a:t>H</a:t>
            </a:r>
            <a:r>
              <a:rPr lang="en-US" b="1" dirty="0" smtClean="0">
                <a:ln w="10541" cmpd="sng">
                  <a:solidFill>
                    <a:schemeClr val="accent1">
                      <a:shade val="88000"/>
                      <a:satMod val="110000"/>
                    </a:schemeClr>
                  </a:solidFill>
                  <a:prstDash val="solid"/>
                </a:ln>
                <a:solidFill>
                  <a:schemeClr val="tx1">
                    <a:lumMod val="95000"/>
                    <a:lumOff val="5000"/>
                  </a:schemeClr>
                </a:solidFill>
                <a:latin typeface="Arial Black"/>
                <a:cs typeface="Arial Black"/>
              </a:rPr>
              <a:t>ave </a:t>
            </a:r>
            <a:r>
              <a:rPr lang="en-US" b="1" dirty="0">
                <a:ln w="10541" cmpd="sng">
                  <a:solidFill>
                    <a:schemeClr val="accent1">
                      <a:shade val="88000"/>
                      <a:satMod val="110000"/>
                    </a:schemeClr>
                  </a:solidFill>
                  <a:prstDash val="solid"/>
                </a:ln>
                <a:solidFill>
                  <a:schemeClr val="tx1">
                    <a:lumMod val="95000"/>
                    <a:lumOff val="5000"/>
                  </a:schemeClr>
                </a:solidFill>
                <a:latin typeface="Arial Black"/>
                <a:cs typeface="Arial Black"/>
              </a:rPr>
              <a:t>H</a:t>
            </a:r>
            <a:r>
              <a:rPr lang="en-US" b="1" dirty="0" smtClean="0">
                <a:ln w="10541" cmpd="sng">
                  <a:solidFill>
                    <a:schemeClr val="accent1">
                      <a:shade val="88000"/>
                      <a:satMod val="110000"/>
                    </a:schemeClr>
                  </a:solidFill>
                  <a:prstDash val="solid"/>
                </a:ln>
                <a:solidFill>
                  <a:schemeClr val="tx1">
                    <a:lumMod val="95000"/>
                    <a:lumOff val="5000"/>
                  </a:schemeClr>
                </a:solidFill>
                <a:latin typeface="Arial Black"/>
                <a:cs typeface="Arial Black"/>
              </a:rPr>
              <a:t>elped </a:t>
            </a:r>
            <a:r>
              <a:rPr lang="en-US" b="1" dirty="0">
                <a:ln w="10541" cmpd="sng">
                  <a:solidFill>
                    <a:schemeClr val="accent1">
                      <a:shade val="88000"/>
                      <a:satMod val="110000"/>
                    </a:schemeClr>
                  </a:solidFill>
                  <a:prstDash val="solid"/>
                </a:ln>
                <a:solidFill>
                  <a:schemeClr val="tx1">
                    <a:lumMod val="95000"/>
                    <a:lumOff val="5000"/>
                  </a:schemeClr>
                </a:solidFill>
                <a:latin typeface="Arial Black"/>
                <a:cs typeface="Arial Black"/>
              </a:rPr>
              <a:t>Y</a:t>
            </a:r>
            <a:r>
              <a:rPr lang="en-US" b="1" dirty="0" smtClean="0">
                <a:ln w="10541" cmpd="sng">
                  <a:solidFill>
                    <a:schemeClr val="accent1">
                      <a:shade val="88000"/>
                      <a:satMod val="110000"/>
                    </a:schemeClr>
                  </a:solidFill>
                  <a:prstDash val="solid"/>
                </a:ln>
                <a:solidFill>
                  <a:schemeClr val="tx1">
                    <a:lumMod val="95000"/>
                    <a:lumOff val="5000"/>
                  </a:schemeClr>
                </a:solidFill>
                <a:latin typeface="Arial Black"/>
                <a:cs typeface="Arial Black"/>
              </a:rPr>
              <a:t>ou</a:t>
            </a:r>
            <a:r>
              <a:rPr lang="en-US" sz="4000" b="1" dirty="0" smtClean="0">
                <a:ln w="10541" cmpd="sng">
                  <a:solidFill>
                    <a:schemeClr val="accent1">
                      <a:shade val="88000"/>
                      <a:satMod val="110000"/>
                    </a:schemeClr>
                  </a:solidFill>
                  <a:prstDash val="solid"/>
                </a:ln>
                <a:solidFill>
                  <a:srgbClr val="E80202"/>
                </a:solidFill>
                <a:latin typeface="ATC Overlook Heavy"/>
                <a:cs typeface="ATC Overlook Heavy"/>
              </a:rPr>
              <a:t> </a:t>
            </a:r>
          </a:p>
          <a:p>
            <a:pPr algn="ctr"/>
            <a:r>
              <a:rPr lang="en-US" sz="4000" b="1" dirty="0" smtClean="0">
                <a:ln w="10541" cmpd="sng">
                  <a:solidFill>
                    <a:schemeClr val="accent1">
                      <a:shade val="88000"/>
                      <a:satMod val="110000"/>
                    </a:schemeClr>
                  </a:solidFill>
                  <a:prstDash val="solid"/>
                </a:ln>
                <a:solidFill>
                  <a:srgbClr val="E80202"/>
                </a:solidFill>
                <a:latin typeface="ATC Overlook Heavy"/>
                <a:cs typeface="ATC Overlook Heavy"/>
              </a:rPr>
              <a:t>To Feel a Greater </a:t>
            </a:r>
            <a:r>
              <a:rPr lang="en-US" sz="4000" b="1" dirty="0">
                <a:ln w="10541" cmpd="sng">
                  <a:solidFill>
                    <a:schemeClr val="accent1">
                      <a:shade val="88000"/>
                      <a:satMod val="110000"/>
                    </a:schemeClr>
                  </a:solidFill>
                  <a:prstDash val="solid"/>
                </a:ln>
                <a:solidFill>
                  <a:srgbClr val="E80202"/>
                </a:solidFill>
                <a:latin typeface="ATC Overlook Heavy"/>
                <a:cs typeface="ATC Overlook Heavy"/>
              </a:rPr>
              <a:t>S</a:t>
            </a:r>
            <a:r>
              <a:rPr lang="en-US" sz="4000" b="1" dirty="0" smtClean="0">
                <a:ln w="10541" cmpd="sng">
                  <a:solidFill>
                    <a:schemeClr val="accent1">
                      <a:shade val="88000"/>
                      <a:satMod val="110000"/>
                    </a:schemeClr>
                  </a:solidFill>
                  <a:prstDash val="solid"/>
                </a:ln>
                <a:solidFill>
                  <a:srgbClr val="E80202"/>
                </a:solidFill>
                <a:latin typeface="ATC Overlook Heavy"/>
                <a:cs typeface="ATC Overlook Heavy"/>
              </a:rPr>
              <a:t>ense of Belonging?</a:t>
            </a:r>
          </a:p>
          <a:p>
            <a:pPr marL="571500" indent="-571500">
              <a:buFont typeface="Arial"/>
              <a:buChar char="•"/>
            </a:pPr>
            <a:endParaRPr lang="en-US" sz="2800" b="1" dirty="0" smtClean="0">
              <a:ln w="10541" cmpd="sng">
                <a:solidFill>
                  <a:schemeClr val="accent1">
                    <a:shade val="88000"/>
                    <a:satMod val="110000"/>
                  </a:schemeClr>
                </a:solidFill>
                <a:prstDash val="solid"/>
              </a:ln>
              <a:solidFill>
                <a:srgbClr val="800000"/>
              </a:solidFill>
              <a:latin typeface="ATC Overlook Heavy"/>
              <a:cs typeface="ATC Overlook Heavy"/>
            </a:endParaRPr>
          </a:p>
          <a:p>
            <a:pPr marL="571500" indent="-571500">
              <a:buFont typeface="Arial"/>
              <a:buChar char="•"/>
            </a:pPr>
            <a:r>
              <a:rPr lang="en-US" sz="2800" b="1" dirty="0" smtClean="0">
                <a:ln w="10541" cmpd="sng">
                  <a:solidFill>
                    <a:schemeClr val="accent1">
                      <a:shade val="88000"/>
                      <a:satMod val="110000"/>
                    </a:schemeClr>
                  </a:solidFill>
                  <a:prstDash val="solid"/>
                </a:ln>
                <a:solidFill>
                  <a:srgbClr val="800000"/>
                </a:solidFill>
                <a:latin typeface="ATC Overlook Heavy"/>
                <a:cs typeface="ATC Overlook Heavy"/>
              </a:rPr>
              <a:t>An Action or Words </a:t>
            </a:r>
            <a:r>
              <a:rPr lang="en-US" sz="2800" b="1" dirty="0">
                <a:ln w="10541" cmpd="sng">
                  <a:solidFill>
                    <a:schemeClr val="accent1">
                      <a:shade val="88000"/>
                      <a:satMod val="110000"/>
                    </a:schemeClr>
                  </a:solidFill>
                  <a:prstDash val="solid"/>
                </a:ln>
                <a:solidFill>
                  <a:srgbClr val="800000"/>
                </a:solidFill>
                <a:latin typeface="ATC Overlook Heavy"/>
                <a:cs typeface="ATC Overlook Heavy"/>
              </a:rPr>
              <a:t>F</a:t>
            </a:r>
            <a:r>
              <a:rPr lang="en-US" sz="2800" b="1" dirty="0" smtClean="0">
                <a:ln w="10541" cmpd="sng">
                  <a:solidFill>
                    <a:schemeClr val="accent1">
                      <a:shade val="88000"/>
                      <a:satMod val="110000"/>
                    </a:schemeClr>
                  </a:solidFill>
                  <a:prstDash val="solid"/>
                </a:ln>
                <a:solidFill>
                  <a:srgbClr val="800000"/>
                </a:solidFill>
                <a:latin typeface="ATC Overlook Heavy"/>
                <a:cs typeface="ATC Overlook Heavy"/>
              </a:rPr>
              <a:t>rom Someone?</a:t>
            </a:r>
          </a:p>
          <a:p>
            <a:pPr marL="571500" indent="-571500">
              <a:buFont typeface="Arial"/>
              <a:buChar char="•"/>
            </a:pPr>
            <a:r>
              <a:rPr lang="en-US" sz="2800" b="1" dirty="0" smtClean="0">
                <a:ln w="10541" cmpd="sng">
                  <a:solidFill>
                    <a:schemeClr val="accent1">
                      <a:shade val="88000"/>
                      <a:satMod val="110000"/>
                    </a:schemeClr>
                  </a:solidFill>
                  <a:prstDash val="solid"/>
                </a:ln>
                <a:solidFill>
                  <a:schemeClr val="tx1">
                    <a:lumMod val="95000"/>
                    <a:lumOff val="5000"/>
                  </a:schemeClr>
                </a:solidFill>
                <a:latin typeface="ATC Overlook Heavy"/>
                <a:cs typeface="ATC Overlook Heavy"/>
              </a:rPr>
              <a:t>Internal Narrative?</a:t>
            </a:r>
            <a:endParaRPr lang="en-US" sz="2800" b="1" i="0" dirty="0">
              <a:ln w="10541" cmpd="sng">
                <a:solidFill>
                  <a:schemeClr val="accent1">
                    <a:shade val="88000"/>
                    <a:satMod val="110000"/>
                  </a:schemeClr>
                </a:solidFill>
                <a:prstDash val="solid"/>
              </a:ln>
              <a:solidFill>
                <a:schemeClr val="tx1">
                  <a:lumMod val="95000"/>
                  <a:lumOff val="5000"/>
                </a:schemeClr>
              </a:solidFill>
              <a:latin typeface="ATC Overlook Heavy"/>
              <a:cs typeface="ATC Overlook Heavy"/>
            </a:endParaRPr>
          </a:p>
        </p:txBody>
      </p:sp>
    </p:spTree>
    <p:extLst>
      <p:ext uri="{BB962C8B-B14F-4D97-AF65-F5344CB8AC3E}">
        <p14:creationId xmlns:p14="http://schemas.microsoft.com/office/powerpoint/2010/main" val="1443863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6"/>
          <p:cNvSpPr/>
          <p:nvPr/>
        </p:nvSpPr>
        <p:spPr>
          <a:xfrm flipH="1">
            <a:off x="5975350" y="3935535"/>
            <a:ext cx="3181350" cy="1212850"/>
          </a:xfrm>
          <a:custGeom>
            <a:avLst/>
            <a:gdLst>
              <a:gd name="connsiteX0" fmla="*/ 0 w 2870200"/>
              <a:gd name="connsiteY0" fmla="*/ 1212850 h 1212850"/>
              <a:gd name="connsiteX1" fmla="*/ 0 w 2870200"/>
              <a:gd name="connsiteY1" fmla="*/ 0 h 1212850"/>
              <a:gd name="connsiteX2" fmla="*/ 2870200 w 2870200"/>
              <a:gd name="connsiteY2" fmla="*/ 1212850 h 1212850"/>
              <a:gd name="connsiteX3" fmla="*/ 0 w 2870200"/>
              <a:gd name="connsiteY3" fmla="*/ 1212850 h 1212850"/>
              <a:gd name="connsiteX0" fmla="*/ 0 w 2324100"/>
              <a:gd name="connsiteY0" fmla="*/ 1212850 h 1212850"/>
              <a:gd name="connsiteX1" fmla="*/ 0 w 2324100"/>
              <a:gd name="connsiteY1" fmla="*/ 0 h 1212850"/>
              <a:gd name="connsiteX2" fmla="*/ 2324100 w 2324100"/>
              <a:gd name="connsiteY2" fmla="*/ 984250 h 1212850"/>
              <a:gd name="connsiteX3" fmla="*/ 0 w 2324100"/>
              <a:gd name="connsiteY3" fmla="*/ 1212850 h 1212850"/>
              <a:gd name="connsiteX0" fmla="*/ 0 w 3181350"/>
              <a:gd name="connsiteY0" fmla="*/ 1212850 h 1212850"/>
              <a:gd name="connsiteX1" fmla="*/ 0 w 3181350"/>
              <a:gd name="connsiteY1" fmla="*/ 0 h 1212850"/>
              <a:gd name="connsiteX2" fmla="*/ 3181350 w 3181350"/>
              <a:gd name="connsiteY2" fmla="*/ 895350 h 1212850"/>
              <a:gd name="connsiteX3" fmla="*/ 0 w 3181350"/>
              <a:gd name="connsiteY3" fmla="*/ 1212850 h 1212850"/>
            </a:gdLst>
            <a:ahLst/>
            <a:cxnLst>
              <a:cxn ang="0">
                <a:pos x="connsiteX0" y="connsiteY0"/>
              </a:cxn>
              <a:cxn ang="0">
                <a:pos x="connsiteX1" y="connsiteY1"/>
              </a:cxn>
              <a:cxn ang="0">
                <a:pos x="connsiteX2" y="connsiteY2"/>
              </a:cxn>
              <a:cxn ang="0">
                <a:pos x="connsiteX3" y="connsiteY3"/>
              </a:cxn>
            </a:cxnLst>
            <a:rect l="l" t="t" r="r" b="b"/>
            <a:pathLst>
              <a:path w="3181350" h="1212850">
                <a:moveTo>
                  <a:pt x="0" y="1212850"/>
                </a:moveTo>
                <a:lnTo>
                  <a:pt x="0" y="0"/>
                </a:lnTo>
                <a:lnTo>
                  <a:pt x="3181350" y="895350"/>
                </a:lnTo>
                <a:lnTo>
                  <a:pt x="0" y="1212850"/>
                </a:lnTo>
                <a:close/>
              </a:path>
            </a:pathLst>
          </a:custGeom>
          <a:solidFill>
            <a:srgbClr val="E8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SUN_Logo.png"/>
          <p:cNvPicPr>
            <a:picLocks noGrp="1" noChangeAspect="1"/>
          </p:cNvPicPr>
          <p:nvPr/>
        </p:nvPicPr>
        <p:blipFill>
          <a:blip r:embed="rId2" cstate="email">
            <a:extLst>
              <a:ext uri="{28A0092B-C50C-407E-A947-70E740481C1C}">
                <a14:useLocalDpi xmlns:a14="http://schemas.microsoft.com/office/drawing/2010/main" val="0"/>
              </a:ext>
            </a:extLst>
          </a:blip>
          <a:srcRect t="31055" b="31055"/>
          <a:stretch>
            <a:fillRect/>
          </a:stretch>
        </p:blipFill>
        <p:spPr>
          <a:xfrm>
            <a:off x="7769598" y="4543988"/>
            <a:ext cx="912182" cy="345590"/>
          </a:xfrm>
          <a:custGeom>
            <a:avLst/>
            <a:gdLst>
              <a:gd name="connsiteX0" fmla="*/ 0 w 3699490"/>
              <a:gd name="connsiteY0" fmla="*/ 0 h 1977619"/>
              <a:gd name="connsiteX1" fmla="*/ 0 w 3699490"/>
              <a:gd name="connsiteY1" fmla="*/ 0 h 1977619"/>
              <a:gd name="connsiteX2" fmla="*/ 3699490 w 3699490"/>
              <a:gd name="connsiteY2" fmla="*/ 0 h 1977619"/>
              <a:gd name="connsiteX3" fmla="*/ 3699490 w 3699490"/>
              <a:gd name="connsiteY3" fmla="*/ 0 h 1977619"/>
              <a:gd name="connsiteX4" fmla="*/ 3699490 w 3699490"/>
              <a:gd name="connsiteY4" fmla="*/ 1977619 h 1977619"/>
              <a:gd name="connsiteX5" fmla="*/ 3699490 w 3699490"/>
              <a:gd name="connsiteY5" fmla="*/ 1977619 h 1977619"/>
              <a:gd name="connsiteX6" fmla="*/ 0 w 3699490"/>
              <a:gd name="connsiteY6" fmla="*/ 1977619 h 1977619"/>
              <a:gd name="connsiteX7" fmla="*/ 0 w 3699490"/>
              <a:gd name="connsiteY7" fmla="*/ 1977619 h 1977619"/>
              <a:gd name="connsiteX8" fmla="*/ 0 w 3699490"/>
              <a:gd name="connsiteY8" fmla="*/ 0 h 1977619"/>
              <a:gd name="connsiteX0" fmla="*/ 0 w 4118344"/>
              <a:gd name="connsiteY0" fmla="*/ 0 h 2331580"/>
              <a:gd name="connsiteX1" fmla="*/ 418854 w 4118344"/>
              <a:gd name="connsiteY1" fmla="*/ 353961 h 2331580"/>
              <a:gd name="connsiteX2" fmla="*/ 4118344 w 4118344"/>
              <a:gd name="connsiteY2" fmla="*/ 353961 h 2331580"/>
              <a:gd name="connsiteX3" fmla="*/ 4118344 w 4118344"/>
              <a:gd name="connsiteY3" fmla="*/ 353961 h 2331580"/>
              <a:gd name="connsiteX4" fmla="*/ 4118344 w 4118344"/>
              <a:gd name="connsiteY4" fmla="*/ 2331580 h 2331580"/>
              <a:gd name="connsiteX5" fmla="*/ 4118344 w 4118344"/>
              <a:gd name="connsiteY5" fmla="*/ 2331580 h 2331580"/>
              <a:gd name="connsiteX6" fmla="*/ 418854 w 4118344"/>
              <a:gd name="connsiteY6" fmla="*/ 2331580 h 2331580"/>
              <a:gd name="connsiteX7" fmla="*/ 418854 w 4118344"/>
              <a:gd name="connsiteY7" fmla="*/ 2331580 h 2331580"/>
              <a:gd name="connsiteX8" fmla="*/ 0 w 4118344"/>
              <a:gd name="connsiteY8" fmla="*/ 0 h 2331580"/>
              <a:gd name="connsiteX0" fmla="*/ 88491 w 4206835"/>
              <a:gd name="connsiteY0" fmla="*/ 0 h 5157371"/>
              <a:gd name="connsiteX1" fmla="*/ 507345 w 4206835"/>
              <a:gd name="connsiteY1" fmla="*/ 353961 h 5157371"/>
              <a:gd name="connsiteX2" fmla="*/ 4206835 w 4206835"/>
              <a:gd name="connsiteY2" fmla="*/ 353961 h 5157371"/>
              <a:gd name="connsiteX3" fmla="*/ 4206835 w 4206835"/>
              <a:gd name="connsiteY3" fmla="*/ 353961 h 5157371"/>
              <a:gd name="connsiteX4" fmla="*/ 4206835 w 4206835"/>
              <a:gd name="connsiteY4" fmla="*/ 2331580 h 5157371"/>
              <a:gd name="connsiteX5" fmla="*/ 4206835 w 4206835"/>
              <a:gd name="connsiteY5" fmla="*/ 2331580 h 5157371"/>
              <a:gd name="connsiteX6" fmla="*/ 507345 w 4206835"/>
              <a:gd name="connsiteY6" fmla="*/ 2331580 h 5157371"/>
              <a:gd name="connsiteX7" fmla="*/ 0 w 4206835"/>
              <a:gd name="connsiteY7" fmla="*/ 5157371 h 5157371"/>
              <a:gd name="connsiteX8" fmla="*/ 88491 w 4206835"/>
              <a:gd name="connsiteY8"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507345 w 4206835"/>
              <a:gd name="connsiteY5" fmla="*/ 2331580 h 5157371"/>
              <a:gd name="connsiteX6" fmla="*/ 0 w 4206835"/>
              <a:gd name="connsiteY6" fmla="*/ 5157371 h 5157371"/>
              <a:gd name="connsiteX7" fmla="*/ 88491 w 4206835"/>
              <a:gd name="connsiteY7" fmla="*/ 0 h 5157371"/>
              <a:gd name="connsiteX0" fmla="*/ 88491 w 4206835"/>
              <a:gd name="connsiteY0" fmla="*/ 0 h 5157371"/>
              <a:gd name="connsiteX1" fmla="*/ 4206835 w 4206835"/>
              <a:gd name="connsiteY1" fmla="*/ 353961 h 5157371"/>
              <a:gd name="connsiteX2" fmla="*/ 4206835 w 4206835"/>
              <a:gd name="connsiteY2" fmla="*/ 353961 h 5157371"/>
              <a:gd name="connsiteX3" fmla="*/ 4206835 w 4206835"/>
              <a:gd name="connsiteY3" fmla="*/ 2331580 h 5157371"/>
              <a:gd name="connsiteX4" fmla="*/ 4206835 w 4206835"/>
              <a:gd name="connsiteY4" fmla="*/ 2331580 h 5157371"/>
              <a:gd name="connsiteX5" fmla="*/ 0 w 4206835"/>
              <a:gd name="connsiteY5" fmla="*/ 5157371 h 5157371"/>
              <a:gd name="connsiteX6" fmla="*/ 88491 w 4206835"/>
              <a:gd name="connsiteY6" fmla="*/ 0 h 5157371"/>
              <a:gd name="connsiteX0" fmla="*/ 88491 w 4814468"/>
              <a:gd name="connsiteY0" fmla="*/ 5900 h 5163271"/>
              <a:gd name="connsiteX1" fmla="*/ 4206835 w 4814468"/>
              <a:gd name="connsiteY1" fmla="*/ 359861 h 5163271"/>
              <a:gd name="connsiteX2" fmla="*/ 4814468 w 4814468"/>
              <a:gd name="connsiteY2" fmla="*/ 0 h 5163271"/>
              <a:gd name="connsiteX3" fmla="*/ 4206835 w 4814468"/>
              <a:gd name="connsiteY3" fmla="*/ 2337480 h 5163271"/>
              <a:gd name="connsiteX4" fmla="*/ 4206835 w 4814468"/>
              <a:gd name="connsiteY4" fmla="*/ 2337480 h 5163271"/>
              <a:gd name="connsiteX5" fmla="*/ 0 w 4814468"/>
              <a:gd name="connsiteY5" fmla="*/ 5163271 h 5163271"/>
              <a:gd name="connsiteX6" fmla="*/ 88491 w 4814468"/>
              <a:gd name="connsiteY6"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06835 w 4814468"/>
              <a:gd name="connsiteY3" fmla="*/ 2337480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06835 w 4814468"/>
              <a:gd name="connsiteY2" fmla="*/ 2337480 h 5163271"/>
              <a:gd name="connsiteX3" fmla="*/ 4265829 w 4814468"/>
              <a:gd name="connsiteY3" fmla="*/ 5151472 h 5163271"/>
              <a:gd name="connsiteX4" fmla="*/ 0 w 4814468"/>
              <a:gd name="connsiteY4" fmla="*/ 5163271 h 5163271"/>
              <a:gd name="connsiteX5" fmla="*/ 88491 w 4814468"/>
              <a:gd name="connsiteY5" fmla="*/ 5900 h 5163271"/>
              <a:gd name="connsiteX0" fmla="*/ 88491 w 4814468"/>
              <a:gd name="connsiteY0" fmla="*/ 5900 h 5163271"/>
              <a:gd name="connsiteX1" fmla="*/ 4814468 w 4814468"/>
              <a:gd name="connsiteY1" fmla="*/ 0 h 5163271"/>
              <a:gd name="connsiteX2" fmla="*/ 4265829 w 4814468"/>
              <a:gd name="connsiteY2" fmla="*/ 5151472 h 5163271"/>
              <a:gd name="connsiteX3" fmla="*/ 0 w 4814468"/>
              <a:gd name="connsiteY3" fmla="*/ 5163271 h 5163271"/>
              <a:gd name="connsiteX4" fmla="*/ 88491 w 4814468"/>
              <a:gd name="connsiteY4" fmla="*/ 5900 h 5163271"/>
              <a:gd name="connsiteX0" fmla="*/ 0 w 9168191"/>
              <a:gd name="connsiteY0" fmla="*/ 17699 h 5163271"/>
              <a:gd name="connsiteX1" fmla="*/ 9168191 w 9168191"/>
              <a:gd name="connsiteY1" fmla="*/ 0 h 5163271"/>
              <a:gd name="connsiteX2" fmla="*/ 8619552 w 9168191"/>
              <a:gd name="connsiteY2" fmla="*/ 5151472 h 5163271"/>
              <a:gd name="connsiteX3" fmla="*/ 4353723 w 9168191"/>
              <a:gd name="connsiteY3" fmla="*/ 5163271 h 5163271"/>
              <a:gd name="connsiteX4" fmla="*/ 0 w 9168191"/>
              <a:gd name="connsiteY4" fmla="*/ 17699 h 5163271"/>
              <a:gd name="connsiteX0" fmla="*/ 0 w 9168191"/>
              <a:gd name="connsiteY0" fmla="*/ 17699 h 5151473"/>
              <a:gd name="connsiteX1" fmla="*/ 9168191 w 9168191"/>
              <a:gd name="connsiteY1" fmla="*/ 0 h 5151473"/>
              <a:gd name="connsiteX2" fmla="*/ 8619552 w 9168191"/>
              <a:gd name="connsiteY2" fmla="*/ 5151472 h 5151473"/>
              <a:gd name="connsiteX3" fmla="*/ 5898 w 9168191"/>
              <a:gd name="connsiteY3" fmla="*/ 5151473 h 5151473"/>
              <a:gd name="connsiteX4" fmla="*/ 0 w 9168191"/>
              <a:gd name="connsiteY4" fmla="*/ 17699 h 5151473"/>
              <a:gd name="connsiteX0" fmla="*/ 0 w 8619552"/>
              <a:gd name="connsiteY0" fmla="*/ 5901 h 5139675"/>
              <a:gd name="connsiteX1" fmla="*/ 3905967 w 8619552"/>
              <a:gd name="connsiteY1" fmla="*/ 0 h 5139675"/>
              <a:gd name="connsiteX2" fmla="*/ 8619552 w 8619552"/>
              <a:gd name="connsiteY2" fmla="*/ 5139674 h 5139675"/>
              <a:gd name="connsiteX3" fmla="*/ 5898 w 8619552"/>
              <a:gd name="connsiteY3" fmla="*/ 5139675 h 5139675"/>
              <a:gd name="connsiteX4" fmla="*/ 0 w 8619552"/>
              <a:gd name="connsiteY4" fmla="*/ 5901 h 5139675"/>
              <a:gd name="connsiteX0" fmla="*/ 0 w 3905967"/>
              <a:gd name="connsiteY0" fmla="*/ 5901 h 5151473"/>
              <a:gd name="connsiteX1" fmla="*/ 3905967 w 3905967"/>
              <a:gd name="connsiteY1" fmla="*/ 0 h 5151473"/>
              <a:gd name="connsiteX2" fmla="*/ 3599201 w 3905967"/>
              <a:gd name="connsiteY2" fmla="*/ 5151473 h 5151473"/>
              <a:gd name="connsiteX3" fmla="*/ 5898 w 3905967"/>
              <a:gd name="connsiteY3" fmla="*/ 5139675 h 5151473"/>
              <a:gd name="connsiteX4" fmla="*/ 0 w 3905967"/>
              <a:gd name="connsiteY4" fmla="*/ 5901 h 5151473"/>
              <a:gd name="connsiteX0" fmla="*/ 0 w 3929564"/>
              <a:gd name="connsiteY0" fmla="*/ 5901 h 5151473"/>
              <a:gd name="connsiteX1" fmla="*/ 3929564 w 3929564"/>
              <a:gd name="connsiteY1" fmla="*/ 0 h 5151473"/>
              <a:gd name="connsiteX2" fmla="*/ 3599201 w 3929564"/>
              <a:gd name="connsiteY2" fmla="*/ 5151473 h 5151473"/>
              <a:gd name="connsiteX3" fmla="*/ 5898 w 3929564"/>
              <a:gd name="connsiteY3" fmla="*/ 5139675 h 5151473"/>
              <a:gd name="connsiteX4" fmla="*/ 0 w 3929564"/>
              <a:gd name="connsiteY4" fmla="*/ 5901 h 5151473"/>
              <a:gd name="connsiteX0" fmla="*/ 0 w 3929564"/>
              <a:gd name="connsiteY0" fmla="*/ 5901 h 5139675"/>
              <a:gd name="connsiteX1" fmla="*/ 3929564 w 3929564"/>
              <a:gd name="connsiteY1" fmla="*/ 0 h 5139675"/>
              <a:gd name="connsiteX2" fmla="*/ 3292435 w 3929564"/>
              <a:gd name="connsiteY2" fmla="*/ 2567555 h 5139675"/>
              <a:gd name="connsiteX3" fmla="*/ 5898 w 3929564"/>
              <a:gd name="connsiteY3" fmla="*/ 5139675 h 5139675"/>
              <a:gd name="connsiteX4" fmla="*/ 0 w 3929564"/>
              <a:gd name="connsiteY4" fmla="*/ 5901 h 5139675"/>
              <a:gd name="connsiteX0" fmla="*/ 5900 w 3935464"/>
              <a:gd name="connsiteY0" fmla="*/ 5901 h 2573456"/>
              <a:gd name="connsiteX1" fmla="*/ 3935464 w 3935464"/>
              <a:gd name="connsiteY1" fmla="*/ 0 h 2573456"/>
              <a:gd name="connsiteX2" fmla="*/ 3298335 w 3935464"/>
              <a:gd name="connsiteY2" fmla="*/ 2567555 h 2573456"/>
              <a:gd name="connsiteX3" fmla="*/ 0 w 3935464"/>
              <a:gd name="connsiteY3" fmla="*/ 2573456 h 2573456"/>
              <a:gd name="connsiteX4" fmla="*/ 5900 w 3935464"/>
              <a:gd name="connsiteY4" fmla="*/ 5901 h 2573456"/>
              <a:gd name="connsiteX0" fmla="*/ 289069 w 3935464"/>
              <a:gd name="connsiteY0" fmla="*/ 471950 h 2573456"/>
              <a:gd name="connsiteX1" fmla="*/ 3935464 w 3935464"/>
              <a:gd name="connsiteY1" fmla="*/ 0 h 2573456"/>
              <a:gd name="connsiteX2" fmla="*/ 3298335 w 3935464"/>
              <a:gd name="connsiteY2" fmla="*/ 2567555 h 2573456"/>
              <a:gd name="connsiteX3" fmla="*/ 0 w 3935464"/>
              <a:gd name="connsiteY3" fmla="*/ 2573456 h 2573456"/>
              <a:gd name="connsiteX4" fmla="*/ 289069 w 3935464"/>
              <a:gd name="connsiteY4" fmla="*/ 471950 h 2573456"/>
              <a:gd name="connsiteX0" fmla="*/ 17 w 3646412"/>
              <a:gd name="connsiteY0" fmla="*/ 471950 h 3470158"/>
              <a:gd name="connsiteX1" fmla="*/ 3646412 w 3646412"/>
              <a:gd name="connsiteY1" fmla="*/ 0 h 3470158"/>
              <a:gd name="connsiteX2" fmla="*/ 3009283 w 3646412"/>
              <a:gd name="connsiteY2" fmla="*/ 2567555 h 3470158"/>
              <a:gd name="connsiteX3" fmla="*/ 171098 w 3646412"/>
              <a:gd name="connsiteY3" fmla="*/ 3470158 h 3470158"/>
              <a:gd name="connsiteX4" fmla="*/ 17 w 3646412"/>
              <a:gd name="connsiteY4" fmla="*/ 471950 h 3470158"/>
              <a:gd name="connsiteX0" fmla="*/ 17 w 3646412"/>
              <a:gd name="connsiteY0" fmla="*/ 471950 h 3859514"/>
              <a:gd name="connsiteX1" fmla="*/ 3646412 w 3646412"/>
              <a:gd name="connsiteY1" fmla="*/ 0 h 3859514"/>
              <a:gd name="connsiteX2" fmla="*/ 3369144 w 3646412"/>
              <a:gd name="connsiteY2" fmla="*/ 3859514 h 3859514"/>
              <a:gd name="connsiteX3" fmla="*/ 171098 w 3646412"/>
              <a:gd name="connsiteY3" fmla="*/ 3470158 h 3859514"/>
              <a:gd name="connsiteX4" fmla="*/ 17 w 3646412"/>
              <a:gd name="connsiteY4" fmla="*/ 471950 h 3859514"/>
              <a:gd name="connsiteX0" fmla="*/ 17 w 3434035"/>
              <a:gd name="connsiteY0" fmla="*/ 5901 h 3393465"/>
              <a:gd name="connsiteX1" fmla="*/ 3434035 w 3434035"/>
              <a:gd name="connsiteY1" fmla="*/ 0 h 3393465"/>
              <a:gd name="connsiteX2" fmla="*/ 3369144 w 3434035"/>
              <a:gd name="connsiteY2" fmla="*/ 3393465 h 3393465"/>
              <a:gd name="connsiteX3" fmla="*/ 171098 w 3434035"/>
              <a:gd name="connsiteY3" fmla="*/ 3004109 h 3393465"/>
              <a:gd name="connsiteX4" fmla="*/ 17 w 3434035"/>
              <a:gd name="connsiteY4" fmla="*/ 5901 h 3393465"/>
              <a:gd name="connsiteX0" fmla="*/ 32 w 3434050"/>
              <a:gd name="connsiteY0" fmla="*/ 5901 h 3393465"/>
              <a:gd name="connsiteX1" fmla="*/ 3434050 w 3434050"/>
              <a:gd name="connsiteY1" fmla="*/ 0 h 3393465"/>
              <a:gd name="connsiteX2" fmla="*/ 3369159 w 3434050"/>
              <a:gd name="connsiteY2" fmla="*/ 3393465 h 3393465"/>
              <a:gd name="connsiteX3" fmla="*/ 171113 w 3434050"/>
              <a:gd name="connsiteY3" fmla="*/ 3004109 h 3393465"/>
              <a:gd name="connsiteX4" fmla="*/ 32 w 3434050"/>
              <a:gd name="connsiteY4" fmla="*/ 5901 h 3393465"/>
              <a:gd name="connsiteX0" fmla="*/ 0 w 3434018"/>
              <a:gd name="connsiteY0" fmla="*/ 5901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5901 h 3393465"/>
              <a:gd name="connsiteX0" fmla="*/ 0 w 3434018"/>
              <a:gd name="connsiteY0" fmla="*/ 2 h 3393465"/>
              <a:gd name="connsiteX1" fmla="*/ 3434018 w 3434018"/>
              <a:gd name="connsiteY1" fmla="*/ 0 h 3393465"/>
              <a:gd name="connsiteX2" fmla="*/ 3369127 w 3434018"/>
              <a:gd name="connsiteY2" fmla="*/ 3393465 h 3393465"/>
              <a:gd name="connsiteX3" fmla="*/ 171081 w 3434018"/>
              <a:gd name="connsiteY3" fmla="*/ 3004109 h 3393465"/>
              <a:gd name="connsiteX4" fmla="*/ 0 w 3434018"/>
              <a:gd name="connsiteY4" fmla="*/ 2 h 3393465"/>
              <a:gd name="connsiteX0" fmla="*/ 0 w 8731638"/>
              <a:gd name="connsiteY0" fmla="*/ 0 h 3393463"/>
              <a:gd name="connsiteX1" fmla="*/ 8731638 w 8731638"/>
              <a:gd name="connsiteY1" fmla="*/ 1834697 h 3393463"/>
              <a:gd name="connsiteX2" fmla="*/ 3369127 w 8731638"/>
              <a:gd name="connsiteY2" fmla="*/ 3393463 h 3393463"/>
              <a:gd name="connsiteX3" fmla="*/ 171081 w 8731638"/>
              <a:gd name="connsiteY3" fmla="*/ 3004107 h 3393463"/>
              <a:gd name="connsiteX4" fmla="*/ 0 w 8731638"/>
              <a:gd name="connsiteY4" fmla="*/ 0 h 3393463"/>
              <a:gd name="connsiteX0" fmla="*/ 3958468 w 8560557"/>
              <a:gd name="connsiteY0" fmla="*/ 0 h 2325680"/>
              <a:gd name="connsiteX1" fmla="*/ 8560557 w 8560557"/>
              <a:gd name="connsiteY1" fmla="*/ 766914 h 2325680"/>
              <a:gd name="connsiteX2" fmla="*/ 3198046 w 8560557"/>
              <a:gd name="connsiteY2" fmla="*/ 2325680 h 2325680"/>
              <a:gd name="connsiteX3" fmla="*/ 0 w 8560557"/>
              <a:gd name="connsiteY3" fmla="*/ 1936324 h 2325680"/>
              <a:gd name="connsiteX4" fmla="*/ 3958468 w 8560557"/>
              <a:gd name="connsiteY4" fmla="*/ 0 h 2325680"/>
              <a:gd name="connsiteX0" fmla="*/ 4577901 w 9179990"/>
              <a:gd name="connsiteY0" fmla="*/ 0 h 2325680"/>
              <a:gd name="connsiteX1" fmla="*/ 9179990 w 9179990"/>
              <a:gd name="connsiteY1" fmla="*/ 766914 h 2325680"/>
              <a:gd name="connsiteX2" fmla="*/ 3817479 w 9179990"/>
              <a:gd name="connsiteY2" fmla="*/ 2325680 h 2325680"/>
              <a:gd name="connsiteX3" fmla="*/ 0 w 9179990"/>
              <a:gd name="connsiteY3" fmla="*/ 774151 h 2325680"/>
              <a:gd name="connsiteX4" fmla="*/ 4577901 w 9179990"/>
              <a:gd name="connsiteY4" fmla="*/ 0 h 2325680"/>
              <a:gd name="connsiteX0" fmla="*/ 4577901 w 9179990"/>
              <a:gd name="connsiteY0" fmla="*/ 0 h 3464255"/>
              <a:gd name="connsiteX1" fmla="*/ 9179990 w 9179990"/>
              <a:gd name="connsiteY1" fmla="*/ 766914 h 3464255"/>
              <a:gd name="connsiteX2" fmla="*/ 24194 w 9179990"/>
              <a:gd name="connsiteY2" fmla="*/ 3464255 h 3464255"/>
              <a:gd name="connsiteX3" fmla="*/ 0 w 9179990"/>
              <a:gd name="connsiteY3" fmla="*/ 774151 h 3464255"/>
              <a:gd name="connsiteX4" fmla="*/ 4577901 w 9179990"/>
              <a:gd name="connsiteY4" fmla="*/ 0 h 3464255"/>
              <a:gd name="connsiteX0" fmla="*/ 4577901 w 9179990"/>
              <a:gd name="connsiteY0" fmla="*/ 0 h 3464255"/>
              <a:gd name="connsiteX1" fmla="*/ 9179990 w 9179990"/>
              <a:gd name="connsiteY1" fmla="*/ 766914 h 3464255"/>
              <a:gd name="connsiteX2" fmla="*/ 4721064 w 9179990"/>
              <a:gd name="connsiteY2" fmla="*/ 2077954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79990"/>
              <a:gd name="connsiteY0" fmla="*/ 0 h 3464255"/>
              <a:gd name="connsiteX1" fmla="*/ 9179990 w 9179990"/>
              <a:gd name="connsiteY1" fmla="*/ 766914 h 3464255"/>
              <a:gd name="connsiteX2" fmla="*/ 9157379 w 9179990"/>
              <a:gd name="connsiteY2" fmla="*/ 3458403 h 3464255"/>
              <a:gd name="connsiteX3" fmla="*/ 24194 w 9179990"/>
              <a:gd name="connsiteY3" fmla="*/ 3464255 h 3464255"/>
              <a:gd name="connsiteX4" fmla="*/ 0 w 9179990"/>
              <a:gd name="connsiteY4" fmla="*/ 774151 h 3464255"/>
              <a:gd name="connsiteX5" fmla="*/ 4577901 w 9179990"/>
              <a:gd name="connsiteY5" fmla="*/ 0 h 3464255"/>
              <a:gd name="connsiteX0" fmla="*/ 4577901 w 9195479"/>
              <a:gd name="connsiteY0" fmla="*/ 0 h 3483803"/>
              <a:gd name="connsiteX1" fmla="*/ 9179990 w 9195479"/>
              <a:gd name="connsiteY1" fmla="*/ 766914 h 3483803"/>
              <a:gd name="connsiteX2" fmla="*/ 9195479 w 9195479"/>
              <a:gd name="connsiteY2" fmla="*/ 3483803 h 3483803"/>
              <a:gd name="connsiteX3" fmla="*/ 24194 w 9195479"/>
              <a:gd name="connsiteY3" fmla="*/ 3464255 h 3483803"/>
              <a:gd name="connsiteX4" fmla="*/ 0 w 9195479"/>
              <a:gd name="connsiteY4" fmla="*/ 774151 h 3483803"/>
              <a:gd name="connsiteX5" fmla="*/ 4577901 w 9195479"/>
              <a:gd name="connsiteY5" fmla="*/ 0 h 348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5479" h="3483803">
                <a:moveTo>
                  <a:pt x="4577901" y="0"/>
                </a:moveTo>
                <a:lnTo>
                  <a:pt x="9179990" y="766914"/>
                </a:lnTo>
                <a:lnTo>
                  <a:pt x="9195479" y="3483803"/>
                </a:lnTo>
                <a:lnTo>
                  <a:pt x="24194" y="3464255"/>
                </a:lnTo>
                <a:lnTo>
                  <a:pt x="0" y="774151"/>
                </a:lnTo>
                <a:lnTo>
                  <a:pt x="4577901" y="0"/>
                </a:lnTo>
                <a:close/>
              </a:path>
            </a:pathLst>
          </a:custGeom>
        </p:spPr>
      </p:pic>
      <p:sp>
        <p:nvSpPr>
          <p:cNvPr id="8" name="Text Placeholder 12"/>
          <p:cNvSpPr>
            <a:spLocks noGrp="1"/>
          </p:cNvSpPr>
          <p:nvPr>
            <p:ph type="body" sz="quarter" idx="12"/>
          </p:nvPr>
        </p:nvSpPr>
        <p:spPr>
          <a:xfrm>
            <a:off x="190169" y="253951"/>
            <a:ext cx="2046663" cy="1527675"/>
          </a:xfrm>
        </p:spPr>
        <p:txBody>
          <a:bodyPr>
            <a:normAutofit fontScale="77500" lnSpcReduction="20000"/>
          </a:bodyPr>
          <a:lstStyle>
            <a:lvl1pPr marL="0" indent="0">
              <a:buNone/>
              <a:defRPr sz="3600"/>
            </a:lvl1pPr>
          </a:lstStyle>
          <a:p>
            <a:r>
              <a:rPr lang="en-US" sz="2800" b="0" i="0" dirty="0" smtClean="0">
                <a:solidFill>
                  <a:srgbClr val="E80202"/>
                </a:solidFill>
                <a:latin typeface="ATC Overlook Heavy"/>
                <a:cs typeface="ATC Overlook Heavy"/>
              </a:rPr>
              <a:t>What does that look like in Developmental Math?</a:t>
            </a:r>
            <a:endParaRPr lang="en-US" sz="2800" b="0" i="0" dirty="0">
              <a:solidFill>
                <a:srgbClr val="E80202"/>
              </a:solidFill>
              <a:latin typeface="ATC Overlook Heavy"/>
              <a:cs typeface="ATC Overlook Heavy"/>
            </a:endParaRPr>
          </a:p>
        </p:txBody>
      </p:sp>
      <p:pic>
        <p:nvPicPr>
          <p:cNvPr id="2" name="Picture 1" descr="Screen Shot 2016-09-16 at 3.33.52 PM.png"/>
          <p:cNvPicPr>
            <a:picLocks noChangeAspect="1"/>
          </p:cNvPicPr>
          <p:nvPr/>
        </p:nvPicPr>
        <p:blipFill rotWithShape="1">
          <a:blip r:embed="rId3" cstate="email">
            <a:extLst>
              <a:ext uri="{28A0092B-C50C-407E-A947-70E740481C1C}">
                <a14:useLocalDpi xmlns:a14="http://schemas.microsoft.com/office/drawing/2010/main" val="0"/>
              </a:ext>
            </a:extLst>
          </a:blip>
          <a:srcRect t="9638" b="11263"/>
          <a:stretch/>
        </p:blipFill>
        <p:spPr>
          <a:xfrm>
            <a:off x="146316" y="47383"/>
            <a:ext cx="5829034" cy="5077164"/>
          </a:xfrm>
          <a:prstGeom prst="rect">
            <a:avLst/>
          </a:prstGeom>
        </p:spPr>
      </p:pic>
    </p:spTree>
    <p:extLst>
      <p:ext uri="{BB962C8B-B14F-4D97-AF65-F5344CB8AC3E}">
        <p14:creationId xmlns:p14="http://schemas.microsoft.com/office/powerpoint/2010/main" val="553401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neSixtyOverNintey_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l">
          <a:defRPr sz="14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5C46C2E02D6D4FA10A0271A0AA56A1" ma:contentTypeVersion="9" ma:contentTypeDescription="Create a new document." ma:contentTypeScope="" ma:versionID="f4c01c5029f6d94a0914abda634d9e94">
  <xsd:schema xmlns:xsd="http://www.w3.org/2001/XMLSchema" xmlns:xs="http://www.w3.org/2001/XMLSchema" xmlns:p="http://schemas.microsoft.com/office/2006/metadata/properties" xmlns:ns1="http://schemas.microsoft.com/sharepoint/v3" xmlns:ns2="30355ef0-b855-4ebb-a92a-a6c79f7573fd" xmlns:ns3="3f31be2d-f16a-4e8d-ac48-8912f25aea1d" targetNamespace="http://schemas.microsoft.com/office/2006/metadata/properties" ma:root="true" ma:fieldsID="33131aa2435e37003e90e60ae9c93d7d" ns1:_="" ns2:_="" ns3:_="">
    <xsd:import namespace="http://schemas.microsoft.com/sharepoint/v3"/>
    <xsd:import namespace="30355ef0-b855-4ebb-a92a-a6c79f7573fd"/>
    <xsd:import namespace="3f31be2d-f16a-4e8d-ac48-8912f25aea1d"/>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Symposium_x0020_Theme"/>
                <xsd:element ref="ns2:TaxCatchAll" minOccurs="0"/>
                <xsd:element ref="ns3:d9801a0988764e99a072e451db3f6bc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4" nillable="true" ma:displayName="Taxonomy Catch All Column" ma:hidden="true" ma:list="{78e63dc6-18ca-402a-b53d-77306eedd665}" ma:internalName="TaxCatchAll" ma:showField="CatchAllData" ma:web="30355ef0-b855-4ebb-a92a-a6c79f7573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f31be2d-f16a-4e8d-ac48-8912f25aea1d" elementFormDefault="qualified">
    <xsd:import namespace="http://schemas.microsoft.com/office/2006/documentManagement/types"/>
    <xsd:import namespace="http://schemas.microsoft.com/office/infopath/2007/PartnerControls"/>
    <xsd:element name="Symposium_x0020_Theme" ma:index="13" ma:displayName="Symposium Theme" ma:default="Targeted Interventions" ma:format="Dropdown" ma:internalName="Symposium_x0020_Theme">
      <xsd:simpleType>
        <xsd:restriction base="dms:Choice">
          <xsd:enumeration value="Targeted Interventions"/>
          <xsd:enumeration value="Enrollment Management"/>
          <xsd:enumeration value="Institutional Change"/>
          <xsd:enumeration value="Connection"/>
          <xsd:enumeration value="High-Impact Practices"/>
        </xsd:restriction>
      </xsd:simpleType>
    </xsd:element>
    <xsd:element name="d9801a0988764e99a072e451db3f6bc2" ma:index="16" nillable="true" ma:taxonomy="true" ma:internalName="d9801a0988764e99a072e451db3f6bc2" ma:taxonomyFieldName="CSUCampusNames" ma:displayName="CSU Campus Names" ma:readOnly="false" ma:default="" ma:fieldId="{d9801a09-8876-4e99-a072-e451db3f6bc2}" ma:sspId="ab59b9a8-0c0a-4af1-95ae-2c1b5a595c16" ma:termSetId="a868a788-bc18-4460-8217-6e04441df2b9"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30355ef0-b855-4ebb-a92a-a6c79f7573fd">72WVDYXX2UNK-119302339-9</_dlc_DocId>
    <_dlc_DocIdUrl xmlns="30355ef0-b855-4ebb-a92a-a6c79f7573fd">
      <Url>https://update.calstate.edu/csu-system/why-the-csu-matters/graduation-initiative-2025/symposium/2016/_layouts/15/DocIdRedir.aspx?ID=72WVDYXX2UNK-119302339-9</Url>
      <Description>72WVDYXX2UNK-119302339-9</Description>
    </_dlc_DocIdUrl>
    <TaxCatchAll xmlns="30355ef0-b855-4ebb-a92a-a6c79f7573fd">
      <Value>106</Value>
    </TaxCatchAll>
    <Symposium_x0020_Theme xmlns="3f31be2d-f16a-4e8d-ac48-8912f25aea1d">Connection</Symposium_x0020_Theme>
    <d9801a0988764e99a072e451db3f6bc2 xmlns="3f31be2d-f16a-4e8d-ac48-8912f25aea1d">
      <Terms xmlns="http://schemas.microsoft.com/office/infopath/2007/PartnerControls">
        <TermInfo xmlns="http://schemas.microsoft.com/office/infopath/2007/PartnerControls">
          <TermName xmlns="http://schemas.microsoft.com/office/infopath/2007/PartnerControls">Northridge</TermName>
          <TermId xmlns="http://schemas.microsoft.com/office/infopath/2007/PartnerControls">60238592-21d8-477f-9101-6807156410b4</TermId>
        </TermInfo>
      </Terms>
    </d9801a0988764e99a072e451db3f6bc2>
  </documentManagement>
</p:properties>
</file>

<file path=customXml/itemProps1.xml><?xml version="1.0" encoding="utf-8"?>
<ds:datastoreItem xmlns:ds="http://schemas.openxmlformats.org/officeDocument/2006/customXml" ds:itemID="{8FC7DEFE-71D3-4243-A726-C40891AFA651}"/>
</file>

<file path=customXml/itemProps2.xml><?xml version="1.0" encoding="utf-8"?>
<ds:datastoreItem xmlns:ds="http://schemas.openxmlformats.org/officeDocument/2006/customXml" ds:itemID="{1DC55A75-9F67-4C3A-BFF3-74552FF58079}"/>
</file>

<file path=customXml/itemProps3.xml><?xml version="1.0" encoding="utf-8"?>
<ds:datastoreItem xmlns:ds="http://schemas.openxmlformats.org/officeDocument/2006/customXml" ds:itemID="{3B1613AF-6019-4B9A-A8A3-570A911FACF8}"/>
</file>

<file path=customXml/itemProps4.xml><?xml version="1.0" encoding="utf-8"?>
<ds:datastoreItem xmlns:ds="http://schemas.openxmlformats.org/officeDocument/2006/customXml" ds:itemID="{D100B048-EE11-4EDA-9827-BA6397BAB5A6}"/>
</file>

<file path=docProps/app.xml><?xml version="1.0" encoding="utf-8"?>
<Properties xmlns="http://schemas.openxmlformats.org/officeDocument/2006/extended-properties" xmlns:vt="http://schemas.openxmlformats.org/officeDocument/2006/docPropsVTypes">
  <Template/>
  <TotalTime>5407</TotalTime>
  <Words>2333</Words>
  <Application>Microsoft Office PowerPoint</Application>
  <PresentationFormat>On-screen Show (16:9)</PresentationFormat>
  <Paragraphs>646</Paragraphs>
  <Slides>36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ATC Overlook Heavy</vt:lpstr>
      <vt:lpstr>Calibri</vt:lpstr>
      <vt:lpstr>FS Lola</vt:lpstr>
      <vt:lpstr>OneSixtyOverNintey_Theme</vt:lpstr>
      <vt:lpstr>PowerPoint Presentation</vt:lpstr>
      <vt:lpstr>Keeping Dreams Alive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CSUN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Dreams Alive: Increasing Passage Rates of Developmental Math Students</dc:title>
  <dc:creator>Richard Chambers</dc:creator>
  <cp:lastModifiedBy>Cuevas, Susy</cp:lastModifiedBy>
  <cp:revision>141</cp:revision>
  <cp:lastPrinted>2015-11-06T18:43:56Z</cp:lastPrinted>
  <dcterms:created xsi:type="dcterms:W3CDTF">2015-05-15T13:04:53Z</dcterms:created>
  <dcterms:modified xsi:type="dcterms:W3CDTF">2016-09-21T15:21:42Z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0x010100775C46C2E02D6D4FA10A0271A0AA56A1</vt:lpwstr>
  </property>
  <property fmtid="{D5CDD505-2E9C-101B-9397-08002B2CF9AE}" pid="3" name="_dlc_DocIdItemGuid">
    <vt:lpwstr>0d196353-1b24-4c62-9fcd-384d9b70f3c0</vt:lpwstr>
  </property>
  <property fmtid="{D5CDD505-2E9C-101B-9397-08002B2CF9AE}" pid="4" name="CSUCampusNames">
    <vt:lpwstr>106;#Northridge|60238592-21d8-477f-9101-6807156410b4</vt:lpwstr>
  </property>
  <property fmtid="{D5CDD505-2E9C-101B-9397-08002B2CF9AE}" pid="5" name="CSU Campus Names">
    <vt:lpwstr>106;#Northridge|60238592-21d8-477f-9101-6807156410b4</vt:lpwstr>
  </property>
  <property fmtid="{D5CDD505-2E9C-101B-9397-08002B2CF9AE}" pid="6" name="rv49">
    <vt:lpwstr>Keeping Dreams Alive: Increasing Passage Rates of Developmental Math Students</vt:lpwstr>
  </property>
  <property fmtid="{D5CDD505-2E9C-101B-9397-08002B2CF9AE}" pid="7" name="p9d6a3c57de5468ab057bd261850f0ef">
    <vt:lpwstr>Northridge|60238592-21d8-477f-9101-6807156410b4</vt:lpwstr>
  </property>
</Properties>
</file>