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template.main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charts/chart3.xml" ContentType="application/vnd.openxmlformats-officedocument.drawingml.chart+xml"/>
  <Override PartName="/ppt/charts/colors3.xml" ContentType="application/vnd.ms-office.chartcolorstyle+xml"/>
  <Override PartName="/ppt/charts/style3.xml" ContentType="application/vnd.ms-office.chart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66" r:id="rId2"/>
    <p:sldId id="301" r:id="rId3"/>
    <p:sldId id="269" r:id="rId4"/>
    <p:sldId id="300" r:id="rId5"/>
    <p:sldId id="270" r:id="rId6"/>
    <p:sldId id="298" r:id="rId7"/>
    <p:sldId id="272" r:id="rId8"/>
    <p:sldId id="273" r:id="rId9"/>
    <p:sldId id="274" r:id="rId10"/>
    <p:sldId id="279" r:id="rId11"/>
    <p:sldId id="289" r:id="rId12"/>
    <p:sldId id="284" r:id="rId13"/>
    <p:sldId id="282" r:id="rId14"/>
    <p:sldId id="302" r:id="rId15"/>
    <p:sldId id="283" r:id="rId16"/>
    <p:sldId id="303" r:id="rId17"/>
    <p:sldId id="285" r:id="rId18"/>
    <p:sldId id="286" r:id="rId19"/>
    <p:sldId id="304" r:id="rId20"/>
    <p:sldId id="276" r:id="rId21"/>
    <p:sldId id="299" r:id="rId22"/>
    <p:sldId id="306" r:id="rId23"/>
    <p:sldId id="278" r:id="rId24"/>
    <p:sldId id="309" r:id="rId25"/>
    <p:sldId id="281" r:id="rId26"/>
    <p:sldId id="305" r:id="rId27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11" autoAdjust="0"/>
    <p:restoredTop sz="94629"/>
  </p:normalViewPr>
  <p:slideViewPr>
    <p:cSldViewPr snapToGrid="0" snapToObjects="1">
      <p:cViewPr varScale="1">
        <p:scale>
          <a:sx n="48" d="100"/>
          <a:sy n="48" d="100"/>
        </p:scale>
        <p:origin x="96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ippus\Documents\Presentations\off%20grid%20wast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694536482018521"/>
          <c:y val="0.24630477850376492"/>
          <c:w val="0.51631503712309179"/>
          <c:h val="0.84529907171146335"/>
        </c:manualLayout>
      </c:layout>
      <c:pieChart>
        <c:varyColors val="1"/>
        <c:ser>
          <c:idx val="0"/>
          <c:order val="0"/>
          <c:explosion val="2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rgbClr val="33CCCC"/>
              </a:solidFill>
              <a:ln>
                <a:solidFill>
                  <a:srgbClr val="33CCCC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3.1238259298775859E-2"/>
                  <c:y val="-3.86178841702176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400" b="1" i="0" u="none" strike="noStrike" kern="1200" spc="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FA203EC8-CB09-4828-98CB-39F987A12506}" type="CATEGORYNAME">
                      <a:rPr lang="en-US" sz="240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4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7.8453452128391929E-2"/>
                  <c:y val="3.417265928943829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1138971180657866E-4"/>
                  <c:y val="0.184401689130038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726626167778822"/>
                      <c:h val="0.17536474355804543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4.4830544073366771E-2"/>
                  <c:y val="6.21864367011131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0127189800531728E-2"/>
                  <c:y val="-1.841053166168497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400" b="1" i="0" u="none" strike="noStrike" kern="1200" spc="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B971BDE-A746-4166-AFC4-50D700B37089}" type="CATEGORYNAME">
                      <a:rPr lang="en-US" sz="2400">
                        <a:solidFill>
                          <a:srgbClr val="06B0A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4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14679455053411"/>
                      <c:h val="0.1190343152659387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1.8299961025783788E-2"/>
                  <c:y val="-9.70740784707436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6490776043353093E-2"/>
                  <c:y val="-1.70863296447191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spc="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Sheet2!$A$2:$A$10</c:f>
              <c:strCache>
                <c:ptCount val="9"/>
                <c:pt idx="0">
                  <c:v>American Indian</c:v>
                </c:pt>
                <c:pt idx="1">
                  <c:v>Asian</c:v>
                </c:pt>
                <c:pt idx="2">
                  <c:v>Black</c:v>
                </c:pt>
                <c:pt idx="3">
                  <c:v>Hispanic</c:v>
                </c:pt>
                <c:pt idx="4">
                  <c:v>International /Undocumented</c:v>
                </c:pt>
                <c:pt idx="5">
                  <c:v>Pacific Islander</c:v>
                </c:pt>
                <c:pt idx="6">
                  <c:v>Two or More</c:v>
                </c:pt>
                <c:pt idx="7">
                  <c:v>Unknown</c:v>
                </c:pt>
                <c:pt idx="8">
                  <c:v>White</c:v>
                </c:pt>
              </c:strCache>
            </c:strRef>
          </c:cat>
          <c:val>
            <c:numRef>
              <c:f>Sheet2!$B$2:$B$10</c:f>
              <c:numCache>
                <c:formatCode>#,##0</c:formatCode>
                <c:ptCount val="9"/>
                <c:pt idx="0" formatCode="General">
                  <c:v>30</c:v>
                </c:pt>
                <c:pt idx="1">
                  <c:v>4096</c:v>
                </c:pt>
                <c:pt idx="2">
                  <c:v>1175</c:v>
                </c:pt>
                <c:pt idx="3">
                  <c:v>16167</c:v>
                </c:pt>
                <c:pt idx="4">
                  <c:v>2442</c:v>
                </c:pt>
                <c:pt idx="5" formatCode="General">
                  <c:v>25</c:v>
                </c:pt>
                <c:pt idx="6" formatCode="General">
                  <c:v>535</c:v>
                </c:pt>
                <c:pt idx="7" formatCode="General">
                  <c:v>879</c:v>
                </c:pt>
                <c:pt idx="8">
                  <c:v>2332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712840350841901"/>
          <c:y val="0.17307223497261651"/>
          <c:w val="0.66012285162508633"/>
          <c:h val="0.71255439937330534"/>
        </c:manualLayout>
      </c:layout>
      <c:pieChart>
        <c:varyColors val="1"/>
        <c:ser>
          <c:idx val="0"/>
          <c:order val="0"/>
          <c:explosion val="1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9.0285152020735587E-2"/>
                  <c:y val="-0.282956115813349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19243454297463"/>
                      <c:h val="0.15478074819334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854804759020082E-2"/>
                  <c:y val="8.66285357713479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69474636029141"/>
                      <c:h val="0.20215575827467649"/>
                    </c:manualLayout>
                  </c15:layout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77248687935336"/>
                      <c:h val="9.327369643467252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spc="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Sheet2!$E$3:$E$5</c:f>
              <c:strCache>
                <c:ptCount val="3"/>
                <c:pt idx="0">
                  <c:v>First Generation</c:v>
                </c:pt>
                <c:pt idx="1">
                  <c:v>Not First Generation</c:v>
                </c:pt>
                <c:pt idx="2">
                  <c:v>Unknown</c:v>
                </c:pt>
              </c:strCache>
            </c:strRef>
          </c:cat>
          <c:val>
            <c:numRef>
              <c:f>Sheet2!$F$3:$F$5</c:f>
              <c:numCache>
                <c:formatCode>#,##0</c:formatCode>
                <c:ptCount val="3"/>
                <c:pt idx="0">
                  <c:v>13635</c:v>
                </c:pt>
                <c:pt idx="1">
                  <c:v>11397</c:v>
                </c:pt>
                <c:pt idx="2">
                  <c:v>2649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 State</a:t>
            </a:r>
            <a:r>
              <a:rPr lang="en-US" sz="36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Fall Enrollments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34839930869556202"/>
          <c:y val="1.14285714285714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Sheet1!$A$29</c:f>
              <c:strCache>
                <c:ptCount val="1"/>
                <c:pt idx="0">
                  <c:v>Undergraduate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Sheet1!$B$26:$F$26</c:f>
              <c:strCache>
                <c:ptCount val="5"/>
                <c:pt idx="0">
                  <c:v>Fall 2012</c:v>
                </c:pt>
                <c:pt idx="1">
                  <c:v>Fall 2013</c:v>
                </c:pt>
                <c:pt idx="2">
                  <c:v>Fall 2014</c:v>
                </c:pt>
                <c:pt idx="3">
                  <c:v>Fall 2015</c:v>
                </c:pt>
                <c:pt idx="4">
                  <c:v>Fall 2016</c:v>
                </c:pt>
              </c:strCache>
            </c:strRef>
          </c:cat>
          <c:val>
            <c:numRef>
              <c:f>Sheet1!$B$29:$F$29</c:f>
              <c:numCache>
                <c:formatCode>General</c:formatCode>
                <c:ptCount val="5"/>
                <c:pt idx="0">
                  <c:v>18074</c:v>
                </c:pt>
                <c:pt idx="1">
                  <c:v>19585</c:v>
                </c:pt>
                <c:pt idx="2">
                  <c:v>20668</c:v>
                </c:pt>
                <c:pt idx="3">
                  <c:v>23439</c:v>
                </c:pt>
                <c:pt idx="4">
                  <c:v>24066</c:v>
                </c:pt>
              </c:numCache>
            </c:numRef>
          </c:val>
        </c:ser>
        <c:ser>
          <c:idx val="1"/>
          <c:order val="1"/>
          <c:tx>
            <c:strRef>
              <c:f>Sheet1!$A$30</c:f>
              <c:strCache>
                <c:ptCount val="1"/>
                <c:pt idx="0">
                  <c:v>Graduate/Post Bac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Sheet1!$B$26:$F$26</c:f>
              <c:strCache>
                <c:ptCount val="5"/>
                <c:pt idx="0">
                  <c:v>Fall 2012</c:v>
                </c:pt>
                <c:pt idx="1">
                  <c:v>Fall 2013</c:v>
                </c:pt>
                <c:pt idx="2">
                  <c:v>Fall 2014</c:v>
                </c:pt>
                <c:pt idx="3">
                  <c:v>Fall 2015</c:v>
                </c:pt>
                <c:pt idx="4">
                  <c:v>Fall 2016</c:v>
                </c:pt>
              </c:strCache>
            </c:strRef>
          </c:cat>
          <c:val>
            <c:numRef>
              <c:f>Sheet1!$B$30:$F$30</c:f>
              <c:numCache>
                <c:formatCode>General</c:formatCode>
                <c:ptCount val="5"/>
                <c:pt idx="0">
                  <c:v>3681</c:v>
                </c:pt>
                <c:pt idx="1">
                  <c:v>3673</c:v>
                </c:pt>
                <c:pt idx="2">
                  <c:v>3820</c:v>
                </c:pt>
                <c:pt idx="3">
                  <c:v>4242</c:v>
                </c:pt>
                <c:pt idx="4">
                  <c:v>3800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239874520"/>
        <c:axId val="239875696"/>
      </c:barChart>
      <c:catAx>
        <c:axId val="239874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875696"/>
        <c:crosses val="autoZero"/>
        <c:auto val="1"/>
        <c:lblAlgn val="ctr"/>
        <c:lblOffset val="100"/>
        <c:noMultiLvlLbl val="0"/>
      </c:catAx>
      <c:valAx>
        <c:axId val="239875696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400">
                    <a:latin typeface="Arial" panose="020B0604020202020204" pitchFamily="34" charset="0"/>
                    <a:cs typeface="Arial" panose="020B0604020202020204" pitchFamily="34" charset="0"/>
                  </a:rPr>
                  <a:t>Headcount</a:t>
                </a:r>
              </a:p>
            </c:rich>
          </c:tx>
          <c:layout>
            <c:manualLayout>
              <c:xMode val="edge"/>
              <c:yMode val="edge"/>
              <c:x val="8.8537499885685017E-2"/>
              <c:y val="0.394476940382452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98745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3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 Utilization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3591047666202219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3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5909994134896434"/>
          <c:y val="0.14866444237949208"/>
          <c:w val="0.58907378470722194"/>
          <c:h val="0.47098952483020989"/>
        </c:manualLayout>
      </c:layout>
      <c:lineChart>
        <c:grouping val="standard"/>
        <c:varyColors val="0"/>
        <c:ser>
          <c:idx val="2"/>
          <c:order val="0"/>
          <c:tx>
            <c:strRef>
              <c:f>Sheet1!$B$9</c:f>
              <c:strCache>
                <c:ptCount val="1"/>
                <c:pt idx="0">
                  <c:v>On grid </c:v>
                </c:pt>
              </c:strCache>
            </c:strRef>
          </c:tx>
          <c:spPr>
            <a:ln w="1016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AD47"/>
              </a:solidFill>
              <a:ln w="9525">
                <a:solidFill>
                  <a:srgbClr val="00B050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rgbClr val="70AD47"/>
                </a:solidFill>
                <a:ln w="9525">
                  <a:solidFill>
                    <a:srgbClr val="00B050"/>
                  </a:solidFill>
                </a:ln>
                <a:effectLst/>
              </c:spPr>
            </c:marker>
            <c:bubble3D val="0"/>
          </c:dPt>
          <c:cat>
            <c:strRef>
              <c:f>Sheet1!$C$8:$D$8</c:f>
              <c:strCache>
                <c:ptCount val="2"/>
                <c:pt idx="0">
                  <c:v>Fall 15</c:v>
                </c:pt>
                <c:pt idx="1">
                  <c:v>Fall 16</c:v>
                </c:pt>
              </c:strCache>
            </c:strRef>
          </c:cat>
          <c:val>
            <c:numRef>
              <c:f>Sheet1!$C$9:$D$9</c:f>
              <c:numCache>
                <c:formatCode>General</c:formatCode>
                <c:ptCount val="2"/>
                <c:pt idx="0">
                  <c:v>4424</c:v>
                </c:pt>
                <c:pt idx="1">
                  <c:v>5295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Sheet1!$B$10</c:f>
              <c:strCache>
                <c:ptCount val="1"/>
                <c:pt idx="0">
                  <c:v>Other off grid usage</c:v>
                </c:pt>
              </c:strCache>
            </c:strRef>
          </c:tx>
          <c:spPr>
            <a:ln w="101600" cap="rnd">
              <a:solidFill>
                <a:srgbClr val="FFCE00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>
                  <a:lumMod val="60000"/>
                  <a:lumOff val="40000"/>
                </a:srgbClr>
              </a:solidFill>
              <a:ln w="9525">
                <a:solidFill>
                  <a:srgbClr val="FFCE00">
                    <a:lumMod val="60000"/>
                    <a:lumOff val="40000"/>
                  </a:srgbClr>
                </a:solidFill>
              </a:ln>
              <a:effectLst/>
            </c:spPr>
          </c:marker>
          <c:cat>
            <c:strRef>
              <c:f>Sheet1!$C$8:$D$8</c:f>
              <c:strCache>
                <c:ptCount val="2"/>
                <c:pt idx="0">
                  <c:v>Fall 15</c:v>
                </c:pt>
                <c:pt idx="1">
                  <c:v>Fall 16</c:v>
                </c:pt>
              </c:strCache>
            </c:strRef>
          </c:cat>
          <c:val>
            <c:numRef>
              <c:f>Sheet1!$C$10:$D$10</c:f>
              <c:numCache>
                <c:formatCode>General</c:formatCode>
                <c:ptCount val="2"/>
                <c:pt idx="0">
                  <c:v>3101</c:v>
                </c:pt>
                <c:pt idx="1">
                  <c:v>2850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Sheet1!$B$11</c:f>
              <c:strCache>
                <c:ptCount val="1"/>
                <c:pt idx="0">
                  <c:v>Off grid waste</c:v>
                </c:pt>
              </c:strCache>
            </c:strRef>
          </c:tx>
          <c:spPr>
            <a:ln w="1016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Sheet1!$C$8:$D$8</c:f>
              <c:strCache>
                <c:ptCount val="2"/>
                <c:pt idx="0">
                  <c:v>Fall 15</c:v>
                </c:pt>
                <c:pt idx="1">
                  <c:v>Fall 16</c:v>
                </c:pt>
              </c:strCache>
            </c:strRef>
          </c:cat>
          <c:val>
            <c:numRef>
              <c:f>Sheet1!$C$11:$D$11</c:f>
              <c:numCache>
                <c:formatCode>General</c:formatCode>
                <c:ptCount val="2"/>
                <c:pt idx="0">
                  <c:v>983</c:v>
                </c:pt>
                <c:pt idx="1">
                  <c:v>939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8210056"/>
        <c:axId val="338210448"/>
      </c:lineChart>
      <c:catAx>
        <c:axId val="338210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210448"/>
        <c:crosses val="autoZero"/>
        <c:auto val="1"/>
        <c:lblAlgn val="ctr"/>
        <c:lblOffset val="100"/>
        <c:noMultiLvlLbl val="0"/>
      </c:catAx>
      <c:valAx>
        <c:axId val="338210448"/>
        <c:scaling>
          <c:orientation val="minMax"/>
          <c:max val="5500"/>
          <c:min val="500"/>
        </c:scaling>
        <c:delete val="0"/>
        <c:axPos val="l"/>
        <c:majorGridlines>
          <c:spPr>
            <a:ln w="9525" cap="flat" cmpd="sng" algn="ctr">
              <a:solidFill>
                <a:srgbClr val="E7E6E6">
                  <a:lumMod val="50000"/>
                </a:srgb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Hours of </a:t>
                </a:r>
                <a:r>
                  <a:rPr lang="en-US" sz="2400" dirty="0" err="1" smtClean="0">
                    <a:solidFill>
                      <a:schemeClr val="tx1"/>
                    </a:solidFill>
                    <a:effectLst/>
                  </a:rPr>
                  <a:t>Lec</a:t>
                </a:r>
                <a:r>
                  <a:rPr lang="en-US" sz="2400" dirty="0" smtClean="0">
                    <a:solidFill>
                      <a:schemeClr val="tx1"/>
                    </a:solidFill>
                    <a:effectLst/>
                  </a:rPr>
                  <a:t>-Tec </a:t>
                </a:r>
              </a:p>
              <a:p>
                <a:pPr>
                  <a:defRPr sz="3200">
                    <a:effectLst/>
                  </a:defRPr>
                </a:pPr>
                <a:r>
                  <a:rPr lang="en-US" sz="2400" dirty="0" smtClean="0">
                    <a:solidFill>
                      <a:schemeClr val="tx1"/>
                    </a:solidFill>
                    <a:effectLst/>
                  </a:rPr>
                  <a:t>Class 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Time</a:t>
                </a:r>
              </a:p>
            </c:rich>
          </c:tx>
          <c:layout>
            <c:manualLayout>
              <c:xMode val="edge"/>
              <c:yMode val="edge"/>
              <c:x val="0.19372067148808875"/>
              <c:y val="0.205121519751033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210056"/>
        <c:crosses val="autoZero"/>
        <c:crossBetween val="between"/>
        <c:minorUnit val="5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 sz="3600">
          <a:latin typeface="+mn-lt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C15F2-867E-854A-8CB2-069B995F3558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8C919-30B6-474B-89D7-846371BFA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05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94354" cy="6521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1640" y="345440"/>
            <a:ext cx="440055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28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9F7C858A-4C65-F742-A6FB-826C3EF648B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D4D94DC2-054E-024E-87DE-C1F9268F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60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9F7C858A-4C65-F742-A6FB-826C3EF648B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D4D94DC2-054E-024E-87DE-C1F9268F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7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94354" cy="6521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1640" y="345440"/>
            <a:ext cx="4400550" cy="55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79039" y="2924654"/>
            <a:ext cx="4115435" cy="12945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79039" y="4525122"/>
            <a:ext cx="4115438" cy="2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9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640" y="345440"/>
            <a:ext cx="4400550" cy="55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53852" y="7711807"/>
            <a:ext cx="3037216" cy="183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88125" y="7194175"/>
            <a:ext cx="2228720" cy="7010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730" y="7670055"/>
            <a:ext cx="1936802" cy="32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52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9F7C858A-4C65-F742-A6FB-826C3EF648B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D4D94DC2-054E-024E-87DE-C1F9268F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86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9F7C858A-4C65-F742-A6FB-826C3EF648B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D4D94DC2-054E-024E-87DE-C1F9268F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5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9F7C858A-4C65-F742-A6FB-826C3EF648B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D4D94DC2-054E-024E-87DE-C1F9268F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4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9F7C858A-4C65-F742-A6FB-826C3EF648B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D4D94DC2-054E-024E-87DE-C1F9268F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45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  <a:prstGeom prst="rect">
            <a:avLst/>
          </a:prstGeom>
        </p:spPr>
        <p:txBody>
          <a:bodyPr anchor="b"/>
          <a:lstStyle>
            <a:lvl1pPr>
              <a:defRPr sz="38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  <a:prstGeom prst="rect">
            <a:avLst/>
          </a:prstGeo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9F7C858A-4C65-F742-A6FB-826C3EF648B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D4D94DC2-054E-024E-87DE-C1F9268F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93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  <a:prstGeom prst="rect">
            <a:avLst/>
          </a:prstGeom>
        </p:spPr>
        <p:txBody>
          <a:bodyPr anchor="b"/>
          <a:lstStyle>
            <a:lvl1pPr>
              <a:defRPr sz="38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9F7C858A-4C65-F742-A6FB-826C3EF648B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D4D94DC2-054E-024E-87DE-C1F9268F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00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321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4762" y="6228905"/>
            <a:ext cx="1341905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Building the foundation for student success: </a:t>
            </a:r>
            <a:endParaRPr lang="en-US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Optimizing classroom utilization to promote student access</a:t>
            </a:r>
          </a:p>
        </p:txBody>
      </p:sp>
    </p:spTree>
    <p:extLst>
      <p:ext uri="{BB962C8B-B14F-4D97-AF65-F5344CB8AC3E}">
        <p14:creationId xmlns:p14="http://schemas.microsoft.com/office/powerpoint/2010/main" val="18164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0101" y="1301740"/>
            <a:ext cx="1295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Our </a:t>
            </a:r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Goals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Improve </a:t>
            </a:r>
            <a:r>
              <a:rPr lang="en-US" sz="3600" dirty="0"/>
              <a:t>class enrollment capacity/classroom </a:t>
            </a:r>
            <a:r>
              <a:rPr lang="en-US" sz="3600" dirty="0" smtClean="0"/>
              <a:t>capacity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Increase </a:t>
            </a:r>
            <a:r>
              <a:rPr lang="en-US" sz="3600" dirty="0"/>
              <a:t>the number of courses scheduled on our standard schedule grid to maximum usable class </a:t>
            </a:r>
            <a:r>
              <a:rPr lang="en-US" sz="3600" dirty="0" smtClean="0"/>
              <a:t>slots</a:t>
            </a:r>
          </a:p>
          <a:p>
            <a:endParaRPr lang="en-US" sz="3600" dirty="0" smtClean="0"/>
          </a:p>
          <a:p>
            <a:r>
              <a:rPr lang="en-US" sz="3600" b="1" dirty="0" smtClean="0"/>
              <a:t>Our Tactics: </a:t>
            </a:r>
          </a:p>
          <a:p>
            <a:pPr marL="457200" indent="-457200">
              <a:buAutoNum type="arabicPeriod"/>
            </a:pPr>
            <a:r>
              <a:rPr lang="en-US" sz="3600" dirty="0" smtClean="0"/>
              <a:t>Share data </a:t>
            </a:r>
            <a:r>
              <a:rPr lang="en-US" sz="3600" dirty="0"/>
              <a:t>on unused </a:t>
            </a:r>
            <a:r>
              <a:rPr lang="en-US" sz="3600" dirty="0" smtClean="0"/>
              <a:t>classroom seats</a:t>
            </a:r>
          </a:p>
          <a:p>
            <a:pPr marL="457200" indent="-457200">
              <a:buFontTx/>
              <a:buAutoNum type="arabicPeriod"/>
            </a:pPr>
            <a:r>
              <a:rPr lang="en-US" sz="3600" dirty="0"/>
              <a:t>Revise guidelines on faculty support for larger class sizes</a:t>
            </a:r>
          </a:p>
          <a:p>
            <a:pPr marL="457200" indent="-457200">
              <a:buAutoNum type="arabicPeriod"/>
            </a:pPr>
            <a:r>
              <a:rPr lang="en-US" sz="3600" dirty="0" smtClean="0"/>
              <a:t>Incentivize </a:t>
            </a:r>
            <a:r>
              <a:rPr lang="en-US" sz="3600" dirty="0"/>
              <a:t>hybrid </a:t>
            </a:r>
            <a:r>
              <a:rPr lang="en-US" sz="3600" dirty="0" smtClean="0"/>
              <a:t>courses</a:t>
            </a:r>
          </a:p>
          <a:p>
            <a:pPr marL="457200" indent="-457200">
              <a:buAutoNum type="arabicPeriod"/>
            </a:pPr>
            <a:r>
              <a:rPr lang="en-US" sz="3600" dirty="0" smtClean="0"/>
              <a:t>Enforce </a:t>
            </a:r>
            <a:r>
              <a:rPr lang="en-US" sz="3600" dirty="0"/>
              <a:t>on-grid scheduling 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6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 txBox="1">
            <a:spLocks/>
          </p:cNvSpPr>
          <p:nvPr/>
        </p:nvSpPr>
        <p:spPr>
          <a:xfrm>
            <a:off x="1076632" y="2403987"/>
            <a:ext cx="12491884" cy="5338916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 smtClean="0"/>
              <a:t>October 2015 Presentations to Academic Affairs Colleges and Academic Senate Leadership</a:t>
            </a:r>
          </a:p>
          <a:p>
            <a:pPr marL="0" indent="0">
              <a:buNone/>
            </a:pPr>
            <a:endParaRPr lang="en-US" altLang="en-US" sz="3200" dirty="0"/>
          </a:p>
          <a:p>
            <a:r>
              <a:rPr lang="en-US" altLang="en-US" sz="3200" dirty="0" smtClean="0"/>
              <a:t> Fall 2015: </a:t>
            </a:r>
            <a:r>
              <a:rPr lang="en-US" altLang="en-US" sz="3200" b="1" dirty="0" smtClean="0"/>
              <a:t>535 </a:t>
            </a:r>
            <a:r>
              <a:rPr lang="en-US" altLang="en-US" sz="3200" dirty="0" smtClean="0"/>
              <a:t>classes scheduled in rooms seating 50+</a:t>
            </a:r>
          </a:p>
          <a:p>
            <a:r>
              <a:rPr lang="en-US" altLang="en-US" sz="3200" b="1" dirty="0" smtClean="0"/>
              <a:t>17,004</a:t>
            </a:r>
            <a:r>
              <a:rPr lang="en-US" altLang="en-US" sz="3200" dirty="0" smtClean="0">
                <a:solidFill>
                  <a:srgbClr val="FFC000"/>
                </a:solidFill>
              </a:rPr>
              <a:t> </a:t>
            </a:r>
            <a:r>
              <a:rPr lang="en-US" altLang="en-US" sz="3200" dirty="0" smtClean="0"/>
              <a:t>empty seats in those rooms </a:t>
            </a:r>
          </a:p>
          <a:p>
            <a:r>
              <a:rPr lang="en-US" altLang="en-US" sz="3200" dirty="0" smtClean="0"/>
              <a:t>Average of almost </a:t>
            </a:r>
            <a:r>
              <a:rPr lang="en-US" altLang="en-US" sz="3200" b="1" dirty="0" smtClean="0"/>
              <a:t>32</a:t>
            </a:r>
            <a:r>
              <a:rPr lang="en-US" altLang="en-US" sz="3200" dirty="0" smtClean="0">
                <a:solidFill>
                  <a:srgbClr val="FFC000"/>
                </a:solidFill>
              </a:rPr>
              <a:t> </a:t>
            </a:r>
            <a:r>
              <a:rPr lang="en-US" altLang="en-US" sz="3200" dirty="0" smtClean="0"/>
              <a:t>unused seat in each of those rooms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6632" y="1388396"/>
            <a:ext cx="11204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Tactic 1: Share </a:t>
            </a:r>
            <a:r>
              <a:rPr lang="en-US" sz="3600" i="1" dirty="0"/>
              <a:t>data on unused classroom seats</a:t>
            </a:r>
          </a:p>
        </p:txBody>
      </p:sp>
    </p:spTree>
    <p:extLst>
      <p:ext uri="{BB962C8B-B14F-4D97-AF65-F5344CB8AC3E}">
        <p14:creationId xmlns:p14="http://schemas.microsoft.com/office/powerpoint/2010/main" val="144225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24569" y="3113296"/>
            <a:ext cx="52799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“Colleges </a:t>
            </a:r>
            <a:r>
              <a:rPr lang="en-US" sz="3200" dirty="0"/>
              <a:t>may deviate from these guidelines based on student enrollment demand, college resources and priorities, and classroom availability</a:t>
            </a:r>
            <a:r>
              <a:rPr lang="en-US" sz="3200" dirty="0" smtClean="0"/>
              <a:t>.”</a:t>
            </a:r>
            <a:endParaRPr lang="en-US" sz="32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637977"/>
              </p:ext>
            </p:extLst>
          </p:nvPr>
        </p:nvGraphicFramePr>
        <p:xfrm>
          <a:off x="1622323" y="2445941"/>
          <a:ext cx="6609053" cy="440468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144063"/>
                <a:gridCol w="1516256"/>
                <a:gridCol w="807774"/>
                <a:gridCol w="2140960"/>
              </a:tblGrid>
              <a:tr h="581926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Excess Enrollment Guidelines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23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Class size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GA </a:t>
                      </a:r>
                      <a:r>
                        <a:rPr lang="en-US" sz="2800" dirty="0" err="1">
                          <a:effectLst/>
                        </a:rPr>
                        <a:t>hrs</a:t>
                      </a:r>
                      <a:r>
                        <a:rPr lang="en-US" sz="2800" dirty="0">
                          <a:effectLst/>
                        </a:rPr>
                        <a:t>/</a:t>
                      </a:r>
                      <a:r>
                        <a:rPr lang="en-US" sz="2800" dirty="0" err="1">
                          <a:effectLst/>
                        </a:rPr>
                        <a:t>wk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Additional WTUs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5819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50-59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1-4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-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19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60-74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4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-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5819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75-99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4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and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1.5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19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100-149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4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and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3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5819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150+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8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and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3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5642" y="1138450"/>
            <a:ext cx="13699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Tactic 2: Revise </a:t>
            </a:r>
            <a:r>
              <a:rPr lang="en-US" sz="3600" i="1" dirty="0"/>
              <a:t>guidelines on faculty support for larger </a:t>
            </a:r>
            <a:r>
              <a:rPr lang="en-US" sz="3600" i="1" dirty="0" smtClean="0"/>
              <a:t>class </a:t>
            </a:r>
            <a:r>
              <a:rPr lang="en-US" sz="3600" i="1" dirty="0"/>
              <a:t>sizes</a:t>
            </a:r>
          </a:p>
        </p:txBody>
      </p:sp>
    </p:spTree>
    <p:extLst>
      <p:ext uri="{BB962C8B-B14F-4D97-AF65-F5344CB8AC3E}">
        <p14:creationId xmlns:p14="http://schemas.microsoft.com/office/powerpoint/2010/main" val="149530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976183" y="6840681"/>
            <a:ext cx="1914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* pre-census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01097" y="2178592"/>
            <a:ext cx="11204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Classrooms of 50+ seats</a:t>
            </a:r>
            <a:endParaRPr lang="en-US" sz="3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3961" y="1342204"/>
            <a:ext cx="1371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/>
              <a:t>Goal 1: Improve </a:t>
            </a:r>
            <a:r>
              <a:rPr lang="en-US" sz="3200" i="1" dirty="0"/>
              <a:t>class enrollment capacity/classroom </a:t>
            </a:r>
            <a:r>
              <a:rPr lang="en-US" sz="3200" i="1" dirty="0" smtClean="0"/>
              <a:t>capacity </a:t>
            </a:r>
            <a:r>
              <a:rPr lang="en-US" sz="3200" dirty="0" smtClean="0"/>
              <a:t>- </a:t>
            </a:r>
            <a:r>
              <a:rPr lang="en-US" sz="3200" b="1" dirty="0" smtClean="0"/>
              <a:t>Outcomes</a:t>
            </a:r>
            <a:endParaRPr lang="en-US" sz="3200" b="1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25164"/>
              </p:ext>
            </p:extLst>
          </p:nvPr>
        </p:nvGraphicFramePr>
        <p:xfrm>
          <a:off x="1401097" y="3346831"/>
          <a:ext cx="5619135" cy="2926080"/>
        </p:xfrm>
        <a:graphic>
          <a:graphicData uri="http://schemas.openxmlformats.org/drawingml/2006/table">
            <a:tbl>
              <a:tblPr/>
              <a:tblGrid>
                <a:gridCol w="5619135"/>
              </a:tblGrid>
              <a:tr h="731520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 Sections Scheduled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Average Room Capacity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Average Enrollment Cap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Average Enrollment 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10559"/>
              </p:ext>
            </p:extLst>
          </p:nvPr>
        </p:nvGraphicFramePr>
        <p:xfrm>
          <a:off x="7669162" y="2615311"/>
          <a:ext cx="2639962" cy="3657600"/>
        </p:xfrm>
        <a:graphic>
          <a:graphicData uri="http://schemas.openxmlformats.org/drawingml/2006/table">
            <a:tbl>
              <a:tblPr/>
              <a:tblGrid>
                <a:gridCol w="2639962"/>
              </a:tblGrid>
              <a:tr h="7315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Fall 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534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51.5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473913"/>
              </p:ext>
            </p:extLst>
          </p:nvPr>
        </p:nvGraphicFramePr>
        <p:xfrm>
          <a:off x="10891936" y="2615310"/>
          <a:ext cx="1998554" cy="3657600"/>
        </p:xfrm>
        <a:graphic>
          <a:graphicData uri="http://schemas.openxmlformats.org/drawingml/2006/table">
            <a:tbl>
              <a:tblPr/>
              <a:tblGrid>
                <a:gridCol w="1998554"/>
              </a:tblGrid>
              <a:tr h="7315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Fall </a:t>
                      </a:r>
                      <a:r>
                        <a:rPr lang="en-US" sz="3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16*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662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84.9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59.9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54.3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ight Brace 3"/>
          <p:cNvSpPr/>
          <p:nvPr/>
        </p:nvSpPr>
        <p:spPr>
          <a:xfrm>
            <a:off x="9542206" y="4572000"/>
            <a:ext cx="117987" cy="825910"/>
          </a:xfrm>
          <a:prstGeom prst="rightBrac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25005" y="4661789"/>
            <a:ext cx="664337" cy="5847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29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5834" y="4575502"/>
            <a:ext cx="347502" cy="8779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141133" y="4661789"/>
            <a:ext cx="664337" cy="5847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605835" y="3514778"/>
            <a:ext cx="1464126" cy="5847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+24%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12487847" y="5246564"/>
            <a:ext cx="117987" cy="825910"/>
          </a:xfrm>
          <a:prstGeom prst="rightBrac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890490" y="5344576"/>
            <a:ext cx="1145947" cy="5847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91%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Right Brace 17"/>
          <p:cNvSpPr/>
          <p:nvPr/>
        </p:nvSpPr>
        <p:spPr>
          <a:xfrm flipH="1">
            <a:off x="10933276" y="4518666"/>
            <a:ext cx="408624" cy="1553808"/>
          </a:xfrm>
          <a:prstGeom prst="rightBrac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830237" y="4964752"/>
            <a:ext cx="1061700" cy="5847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64%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82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4" grpId="1" animBg="1"/>
      <p:bldP spid="5" grpId="0" animBg="1"/>
      <p:bldP spid="5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8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5120" y="4918083"/>
            <a:ext cx="1286380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AB7"/>
                </a:solidFill>
                <a:latin typeface="Avenir Black"/>
              </a:rPr>
              <a:t>2016 HIGHER </a:t>
            </a:r>
            <a:r>
              <a:rPr lang="en-US" sz="4000" b="1" dirty="0">
                <a:solidFill>
                  <a:srgbClr val="006AB7"/>
                </a:solidFill>
                <a:latin typeface="Avenir Black"/>
              </a:rPr>
              <a:t>EDUCATION SCHEDULING INDEX </a:t>
            </a:r>
            <a:endParaRPr lang="en-US" sz="4000" dirty="0">
              <a:solidFill>
                <a:srgbClr val="006AB7"/>
              </a:solidFill>
              <a:latin typeface="Avenir Black"/>
            </a:endParaRPr>
          </a:p>
          <a:p>
            <a:r>
              <a:rPr lang="en-US" sz="4000" b="1" dirty="0">
                <a:solidFill>
                  <a:srgbClr val="006AB7"/>
                </a:solidFill>
                <a:latin typeface="Avenir Black"/>
              </a:rPr>
              <a:t>157 INSTITUTIONS </a:t>
            </a:r>
            <a:endParaRPr lang="en-US" sz="4000" b="1" dirty="0" smtClean="0">
              <a:solidFill>
                <a:srgbClr val="006AB7"/>
              </a:solidFill>
              <a:latin typeface="Avenir Black"/>
            </a:endParaRPr>
          </a:p>
          <a:p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915" y="491198"/>
            <a:ext cx="5929370" cy="42002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57600" y="2591306"/>
            <a:ext cx="73152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400" dirty="0">
              <a:latin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</a:endParaRPr>
          </a:p>
          <a:p>
            <a:endParaRPr lang="en-US" sz="800" dirty="0">
              <a:latin typeface="Times New Roman" panose="02020603050405020304" pitchFamily="18" charset="0"/>
            </a:endParaRPr>
          </a:p>
          <a:p>
            <a:r>
              <a:rPr lang="en-US" sz="2400" baseline="30000" dirty="0">
                <a:latin typeface="Times New Roman" panose="02020603050405020304" pitchFamily="18" charset="0"/>
              </a:rPr>
              <a:t> 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133" y="2907667"/>
            <a:ext cx="6700321" cy="18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1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8125" y="1626007"/>
            <a:ext cx="11204737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In Ad Astra’s 2106 HESI Index of 157 institutions, what is the average class Enrollment Ratio </a:t>
            </a:r>
          </a:p>
          <a:p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(census enrollment/enrollment capacity)?</a:t>
            </a:r>
          </a:p>
          <a:p>
            <a:endParaRPr lang="en-US" sz="2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5546" y="4117458"/>
            <a:ext cx="107977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94%</a:t>
            </a:r>
          </a:p>
          <a:p>
            <a:endParaRPr lang="en-US" sz="2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68835" y="4277115"/>
            <a:ext cx="107977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77%</a:t>
            </a:r>
          </a:p>
          <a:p>
            <a:endParaRPr lang="en-US" sz="2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5545" y="5185056"/>
            <a:ext cx="107977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57%</a:t>
            </a:r>
          </a:p>
          <a:p>
            <a:endParaRPr lang="en-US" sz="2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68836" y="5304701"/>
            <a:ext cx="107977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86%</a:t>
            </a:r>
          </a:p>
          <a:p>
            <a:endParaRPr lang="en-US" sz="21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2862" y="5600700"/>
            <a:ext cx="1650154" cy="182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2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build="allAtOnce"/>
      <p:bldP spid="10" grpId="1"/>
      <p:bldP spid="10" grpId="2"/>
      <p:bldP spid="11" grpId="0"/>
      <p:bldP spid="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 txBox="1">
            <a:spLocks/>
          </p:cNvSpPr>
          <p:nvPr/>
        </p:nvSpPr>
        <p:spPr>
          <a:xfrm>
            <a:off x="2032769" y="2776793"/>
            <a:ext cx="10650844" cy="4966110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388125" y="1306122"/>
            <a:ext cx="11204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Tactic 3: Incentivize Hybrid Courses </a:t>
            </a:r>
            <a:endParaRPr lang="en-US" sz="3600" i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814247"/>
              </p:ext>
            </p:extLst>
          </p:nvPr>
        </p:nvGraphicFramePr>
        <p:xfrm>
          <a:off x="3753853" y="2227233"/>
          <a:ext cx="7812506" cy="19664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6336"/>
                <a:gridCol w="2181727"/>
                <a:gridCol w="286811"/>
                <a:gridCol w="2167632"/>
              </a:tblGrid>
              <a:tr h="65548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Traditional</a:t>
                      </a:r>
                      <a:r>
                        <a:rPr lang="en-US" sz="3200" b="1" i="0" u="none" strike="noStrike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1" i="0" u="none" strike="noStrike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FtF</a:t>
                      </a:r>
                      <a:endParaRPr lang="en-US" sz="32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>
                          <a:effectLst/>
                          <a:latin typeface="+mn-lt"/>
                        </a:rPr>
                        <a:t>Tuesday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>
                          <a:effectLst/>
                          <a:latin typeface="+mn-lt"/>
                        </a:rPr>
                        <a:t> 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>
                          <a:effectLst/>
                          <a:latin typeface="+mn-lt"/>
                        </a:rPr>
                        <a:t>Thursday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65548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>
                          <a:effectLst/>
                          <a:latin typeface="+mn-lt"/>
                        </a:rPr>
                        <a:t>12:15-1:30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 smtClean="0">
                          <a:effectLst/>
                          <a:latin typeface="+mn-lt"/>
                        </a:rPr>
                        <a:t>Course </a:t>
                      </a:r>
                      <a:r>
                        <a:rPr lang="en-US" sz="32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 smtClean="0">
                          <a:effectLst/>
                          <a:latin typeface="+mn-lt"/>
                        </a:rPr>
                        <a:t>Course </a:t>
                      </a:r>
                      <a:r>
                        <a:rPr lang="en-US" sz="32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655489"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700946"/>
              </p:ext>
            </p:extLst>
          </p:nvPr>
        </p:nvGraphicFramePr>
        <p:xfrm>
          <a:off x="3753853" y="4157217"/>
          <a:ext cx="7812506" cy="19664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6336"/>
                <a:gridCol w="2181727"/>
                <a:gridCol w="286811"/>
                <a:gridCol w="2167632"/>
              </a:tblGrid>
              <a:tr h="65548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Hybrid</a:t>
                      </a:r>
                      <a:endParaRPr lang="en-US" sz="32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>
                          <a:effectLst/>
                          <a:latin typeface="+mn-lt"/>
                        </a:rPr>
                        <a:t>Tuesday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>
                          <a:effectLst/>
                          <a:latin typeface="+mn-lt"/>
                        </a:rPr>
                        <a:t> 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>
                          <a:effectLst/>
                          <a:latin typeface="+mn-lt"/>
                        </a:rPr>
                        <a:t>Thursday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65548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>
                          <a:effectLst/>
                          <a:latin typeface="+mn-lt"/>
                        </a:rPr>
                        <a:t>12:15-1:30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 smtClean="0">
                          <a:effectLst/>
                          <a:latin typeface="+mn-lt"/>
                        </a:rPr>
                        <a:t>Course 1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 smtClean="0">
                          <a:effectLst/>
                          <a:latin typeface="+mn-lt"/>
                        </a:rPr>
                        <a:t>Course </a:t>
                      </a:r>
                      <a:r>
                        <a:rPr lang="en-US" sz="32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65548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>
                          <a:effectLst/>
                          <a:latin typeface="+mn-lt"/>
                        </a:rPr>
                        <a:t>Online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 smtClean="0">
                          <a:effectLst/>
                          <a:latin typeface="+mn-lt"/>
                        </a:rPr>
                        <a:t>Course 1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 smtClean="0">
                          <a:effectLst/>
                          <a:latin typeface="+mn-lt"/>
                        </a:rPr>
                        <a:t>Course </a:t>
                      </a:r>
                      <a:r>
                        <a:rPr lang="en-US" sz="32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49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746" y="449180"/>
            <a:ext cx="6567989" cy="192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7715" y="2639415"/>
            <a:ext cx="13724020" cy="43670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 for Participants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Hybrid Course Development for Semesters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Faculty support includes: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· High quality training and support for converting your courses to a hybrid format, which includes paid Quality Matters (QM) Designing Your Blended Course (DYBC) online professional 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· A $1,200 stipend and a $100 learning material 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· 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 scheduled in a primetime teaching slot in (9AM-3 PM) Fall 2016 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8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8971" y="1264131"/>
            <a:ext cx="1371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/>
              <a:t>Goal 2: </a:t>
            </a:r>
            <a:r>
              <a:rPr lang="en-US" sz="3200" i="1" dirty="0"/>
              <a:t>Increase the number of courses scheduled on our standard schedule grid to maximum usable class </a:t>
            </a:r>
            <a:r>
              <a:rPr lang="en-US" sz="3200" i="1" dirty="0" smtClean="0"/>
              <a:t>slots </a:t>
            </a:r>
            <a:r>
              <a:rPr lang="en-US" sz="3200" dirty="0" smtClean="0"/>
              <a:t>- </a:t>
            </a:r>
            <a:r>
              <a:rPr lang="en-US" sz="3200" b="1" dirty="0" smtClean="0"/>
              <a:t>Outcomes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730951" y="3134918"/>
            <a:ext cx="11495462" cy="1878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85 hybrid courses on Fall 2016 schedule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64 scheduled 9 AM - 3PM = 32 extra courses in primetime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94% Fill Rate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4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 txBox="1">
            <a:spLocks/>
          </p:cNvSpPr>
          <p:nvPr/>
        </p:nvSpPr>
        <p:spPr>
          <a:xfrm>
            <a:off x="2032769" y="2776793"/>
            <a:ext cx="10650844" cy="4966110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388125" y="1358231"/>
            <a:ext cx="11204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Tactic 4: </a:t>
            </a:r>
            <a:r>
              <a:rPr lang="en-US" sz="3600" dirty="0"/>
              <a:t>Enforce on-grid scheduling 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4" descr="Image result for bad tet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914" y="2237155"/>
            <a:ext cx="8233611" cy="462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1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8125" y="2514725"/>
            <a:ext cx="11204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Student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</a:p>
        </p:txBody>
      </p:sp>
      <p:sp>
        <p:nvSpPr>
          <p:cNvPr id="2" name="Rectangle 1"/>
          <p:cNvSpPr/>
          <p:nvPr/>
        </p:nvSpPr>
        <p:spPr>
          <a:xfrm>
            <a:off x="4521484" y="1054637"/>
            <a:ext cx="56156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Cal State LA: Context</a:t>
            </a:r>
          </a:p>
        </p:txBody>
      </p:sp>
      <p:pic>
        <p:nvPicPr>
          <p:cNvPr id="4" name="Picture 3" descr="CalStateLAlogo_hero_original_4color_rever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013" y="2514725"/>
            <a:ext cx="4644267" cy="38075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0062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145" y="0"/>
            <a:ext cx="5615574" cy="7772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69338" y="3817566"/>
            <a:ext cx="22283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Bad Tetris</a:t>
            </a:r>
          </a:p>
        </p:txBody>
      </p:sp>
    </p:spTree>
    <p:extLst>
      <p:ext uri="{BB962C8B-B14F-4D97-AF65-F5344CB8AC3E}">
        <p14:creationId xmlns:p14="http://schemas.microsoft.com/office/powerpoint/2010/main" val="302961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6579" y="3817566"/>
            <a:ext cx="26386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Better Tetris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138" y="0"/>
            <a:ext cx="5566610" cy="7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5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8125" y="1626007"/>
            <a:ext cx="112047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In Ad Astra’s 2106 HESI Index of 157 institutions, what is the average </a:t>
            </a:r>
            <a:r>
              <a:rPr lang="en-US" sz="3600" dirty="0" smtClean="0"/>
              <a:t>percentage </a:t>
            </a:r>
            <a:r>
              <a:rPr lang="en-US" sz="3600" dirty="0"/>
              <a:t>of scheduling using non-standard meeting </a:t>
            </a:r>
            <a:r>
              <a:rPr lang="en-US" sz="3600" dirty="0" smtClean="0"/>
              <a:t>patterns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?</a:t>
            </a:r>
            <a:endParaRPr lang="en-US" sz="2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5546" y="4117458"/>
            <a:ext cx="107977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6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%</a:t>
            </a:r>
          </a:p>
          <a:p>
            <a:endParaRPr lang="en-US" sz="2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68835" y="4277115"/>
            <a:ext cx="107977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26%</a:t>
            </a:r>
          </a:p>
          <a:p>
            <a:endParaRPr lang="en-US" sz="2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5545" y="5185056"/>
            <a:ext cx="107977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14%</a:t>
            </a:r>
          </a:p>
          <a:p>
            <a:endParaRPr lang="en-US" sz="2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68836" y="5304701"/>
            <a:ext cx="154846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42%</a:t>
            </a:r>
          </a:p>
          <a:p>
            <a:endParaRPr lang="en-US" sz="21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2862" y="5600700"/>
            <a:ext cx="1650154" cy="182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7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build="allAtOnce"/>
      <p:bldP spid="9" grpId="1" build="allAtOnce"/>
      <p:bldP spid="10" grpId="1"/>
      <p:bldP spid="10" grpId="2"/>
      <p:bldP spid="11" grpId="0"/>
      <p:bldP spid="11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7538228"/>
              </p:ext>
            </p:extLst>
          </p:nvPr>
        </p:nvGraphicFramePr>
        <p:xfrm>
          <a:off x="907413" y="2292417"/>
          <a:ext cx="13321934" cy="5937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738971" y="1039541"/>
            <a:ext cx="1371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/>
              <a:t>Goal 2: </a:t>
            </a:r>
            <a:r>
              <a:rPr lang="en-US" sz="3200" i="1" dirty="0"/>
              <a:t>Increase the number of courses scheduled on our standard schedule grid to maximum usable class </a:t>
            </a:r>
            <a:r>
              <a:rPr lang="en-US" sz="3200" i="1" dirty="0" smtClean="0"/>
              <a:t>slots </a:t>
            </a:r>
            <a:r>
              <a:rPr lang="en-US" sz="3200" dirty="0" smtClean="0"/>
              <a:t>- </a:t>
            </a:r>
            <a:r>
              <a:rPr lang="en-US" sz="3200" b="1" dirty="0" smtClean="0"/>
              <a:t>Outcomes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5255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8125" y="1626007"/>
            <a:ext cx="112047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In Ad Astra’s 2106 HESI Index of 157 institutions, what is the average p</a:t>
            </a:r>
            <a:r>
              <a:rPr lang="en-US" sz="3600" dirty="0" smtClean="0">
                <a:solidFill>
                  <a:srgbClr val="221E1F"/>
                </a:solidFill>
                <a:latin typeface="OYAYL O+ Avenir Next LT Pro"/>
              </a:rPr>
              <a:t>ercentage </a:t>
            </a:r>
            <a:r>
              <a:rPr lang="en-US" sz="3600" dirty="0">
                <a:solidFill>
                  <a:srgbClr val="221E1F"/>
                </a:solidFill>
                <a:latin typeface="OYAYL O+ Avenir Next LT Pro"/>
              </a:rPr>
              <a:t>of hours </a:t>
            </a:r>
            <a:r>
              <a:rPr lang="en-US" sz="3600" dirty="0" smtClean="0">
                <a:solidFill>
                  <a:srgbClr val="221E1F"/>
                </a:solidFill>
                <a:latin typeface="OYAYL O+ Avenir Next LT Pro"/>
              </a:rPr>
              <a:t>of institutions’ total scheduled hours that are in Prime Time? </a:t>
            </a:r>
            <a:endParaRPr lang="en-US" sz="3600" dirty="0">
              <a:solidFill>
                <a:srgbClr val="221E1F"/>
              </a:solidFill>
              <a:latin typeface="OYAYL O+ Avenir Next L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5546" y="4161785"/>
            <a:ext cx="107977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39%</a:t>
            </a:r>
          </a:p>
          <a:p>
            <a:endParaRPr lang="en-US" sz="2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68835" y="4161786"/>
            <a:ext cx="107977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79%</a:t>
            </a:r>
          </a:p>
          <a:p>
            <a:endParaRPr lang="en-US" sz="2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5545" y="5185056"/>
            <a:ext cx="146851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59%</a:t>
            </a:r>
          </a:p>
          <a:p>
            <a:endParaRPr lang="en-US" sz="2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68836" y="5185056"/>
            <a:ext cx="154846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99%</a:t>
            </a:r>
          </a:p>
          <a:p>
            <a:endParaRPr lang="en-US" sz="21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2862" y="5600700"/>
            <a:ext cx="1650154" cy="182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6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8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0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build="allAtOnce"/>
      <p:bldP spid="9" grpId="1" build="allAtOnce"/>
      <p:bldP spid="10" grpId="0"/>
      <p:bldP spid="10" grpId="3"/>
      <p:bldP spid="11" grpId="0"/>
      <p:bldP spid="11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842561"/>
              </p:ext>
            </p:extLst>
          </p:nvPr>
        </p:nvGraphicFramePr>
        <p:xfrm>
          <a:off x="609600" y="2342149"/>
          <a:ext cx="13555579" cy="3345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3039"/>
                <a:gridCol w="2069698"/>
                <a:gridCol w="2377155"/>
                <a:gridCol w="2481413"/>
                <a:gridCol w="2133600"/>
                <a:gridCol w="1780674"/>
              </a:tblGrid>
              <a:tr h="1882665">
                <a:tc>
                  <a:txBody>
                    <a:bodyPr/>
                    <a:lstStyle/>
                    <a:p>
                      <a:endParaRPr lang="en-US" sz="28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Classroom Utilization (Standard Week)</a:t>
                      </a: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Classroom Utilization (Prime Week)</a:t>
                      </a: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Seat </a:t>
                      </a:r>
                      <a:r>
                        <a:rPr lang="en-US" sz="2800" dirty="0" smtClean="0">
                          <a:effectLst/>
                          <a:latin typeface="+mn-lt"/>
                        </a:rPr>
                        <a:t>Fill/ Classroom</a:t>
                      </a:r>
                      <a:r>
                        <a:rPr lang="en-US" sz="2800" baseline="0" dirty="0" smtClean="0">
                          <a:effectLst/>
                          <a:latin typeface="+mn-lt"/>
                        </a:rPr>
                        <a:t> Cap</a:t>
                      </a: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Seat </a:t>
                      </a:r>
                      <a:r>
                        <a:rPr lang="en-US" sz="2800" dirty="0" smtClean="0">
                          <a:effectLst/>
                          <a:latin typeface="+mn-lt"/>
                        </a:rPr>
                        <a:t>Fill/ Enrollment Cap</a:t>
                      </a: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</a:rPr>
                        <a:t>Off Grid</a:t>
                      </a:r>
                      <a:r>
                        <a:rPr lang="en-US" sz="28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8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800" dirty="0">
                          <a:effectLst/>
                          <a:latin typeface="+mn-lt"/>
                        </a:rPr>
                        <a:t>Waste</a:t>
                      </a: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960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</a:rPr>
                        <a:t>Averages</a:t>
                      </a: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n-lt"/>
                        </a:rPr>
                        <a:t>59%</a:t>
                      </a:r>
                      <a:endParaRPr lang="en-US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61%</a:t>
                      </a: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61%</a:t>
                      </a: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n-lt"/>
                        </a:rPr>
                        <a:t>81%</a:t>
                      </a:r>
                      <a:endParaRPr lang="en-US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16%</a:t>
                      </a: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960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n-lt"/>
                        </a:rPr>
                        <a:t>Peer Averages</a:t>
                      </a:r>
                      <a:endParaRPr lang="en-US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n-lt"/>
                        </a:rPr>
                        <a:t>51%</a:t>
                      </a:r>
                      <a:endParaRPr lang="en-US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73%</a:t>
                      </a: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62%</a:t>
                      </a: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73%</a:t>
                      </a: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14%</a:t>
                      </a: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5657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CSU-LA 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65%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79%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64%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72%</a:t>
                      </a:r>
                      <a:endParaRPr lang="en-US" sz="4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10%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1252" y="364252"/>
            <a:ext cx="5023927" cy="1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4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8971" y="1202575"/>
            <a:ext cx="1371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smtClean="0"/>
              <a:t>Ultimate goal: Meet the enrollment needs of our students</a:t>
            </a:r>
            <a:endParaRPr lang="en-US" sz="40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900823"/>
              </p:ext>
            </p:extLst>
          </p:nvPr>
        </p:nvGraphicFramePr>
        <p:xfrm>
          <a:off x="2034371" y="2264404"/>
          <a:ext cx="10843428" cy="4328163"/>
        </p:xfrm>
        <a:graphic>
          <a:graphicData uri="http://schemas.openxmlformats.org/drawingml/2006/table">
            <a:tbl>
              <a:tblPr/>
              <a:tblGrid>
                <a:gridCol w="1867069"/>
                <a:gridCol w="2407920"/>
                <a:gridCol w="2987040"/>
                <a:gridCol w="3581399"/>
              </a:tblGrid>
              <a:tr h="1455418">
                <a:tc>
                  <a:txBody>
                    <a:bodyPr/>
                    <a:lstStyle/>
                    <a:p>
                      <a:pPr algn="ctr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# </a:t>
                      </a:r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Sects w/Assigned 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</a:t>
                      </a:r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lassroom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Student Credit </a:t>
                      </a:r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Unit 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Capacity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Enrolled Student Credit Units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Fall 2015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3691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336314.5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316546.5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Fall 2016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347717.5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316775.1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Change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11403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228.6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602481" y="6654122"/>
            <a:ext cx="1737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20.5%</a:t>
            </a:r>
          </a:p>
        </p:txBody>
      </p:sp>
    </p:spTree>
    <p:extLst>
      <p:ext uri="{BB962C8B-B14F-4D97-AF65-F5344CB8AC3E}">
        <p14:creationId xmlns:p14="http://schemas.microsoft.com/office/powerpoint/2010/main" val="19219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6095014"/>
              </p:ext>
            </p:extLst>
          </p:nvPr>
        </p:nvGraphicFramePr>
        <p:xfrm>
          <a:off x="167639" y="1036318"/>
          <a:ext cx="8202859" cy="6208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9980841"/>
              </p:ext>
            </p:extLst>
          </p:nvPr>
        </p:nvGraphicFramePr>
        <p:xfrm>
          <a:off x="7269479" y="306541"/>
          <a:ext cx="6634391" cy="7923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751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8125" y="2514725"/>
            <a:ext cx="11204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Student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Enrollment Growth</a:t>
            </a:r>
          </a:p>
        </p:txBody>
      </p:sp>
      <p:sp>
        <p:nvSpPr>
          <p:cNvPr id="2" name="Rectangle 1"/>
          <p:cNvSpPr/>
          <p:nvPr/>
        </p:nvSpPr>
        <p:spPr>
          <a:xfrm>
            <a:off x="4521484" y="1054637"/>
            <a:ext cx="56156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Cal State LA: Context</a:t>
            </a:r>
          </a:p>
        </p:txBody>
      </p:sp>
      <p:pic>
        <p:nvPicPr>
          <p:cNvPr id="5" name="Picture 4" descr="CalStateLAlogo_hero_original_4color_rever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015" y="2514725"/>
            <a:ext cx="4644267" cy="38075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314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428466"/>
              </p:ext>
            </p:extLst>
          </p:nvPr>
        </p:nvGraphicFramePr>
        <p:xfrm>
          <a:off x="1371600" y="742950"/>
          <a:ext cx="1251585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46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8125" y="2514725"/>
            <a:ext cx="112047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Student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Enrollment Growth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Quarter to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emester Conversion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21484" y="1054637"/>
            <a:ext cx="56156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Cal State LA: Context</a:t>
            </a:r>
          </a:p>
        </p:txBody>
      </p:sp>
      <p:pic>
        <p:nvPicPr>
          <p:cNvPr id="5" name="Picture 4" descr="CalStateLAlogo_hero_original_4color_rever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497" y="2514725"/>
            <a:ext cx="4644267" cy="38075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1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200639" y="1200248"/>
            <a:ext cx="9809508" cy="1825542"/>
          </a:xfrm>
          <a:prstGeom prst="rect">
            <a:avLst/>
          </a:prstGeom>
        </p:spPr>
        <p:txBody>
          <a:bodyPr/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Quarters to Semesters: What Changes?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94605" y="2071857"/>
            <a:ext cx="6196695" cy="4935481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 Week Quarter Term</a:t>
            </a:r>
          </a:p>
          <a:p>
            <a:pPr marL="0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 Unit Classes </a:t>
            </a: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4 hours/week = 40 hours/term</a:t>
            </a:r>
          </a:p>
          <a:p>
            <a:pPr marL="0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45 4-unit courses = typical degree 				requirements</a:t>
            </a:r>
          </a:p>
          <a:p>
            <a:pPr marL="0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“Standard” course load = 3.75/term</a:t>
            </a: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677150" y="2058239"/>
            <a:ext cx="6953250" cy="4935481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15 Week Semester</a:t>
            </a:r>
          </a:p>
          <a:p>
            <a:pPr marL="0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 Unit Classes </a:t>
            </a: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3 hours/week = 45 hours/semester</a:t>
            </a:r>
          </a:p>
          <a:p>
            <a:pPr marL="0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40 3-unit courses = typical degree 				requirements</a:t>
            </a:r>
          </a:p>
          <a:p>
            <a:pPr marL="0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“Standard” course load = 5/semester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446921" y="3593663"/>
            <a:ext cx="1230229" cy="115904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8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8125" y="1280077"/>
            <a:ext cx="11204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Many More Class Seats Are Needed for </a:t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Semesters vs. Quarters?</a:t>
            </a:r>
            <a:endParaRPr lang="en-US" sz="3600" b="1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8525" y="3107683"/>
            <a:ext cx="5852884" cy="15327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Fall 2015: </a:t>
            </a:r>
          </a:p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100,000 quarter class seats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838949" y="3481368"/>
            <a:ext cx="1230229" cy="115904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293608" y="3214952"/>
            <a:ext cx="6288901" cy="153272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Fall 2016: </a:t>
            </a:r>
          </a:p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133,000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semester class seats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76718" y="3214951"/>
            <a:ext cx="5603101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2016: </a:t>
            </a:r>
          </a:p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 semester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seats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2862" y="5600700"/>
            <a:ext cx="1650154" cy="182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3680" y="1197918"/>
            <a:ext cx="118288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1/3 more 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3-unit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courses fit in room grid vs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4-unit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2669" y="2116445"/>
            <a:ext cx="7141749" cy="49339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229" y="2311801"/>
            <a:ext cx="6596171" cy="4543236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201012"/>
              </p:ext>
            </p:extLst>
          </p:nvPr>
        </p:nvGraphicFramePr>
        <p:xfrm>
          <a:off x="6859080" y="3142181"/>
          <a:ext cx="1047697" cy="3714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7697"/>
              </a:tblGrid>
              <a:tr h="26391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8:00 AM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11430" marR="11430" marT="11430" marB="0" anchor="b">
                    <a:solidFill>
                      <a:schemeClr val="bg1"/>
                    </a:solidFill>
                  </a:tcPr>
                </a:tc>
              </a:tr>
              <a:tr h="26391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9:00 AM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11430" marR="11430" marT="11430" marB="0" anchor="b">
                    <a:solidFill>
                      <a:schemeClr val="bg1"/>
                    </a:solidFill>
                  </a:tcPr>
                </a:tc>
              </a:tr>
              <a:tr h="26391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10:00 AM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11430" marR="11430" marT="11430" marB="0" anchor="b">
                    <a:solidFill>
                      <a:schemeClr val="bg1"/>
                    </a:solidFill>
                  </a:tcPr>
                </a:tc>
              </a:tr>
              <a:tr h="26391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11:00 AM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11430" marR="11430" marT="11430" marB="0" anchor="b">
                    <a:solidFill>
                      <a:schemeClr val="bg1"/>
                    </a:solidFill>
                  </a:tcPr>
                </a:tc>
              </a:tr>
              <a:tr h="26391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12:00 PM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11430" marR="11430" marT="11430" marB="0" anchor="b">
                    <a:solidFill>
                      <a:schemeClr val="bg1"/>
                    </a:solidFill>
                  </a:tcPr>
                </a:tc>
              </a:tr>
              <a:tr h="26391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1:00 PM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11430" marR="11430" marT="11430" marB="0" anchor="b">
                    <a:solidFill>
                      <a:schemeClr val="bg1"/>
                    </a:solidFill>
                  </a:tcPr>
                </a:tc>
              </a:tr>
              <a:tr h="26391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2:00 PM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11430" marR="11430" marT="11430" marB="0" anchor="b">
                    <a:solidFill>
                      <a:schemeClr val="bg1"/>
                    </a:solidFill>
                  </a:tcPr>
                </a:tc>
              </a:tr>
              <a:tr h="26391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3:00 PM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11430" marR="11430" marT="11430" marB="0" anchor="b">
                    <a:solidFill>
                      <a:schemeClr val="bg1"/>
                    </a:solidFill>
                  </a:tcPr>
                </a:tc>
              </a:tr>
              <a:tr h="26391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4:00 PM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11430" marR="11430" marT="11430" marB="0" anchor="b">
                    <a:solidFill>
                      <a:schemeClr val="bg1"/>
                    </a:solidFill>
                  </a:tcPr>
                </a:tc>
              </a:tr>
              <a:tr h="26391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5:00 PM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11430" marR="11430" marT="11430" marB="0" anchor="b">
                    <a:solidFill>
                      <a:schemeClr val="bg1"/>
                    </a:solidFill>
                  </a:tcPr>
                </a:tc>
              </a:tr>
              <a:tr h="26391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6:00 PM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11430" marR="11430" marT="11430" marB="0" anchor="b">
                    <a:solidFill>
                      <a:schemeClr val="bg1"/>
                    </a:solidFill>
                  </a:tcPr>
                </a:tc>
              </a:tr>
              <a:tr h="26391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7:00 PM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11430" marR="11430" marT="11430" marB="0" anchor="b">
                    <a:solidFill>
                      <a:schemeClr val="bg1"/>
                    </a:solidFill>
                  </a:tcPr>
                </a:tc>
              </a:tr>
              <a:tr h="26391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8:00 PM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11430" marR="11430" marT="11430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11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l State LA Student Success Symposium September" id="{1F11C070-BF15-4A68-99A2-8A24DE535AC7}" vid="{20A209CF-85D5-4D11-8400-A79A80B5C8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30355ef0-b855-4ebb-a92a-a6c79f7573fd">72WVDYXX2UNK-119302339-8</_dlc_DocId>
    <_dlc_DocIdUrl xmlns="30355ef0-b855-4ebb-a92a-a6c79f7573fd">
      <Url>https://update.calstate.edu/csu-system/why-the-csu-matters/graduation-initiative-2025/symposium/2016/_layouts/15/DocIdRedir.aspx?ID=72WVDYXX2UNK-119302339-8</Url>
      <Description>72WVDYXX2UNK-119302339-8</Description>
    </_dlc_DocIdUrl>
    <TaxCatchAll xmlns="30355ef0-b855-4ebb-a92a-a6c79f7573fd">
      <Value>117</Value>
    </TaxCatchAll>
    <Symposium_x0020_Theme xmlns="3f31be2d-f16a-4e8d-ac48-8912f25aea1d">Enrollment Management</Symposium_x0020_Theme>
    <d9801a0988764e99a072e451db3f6bc2 xmlns="3f31be2d-f16a-4e8d-ac48-8912f25aea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Los Angeles</TermName>
          <TermId xmlns="http://schemas.microsoft.com/office/infopath/2007/PartnerControls">667c1531-8426-4297-962e-f89142e16ada</TermId>
        </TermInfo>
      </Terms>
    </d9801a0988764e99a072e451db3f6bc2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5C46C2E02D6D4FA10A0271A0AA56A1" ma:contentTypeVersion="9" ma:contentTypeDescription="Create a new document." ma:contentTypeScope="" ma:versionID="f4c01c5029f6d94a0914abda634d9e94">
  <xsd:schema xmlns:xsd="http://www.w3.org/2001/XMLSchema" xmlns:xs="http://www.w3.org/2001/XMLSchema" xmlns:p="http://schemas.microsoft.com/office/2006/metadata/properties" xmlns:ns1="http://schemas.microsoft.com/sharepoint/v3" xmlns:ns2="30355ef0-b855-4ebb-a92a-a6c79f7573fd" xmlns:ns3="3f31be2d-f16a-4e8d-ac48-8912f25aea1d" targetNamespace="http://schemas.microsoft.com/office/2006/metadata/properties" ma:root="true" ma:fieldsID="33131aa2435e37003e90e60ae9c93d7d" ns1:_="" ns2:_="" ns3:_="">
    <xsd:import namespace="http://schemas.microsoft.com/sharepoint/v3"/>
    <xsd:import namespace="30355ef0-b855-4ebb-a92a-a6c79f7573fd"/>
    <xsd:import namespace="3f31be2d-f16a-4e8d-ac48-8912f25aea1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Symposium_x0020_Theme"/>
                <xsd:element ref="ns2:TaxCatchAll" minOccurs="0"/>
                <xsd:element ref="ns3:d9801a0988764e99a072e451db3f6bc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55ef0-b855-4ebb-a92a-a6c79f7573f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4" nillable="true" ma:displayName="Taxonomy Catch All Column" ma:hidden="true" ma:list="{78e63dc6-18ca-402a-b53d-77306eedd665}" ma:internalName="TaxCatchAll" ma:showField="CatchAllData" ma:web="30355ef0-b855-4ebb-a92a-a6c79f7573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1be2d-f16a-4e8d-ac48-8912f25aea1d" elementFormDefault="qualified">
    <xsd:import namespace="http://schemas.microsoft.com/office/2006/documentManagement/types"/>
    <xsd:import namespace="http://schemas.microsoft.com/office/infopath/2007/PartnerControls"/>
    <xsd:element name="Symposium_x0020_Theme" ma:index="13" ma:displayName="Symposium Theme" ma:default="Targeted Interventions" ma:format="Dropdown" ma:internalName="Symposium_x0020_Theme">
      <xsd:simpleType>
        <xsd:restriction base="dms:Choice">
          <xsd:enumeration value="Targeted Interventions"/>
          <xsd:enumeration value="Enrollment Management"/>
          <xsd:enumeration value="Institutional Change"/>
          <xsd:enumeration value="Connection"/>
          <xsd:enumeration value="High-Impact Practices"/>
        </xsd:restriction>
      </xsd:simpleType>
    </xsd:element>
    <xsd:element name="d9801a0988764e99a072e451db3f6bc2" ma:index="16" nillable="true" ma:taxonomy="true" ma:internalName="d9801a0988764e99a072e451db3f6bc2" ma:taxonomyFieldName="CSUCampusNames" ma:displayName="CSU Campus Names" ma:readOnly="false" ma:default="" ma:fieldId="{d9801a09-8876-4e99-a072-e451db3f6bc2}" ma:sspId="ab59b9a8-0c0a-4af1-95ae-2c1b5a595c16" ma:termSetId="a868a788-bc18-4460-8217-6e04441df2b9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DFD343D4-3649-47EC-9A71-D30C6F3BC865}"/>
</file>

<file path=customXml/itemProps2.xml><?xml version="1.0" encoding="utf-8"?>
<ds:datastoreItem xmlns:ds="http://schemas.openxmlformats.org/officeDocument/2006/customXml" ds:itemID="{4D486007-A4A4-43C9-92C0-6312B1B2BC7A}"/>
</file>

<file path=customXml/itemProps3.xml><?xml version="1.0" encoding="utf-8"?>
<ds:datastoreItem xmlns:ds="http://schemas.openxmlformats.org/officeDocument/2006/customXml" ds:itemID="{56352838-182F-41B0-86F9-B30587672AD0}"/>
</file>

<file path=customXml/itemProps4.xml><?xml version="1.0" encoding="utf-8"?>
<ds:datastoreItem xmlns:ds="http://schemas.openxmlformats.org/officeDocument/2006/customXml" ds:itemID="{05DEDEA0-8F8F-4F54-BD07-C5B5DD95556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1853</TotalTime>
  <Words>682</Words>
  <Application>Microsoft Office PowerPoint</Application>
  <PresentationFormat>Custom</PresentationFormat>
  <Paragraphs>234</Paragraphs>
  <Slides>26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 Unicode MS</vt:lpstr>
      <vt:lpstr>Arial</vt:lpstr>
      <vt:lpstr>Avenir Black</vt:lpstr>
      <vt:lpstr>Calibri</vt:lpstr>
      <vt:lpstr>OYAYL O+ Avenir Next LT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the Foundation for Student Success: Optimizing Classroom Utilization to Promote Student Access</dc:title>
  <dc:creator>Microsoft Office User</dc:creator>
  <cp:lastModifiedBy>Bippus, Amy</cp:lastModifiedBy>
  <cp:revision>78</cp:revision>
  <cp:lastPrinted>2016-09-08T16:22:21Z</cp:lastPrinted>
  <dcterms:created xsi:type="dcterms:W3CDTF">2016-09-07T22:26:24Z</dcterms:created>
  <dcterms:modified xsi:type="dcterms:W3CDTF">2016-09-19T16:24:00Z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0x010100775C46C2E02D6D4FA10A0271A0AA56A1</vt:lpwstr>
  </property>
  <property fmtid="{D5CDD505-2E9C-101B-9397-08002B2CF9AE}" pid="3" name="_dlc_DocIdItemGuid">
    <vt:lpwstr>775d1c0a-f1d0-4b64-a854-51873a966f2d</vt:lpwstr>
  </property>
  <property fmtid="{D5CDD505-2E9C-101B-9397-08002B2CF9AE}" pid="4" name="CSUCampusNames">
    <vt:lpwstr>117;#Los Angeles|667c1531-8426-4297-962e-f89142e16ada</vt:lpwstr>
  </property>
  <property fmtid="{D5CDD505-2E9C-101B-9397-08002B2CF9AE}" pid="5" name="CSU Campus Names">
    <vt:lpwstr>117;#Los Angeles|667c1531-8426-4297-962e-f89142e16ada</vt:lpwstr>
  </property>
  <property fmtid="{D5CDD505-2E9C-101B-9397-08002B2CF9AE}" pid="6" name="rv49">
    <vt:lpwstr>Building the Foundation for Student Success: Optimizing Classroom Utilization to Promote Student Access</vt:lpwstr>
  </property>
  <property fmtid="{D5CDD505-2E9C-101B-9397-08002B2CF9AE}" pid="7" name="p9d6a3c57de5468ab057bd261850f0ef">
    <vt:lpwstr>Los Angeles|667c1531-8426-4297-962e-f89142e16ada</vt:lpwstr>
  </property>
</Properties>
</file>