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66" r:id="rId2"/>
    <p:sldId id="267" r:id="rId3"/>
    <p:sldId id="287" r:id="rId4"/>
    <p:sldId id="288" r:id="rId5"/>
    <p:sldId id="289" r:id="rId6"/>
    <p:sldId id="284" r:id="rId7"/>
    <p:sldId id="291" r:id="rId8"/>
    <p:sldId id="292" r:id="rId9"/>
    <p:sldId id="333" r:id="rId10"/>
    <p:sldId id="285" r:id="rId11"/>
    <p:sldId id="290" r:id="rId12"/>
    <p:sldId id="307" r:id="rId13"/>
    <p:sldId id="308" r:id="rId14"/>
    <p:sldId id="299" r:id="rId15"/>
    <p:sldId id="300" r:id="rId16"/>
    <p:sldId id="331" r:id="rId17"/>
    <p:sldId id="302" r:id="rId18"/>
    <p:sldId id="305" r:id="rId19"/>
    <p:sldId id="303" r:id="rId20"/>
    <p:sldId id="304" r:id="rId21"/>
    <p:sldId id="309" r:id="rId22"/>
    <p:sldId id="318" r:id="rId23"/>
    <p:sldId id="319" r:id="rId24"/>
    <p:sldId id="320" r:id="rId25"/>
    <p:sldId id="321" r:id="rId26"/>
    <p:sldId id="322" r:id="rId27"/>
    <p:sldId id="329" r:id="rId28"/>
    <p:sldId id="330" r:id="rId29"/>
    <p:sldId id="332" r:id="rId30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9814B-2169-4B1D-B654-FF07E5AA204E}" type="doc">
      <dgm:prSet loTypeId="urn:microsoft.com/office/officeart/2005/8/layout/default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0B9F669-D9F8-4F98-AA7A-F796CCB4FC3F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rtl="0"/>
          <a:r>
            <a:rPr lang="en-US" sz="4000" dirty="0" smtClean="0"/>
            <a:t>Supplemental Instructors sit in English and math classrooms to support instructors and students.</a:t>
          </a:r>
          <a:endParaRPr lang="en-US" sz="4000" dirty="0"/>
        </a:p>
      </dgm:t>
    </dgm:pt>
    <dgm:pt modelId="{85BDECB7-0311-4D68-9902-4234E4527A77}" type="parTrans" cxnId="{2584209E-F5FD-448A-9E3B-429BBEBF30EE}">
      <dgm:prSet/>
      <dgm:spPr/>
      <dgm:t>
        <a:bodyPr/>
        <a:lstStyle/>
        <a:p>
          <a:endParaRPr lang="en-US"/>
        </a:p>
      </dgm:t>
    </dgm:pt>
    <dgm:pt modelId="{7E7B2D27-571C-43A9-B97E-8469AE355325}" type="sibTrans" cxnId="{2584209E-F5FD-448A-9E3B-429BBEBF30EE}">
      <dgm:prSet/>
      <dgm:spPr/>
      <dgm:t>
        <a:bodyPr/>
        <a:lstStyle/>
        <a:p>
          <a:endParaRPr lang="en-US"/>
        </a:p>
      </dgm:t>
    </dgm:pt>
    <dgm:pt modelId="{9F569623-E3FF-4FEE-910D-6C7EF365E79B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4000" dirty="0" smtClean="0"/>
            <a:t>SIs provide small group support via workshops to students outside of class to supplement course material.</a:t>
          </a:r>
          <a:endParaRPr lang="en-US" sz="4000" dirty="0"/>
        </a:p>
      </dgm:t>
    </dgm:pt>
    <dgm:pt modelId="{398759C6-D084-4AFB-9DB6-EB5409011E8B}" type="parTrans" cxnId="{12018FA5-F609-480D-9218-88A11DC772FB}">
      <dgm:prSet/>
      <dgm:spPr/>
      <dgm:t>
        <a:bodyPr/>
        <a:lstStyle/>
        <a:p>
          <a:endParaRPr lang="en-US"/>
        </a:p>
      </dgm:t>
    </dgm:pt>
    <dgm:pt modelId="{BF7B9137-83D8-4FD3-BB45-F4667858FB59}" type="sibTrans" cxnId="{12018FA5-F609-480D-9218-88A11DC772FB}">
      <dgm:prSet/>
      <dgm:spPr/>
      <dgm:t>
        <a:bodyPr/>
        <a:lstStyle/>
        <a:p>
          <a:endParaRPr lang="en-US"/>
        </a:p>
      </dgm:t>
    </dgm:pt>
    <dgm:pt modelId="{96C6DA46-B506-4A21-B2E2-292B321E2C63}" type="pres">
      <dgm:prSet presAssocID="{4849814B-2169-4B1D-B654-FF07E5AA20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00C226-BC3B-4A53-B42E-601FC5F5AB4E}" type="pres">
      <dgm:prSet presAssocID="{F0B9F669-D9F8-4F98-AA7A-F796CCB4FC3F}" presName="node" presStyleLbl="node1" presStyleIdx="0" presStyleCnt="2" custLinFactNeighborX="2798" custLinFactNeighborY="-12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74DBC-6928-45C7-808B-BEB518568D8A}" type="pres">
      <dgm:prSet presAssocID="{7E7B2D27-571C-43A9-B97E-8469AE355325}" presName="sibTrans" presStyleCnt="0"/>
      <dgm:spPr/>
      <dgm:t>
        <a:bodyPr/>
        <a:lstStyle/>
        <a:p>
          <a:endParaRPr lang="en-US"/>
        </a:p>
      </dgm:t>
    </dgm:pt>
    <dgm:pt modelId="{1A2DB6CE-E427-433D-BF5D-8C9990F23AE4}" type="pres">
      <dgm:prSet presAssocID="{9F569623-E3FF-4FEE-910D-6C7EF365E79B}" presName="node" presStyleLbl="node1" presStyleIdx="1" presStyleCnt="2" custLinFactNeighborX="53934" custLinFactNeighborY="-16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F298CD-0905-3146-8B93-0BF6DB651AC5}" type="presOf" srcId="{4849814B-2169-4B1D-B654-FF07E5AA204E}" destId="{96C6DA46-B506-4A21-B2E2-292B321E2C63}" srcOrd="0" destOrd="0" presId="urn:microsoft.com/office/officeart/2005/8/layout/default"/>
    <dgm:cxn modelId="{12018FA5-F609-480D-9218-88A11DC772FB}" srcId="{4849814B-2169-4B1D-B654-FF07E5AA204E}" destId="{9F569623-E3FF-4FEE-910D-6C7EF365E79B}" srcOrd="1" destOrd="0" parTransId="{398759C6-D084-4AFB-9DB6-EB5409011E8B}" sibTransId="{BF7B9137-83D8-4FD3-BB45-F4667858FB59}"/>
    <dgm:cxn modelId="{7C7E906B-5326-394A-AB7C-644AB877A595}" type="presOf" srcId="{F0B9F669-D9F8-4F98-AA7A-F796CCB4FC3F}" destId="{2D00C226-BC3B-4A53-B42E-601FC5F5AB4E}" srcOrd="0" destOrd="0" presId="urn:microsoft.com/office/officeart/2005/8/layout/default"/>
    <dgm:cxn modelId="{08EFA980-126B-C44F-9F37-480900022154}" type="presOf" srcId="{9F569623-E3FF-4FEE-910D-6C7EF365E79B}" destId="{1A2DB6CE-E427-433D-BF5D-8C9990F23AE4}" srcOrd="0" destOrd="0" presId="urn:microsoft.com/office/officeart/2005/8/layout/default"/>
    <dgm:cxn modelId="{2584209E-F5FD-448A-9E3B-429BBEBF30EE}" srcId="{4849814B-2169-4B1D-B654-FF07E5AA204E}" destId="{F0B9F669-D9F8-4F98-AA7A-F796CCB4FC3F}" srcOrd="0" destOrd="0" parTransId="{85BDECB7-0311-4D68-9902-4234E4527A77}" sibTransId="{7E7B2D27-571C-43A9-B97E-8469AE355325}"/>
    <dgm:cxn modelId="{088C5903-8AD4-8347-BB22-0D6B78D9220D}" type="presParOf" srcId="{96C6DA46-B506-4A21-B2E2-292B321E2C63}" destId="{2D00C226-BC3B-4A53-B42E-601FC5F5AB4E}" srcOrd="0" destOrd="0" presId="urn:microsoft.com/office/officeart/2005/8/layout/default"/>
    <dgm:cxn modelId="{B4C8DB00-5B6D-8447-9B00-F2531D681229}" type="presParOf" srcId="{96C6DA46-B506-4A21-B2E2-292B321E2C63}" destId="{17D74DBC-6928-45C7-808B-BEB518568D8A}" srcOrd="1" destOrd="0" presId="urn:microsoft.com/office/officeart/2005/8/layout/default"/>
    <dgm:cxn modelId="{317E4774-CED7-274E-ACFC-081B68F4DF87}" type="presParOf" srcId="{96C6DA46-B506-4A21-B2E2-292B321E2C63}" destId="{1A2DB6CE-E427-433D-BF5D-8C9990F23AE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CE48D9-CB59-E44E-ACDE-7B554161B92C}" type="doc">
      <dgm:prSet loTypeId="urn:microsoft.com/office/officeart/2005/8/layout/hList1" loCatId="" qsTypeId="urn:microsoft.com/office/officeart/2005/8/quickstyle/simple4" qsCatId="simple" csTypeId="urn:microsoft.com/office/officeart/2005/8/colors/accent6_2" csCatId="accent6" phldr="1"/>
      <dgm:spPr/>
    </dgm:pt>
    <dgm:pt modelId="{2493AE7B-0ED8-2F46-8FAF-84DBD682CA3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1400" dirty="0" smtClean="0">
            <a:latin typeface="Arial" charset="0"/>
            <a:ea typeface="Arial" charset="0"/>
            <a:cs typeface="Arial" charset="0"/>
          </a:endParaRPr>
        </a:p>
        <a:p>
          <a:r>
            <a:rPr lang="en-US" sz="1800" dirty="0" smtClean="0">
              <a:latin typeface="Arial" charset="0"/>
              <a:ea typeface="Arial" charset="0"/>
              <a:cs typeface="Arial" charset="0"/>
            </a:rPr>
            <a:t>#DHFYE</a:t>
          </a:r>
          <a:endParaRPr lang="en-US" sz="1800" dirty="0">
            <a:latin typeface="Arial" charset="0"/>
            <a:ea typeface="Arial" charset="0"/>
            <a:cs typeface="Arial" charset="0"/>
          </a:endParaRPr>
        </a:p>
        <a:p>
          <a:endParaRPr lang="en-US" sz="1400" dirty="0">
            <a:latin typeface="Arial" charset="0"/>
            <a:ea typeface="Arial" charset="0"/>
            <a:cs typeface="Arial" charset="0"/>
          </a:endParaRPr>
        </a:p>
      </dgm:t>
    </dgm:pt>
    <dgm:pt modelId="{2E2EAA78-2A09-534F-B511-87E2FEB82774}" type="parTrans" cxnId="{A4F838DF-D059-944E-ACD6-3E8C6814AE6E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C26A7DE1-FA45-384E-9C70-ABDD8C5FA4C0}" type="sibTrans" cxnId="{A4F838DF-D059-944E-ACD6-3E8C6814AE6E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8CABEA33-16FA-4841-954F-130E53C7E7DA}">
      <dgm:prSet phldrT="[Text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>
              <a:latin typeface="Arial" charset="0"/>
              <a:ea typeface="Arial" charset="0"/>
              <a:cs typeface="Arial" charset="0"/>
            </a:rPr>
            <a:t>Freshman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>
              <a:latin typeface="Arial" charset="0"/>
              <a:ea typeface="Arial" charset="0"/>
              <a:cs typeface="Arial" charset="0"/>
            </a:rPr>
            <a:t>Convocation</a:t>
          </a:r>
          <a:endParaRPr lang="en-US" sz="1800" dirty="0">
            <a:latin typeface="Arial" charset="0"/>
            <a:ea typeface="Arial" charset="0"/>
            <a:cs typeface="Arial" charset="0"/>
          </a:endParaRPr>
        </a:p>
      </dgm:t>
    </dgm:pt>
    <dgm:pt modelId="{E9F9C1AB-BE81-814D-AE42-C95458515804}" type="parTrans" cxnId="{F536B0D9-F939-6844-9F83-0660792BEF2A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CC39EA27-4BB8-6547-9A8C-E3A14BE13849}" type="sibTrans" cxnId="{F536B0D9-F939-6844-9F83-0660792BEF2A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C8A7AFC9-6E3A-A74B-B24E-07AE76939A4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 smtClean="0">
              <a:latin typeface="Arial" charset="0"/>
              <a:ea typeface="Arial" charset="0"/>
              <a:cs typeface="Arial" charset="0"/>
            </a:rPr>
            <a:t>Freshman Seminar</a:t>
          </a:r>
          <a:endParaRPr lang="en-US" sz="1800" dirty="0">
            <a:latin typeface="Arial" charset="0"/>
            <a:ea typeface="Arial" charset="0"/>
            <a:cs typeface="Arial" charset="0"/>
          </a:endParaRPr>
        </a:p>
      </dgm:t>
    </dgm:pt>
    <dgm:pt modelId="{038B4043-098A-414C-A52A-EDA5C09BC941}" type="parTrans" cxnId="{13587FFB-2DD8-6A4C-9D40-1E63FE1CAA76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AF1921C3-8288-B241-AA61-94E1E5B2F8BF}" type="sibTrans" cxnId="{13587FFB-2DD8-6A4C-9D40-1E63FE1CAA76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9A4A28E7-CB76-D044-B55D-896701B8EA79}">
      <dgm:prSet custT="1"/>
      <dgm:spPr>
        <a:solidFill>
          <a:schemeClr val="accent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latin typeface="Arial" charset="0"/>
              <a:ea typeface="Arial" charset="0"/>
              <a:cs typeface="Arial" charset="0"/>
            </a:rPr>
            <a:t>EAB-SSC</a:t>
          </a:r>
        </a:p>
      </dgm:t>
    </dgm:pt>
    <dgm:pt modelId="{52FFA4F2-C54F-0B42-9CAF-8640BF405B03}" type="parTrans" cxnId="{C4348E30-79AB-074A-B58B-6B301A9ECB5A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C545EA26-CA9E-6448-866E-FDD1BCC58637}" type="sibTrans" cxnId="{C4348E30-79AB-074A-B58B-6B301A9ECB5A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9BCAE87B-6AB2-FF42-AD3C-629C8E5F98CB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600" dirty="0">
              <a:latin typeface="Arial" charset="0"/>
              <a:ea typeface="Arial" charset="0"/>
              <a:cs typeface="Arial" charset="0"/>
            </a:rPr>
            <a:t>Institutionalized due to the success of </a:t>
          </a:r>
          <a:r>
            <a:rPr lang="en-US" sz="1600" dirty="0" smtClean="0">
              <a:latin typeface="Arial" charset="0"/>
              <a:ea typeface="Arial" charset="0"/>
              <a:cs typeface="Arial" charset="0"/>
            </a:rPr>
            <a:t>Bridge cohort</a:t>
          </a:r>
          <a:endParaRPr lang="en-US" sz="1600" dirty="0">
            <a:latin typeface="Arial" charset="0"/>
            <a:ea typeface="Arial" charset="0"/>
            <a:cs typeface="Arial" charset="0"/>
          </a:endParaRPr>
        </a:p>
      </dgm:t>
    </dgm:pt>
    <dgm:pt modelId="{F242AC3F-44B6-2C48-BA33-4C946D7FDFCF}" type="parTrans" cxnId="{9CA1C5E0-591F-F941-BD71-09C2295ECD34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381D6BBD-E590-5E4B-8793-5AB99AED7B91}" type="sibTrans" cxnId="{9CA1C5E0-591F-F941-BD71-09C2295ECD34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5B2C16FC-8801-314E-BC77-EF2739245858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600" dirty="0">
              <a:latin typeface="Arial" charset="0"/>
              <a:ea typeface="Arial" charset="0"/>
              <a:cs typeface="Arial" charset="0"/>
            </a:rPr>
            <a:t>Provides </a:t>
          </a:r>
          <a:r>
            <a:rPr lang="en-US" sz="1600" dirty="0" smtClean="0">
              <a:latin typeface="Arial" charset="0"/>
              <a:ea typeface="Arial" charset="0"/>
              <a:cs typeface="Arial" charset="0"/>
            </a:rPr>
            <a:t>uniform </a:t>
          </a:r>
          <a:r>
            <a:rPr lang="en-US" sz="1600" dirty="0">
              <a:latin typeface="Arial" charset="0"/>
              <a:ea typeface="Arial" charset="0"/>
              <a:cs typeface="Arial" charset="0"/>
            </a:rPr>
            <a:t>support services to </a:t>
          </a:r>
          <a:r>
            <a:rPr lang="en-US" sz="1600" dirty="0" smtClean="0">
              <a:latin typeface="Arial" charset="0"/>
              <a:ea typeface="Arial" charset="0"/>
              <a:cs typeface="Arial" charset="0"/>
            </a:rPr>
            <a:t>all freshmen</a:t>
          </a:r>
          <a:endParaRPr lang="en-US" sz="1600" dirty="0">
            <a:latin typeface="Arial" charset="0"/>
            <a:ea typeface="Arial" charset="0"/>
            <a:cs typeface="Arial" charset="0"/>
          </a:endParaRPr>
        </a:p>
      </dgm:t>
    </dgm:pt>
    <dgm:pt modelId="{178C50AB-6BA9-C24B-8784-5F08E3C12D98}" type="parTrans" cxnId="{973C6DF1-B504-9143-A564-D731D1398CA7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C2C632DD-F3B0-BD49-AC19-FCD912D3178A}" type="sibTrans" cxnId="{973C6DF1-B504-9143-A564-D731D1398CA7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66A2451E-848F-F642-A7C1-7C14ADB88DA8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600" dirty="0" smtClean="0">
              <a:latin typeface="Arial" charset="0"/>
              <a:ea typeface="Arial" charset="0"/>
              <a:cs typeface="Arial" charset="0"/>
            </a:rPr>
            <a:t>Comprised </a:t>
          </a:r>
          <a:r>
            <a:rPr lang="en-US" sz="1600" dirty="0">
              <a:latin typeface="Arial" charset="0"/>
              <a:ea typeface="Arial" charset="0"/>
              <a:cs typeface="Arial" charset="0"/>
            </a:rPr>
            <a:t>of </a:t>
          </a:r>
          <a:r>
            <a:rPr lang="en-US" sz="1600" dirty="0" smtClean="0">
              <a:latin typeface="Arial" charset="0"/>
              <a:ea typeface="Arial" charset="0"/>
              <a:cs typeface="Arial" charset="0"/>
            </a:rPr>
            <a:t>both remedial and non-remedial students</a:t>
          </a:r>
          <a:endParaRPr lang="en-US" sz="1600" dirty="0">
            <a:latin typeface="Arial" charset="0"/>
            <a:ea typeface="Arial" charset="0"/>
            <a:cs typeface="Arial" charset="0"/>
          </a:endParaRPr>
        </a:p>
      </dgm:t>
    </dgm:pt>
    <dgm:pt modelId="{CF616D45-F660-0648-920F-A1B92CE5B0D7}" type="sibTrans" cxnId="{117E7343-00B4-8744-B3F9-F164A5D9743B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9CF85F3D-1133-1744-B1F0-EC99389E935E}" type="parTrans" cxnId="{117E7343-00B4-8744-B3F9-F164A5D9743B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42DE1161-E7D0-4E44-AD74-C01728AD740A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sz="1600" dirty="0">
            <a:latin typeface="Arial" charset="0"/>
            <a:ea typeface="Arial" charset="0"/>
            <a:cs typeface="Arial" charset="0"/>
          </a:endParaRPr>
        </a:p>
      </dgm:t>
    </dgm:pt>
    <dgm:pt modelId="{18B5EFDA-0C62-2940-B501-8ED7495861C0}" type="parTrans" cxnId="{EC543B94-1098-EF4C-BFA9-D31708D8107E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6F9624EF-750A-DE45-8BAF-18EC852E7C75}" type="sibTrans" cxnId="{EC543B94-1098-EF4C-BFA9-D31708D8107E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2993B1F6-DC67-384B-A55A-B89F4AB39153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>
              <a:latin typeface="Arial" charset="0"/>
              <a:ea typeface="Arial" charset="0"/>
              <a:cs typeface="Arial" charset="0"/>
            </a:rPr>
            <a:t>Occurs during fall &amp; spring semester </a:t>
          </a:r>
        </a:p>
      </dgm:t>
    </dgm:pt>
    <dgm:pt modelId="{C62A6FBF-9F9D-114D-A115-1FB73B32347F}" type="parTrans" cxnId="{42760564-1769-7F46-82A0-2CA791D461CB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74CD5B2D-2B5C-A64E-89CF-EB5A3BD5900C}" type="sibTrans" cxnId="{42760564-1769-7F46-82A0-2CA791D461CB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10CB7C24-4EAB-E244-8615-3A51070F4E32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>
              <a:latin typeface="Arial" charset="0"/>
              <a:ea typeface="Arial" charset="0"/>
              <a:cs typeface="Arial" charset="0"/>
            </a:rPr>
            <a:t>Goal is to </a:t>
          </a:r>
          <a:r>
            <a:rPr lang="en-US" sz="1400" dirty="0" smtClean="0">
              <a:latin typeface="Arial" charset="0"/>
              <a:ea typeface="Arial" charset="0"/>
              <a:cs typeface="Arial" charset="0"/>
            </a:rPr>
            <a:t>connect freshmen to campus community &amp; visualize themselves as college graduates</a:t>
          </a:r>
          <a:endParaRPr lang="en-US" sz="1400" dirty="0">
            <a:latin typeface="Arial" charset="0"/>
            <a:ea typeface="Arial" charset="0"/>
            <a:cs typeface="Arial" charset="0"/>
          </a:endParaRPr>
        </a:p>
      </dgm:t>
    </dgm:pt>
    <dgm:pt modelId="{E4DCA110-0CB1-EF45-8202-D146592F1065}" type="parTrans" cxnId="{A5A7456D-5FAE-AC4D-B593-47FEA0DA873B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8C03ADDB-7B7C-BE43-B941-66C8E936D7B4}" type="sibTrans" cxnId="{A5A7456D-5FAE-AC4D-B593-47FEA0DA873B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7EBD1489-AAA4-7649-AF67-D5F991513A21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>
              <a:latin typeface="Arial" charset="0"/>
              <a:ea typeface="Arial" charset="0"/>
              <a:cs typeface="Arial" charset="0"/>
            </a:rPr>
            <a:t>Fall semester is coordinated by Student Affairs; Spring semester is coordinated by Academic Affairs</a:t>
          </a:r>
        </a:p>
      </dgm:t>
    </dgm:pt>
    <dgm:pt modelId="{3681147A-5A9C-6A42-8D3B-306334410851}" type="parTrans" cxnId="{E91B967A-F2FC-6747-B160-96063398E4E0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74B5D9BB-269B-504C-B825-DFB5603DDA31}" type="sibTrans" cxnId="{E91B967A-F2FC-6747-B160-96063398E4E0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60CC4AAF-41EC-9840-9829-6C1660ECA1A9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sz="1400" dirty="0">
            <a:latin typeface="Arial" charset="0"/>
            <a:ea typeface="Arial" charset="0"/>
            <a:cs typeface="Arial" charset="0"/>
          </a:endParaRPr>
        </a:p>
      </dgm:t>
    </dgm:pt>
    <dgm:pt modelId="{C160C72E-7E50-5943-9C52-452176E1D06C}" type="parTrans" cxnId="{D812E86B-A721-C24F-833E-3495E5AD17DB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185FA6AC-A7D0-2247-B859-7FCCC57348F8}" type="sibTrans" cxnId="{D812E86B-A721-C24F-833E-3495E5AD17DB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368A52FE-F398-074F-8A81-2A0ACDE12F02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>
              <a:latin typeface="Arial" charset="0"/>
              <a:ea typeface="Arial" charset="0"/>
              <a:cs typeface="Arial" charset="0"/>
            </a:rPr>
            <a:t>Implemented to establish transparency </a:t>
          </a:r>
          <a:r>
            <a:rPr lang="en-US" sz="1400" dirty="0" smtClean="0">
              <a:latin typeface="Arial" charset="0"/>
              <a:ea typeface="Arial" charset="0"/>
              <a:cs typeface="Arial" charset="0"/>
            </a:rPr>
            <a:t>among </a:t>
          </a:r>
          <a:r>
            <a:rPr lang="en-US" sz="1400" dirty="0">
              <a:latin typeface="Arial" charset="0"/>
              <a:ea typeface="Arial" charset="0"/>
              <a:cs typeface="Arial" charset="0"/>
            </a:rPr>
            <a:t>all advising </a:t>
          </a:r>
          <a:r>
            <a:rPr lang="en-US" sz="1400" dirty="0" smtClean="0">
              <a:latin typeface="Arial" charset="0"/>
              <a:ea typeface="Arial" charset="0"/>
              <a:cs typeface="Arial" charset="0"/>
            </a:rPr>
            <a:t>entities</a:t>
          </a:r>
          <a:endParaRPr lang="en-US" sz="1400" dirty="0">
            <a:latin typeface="Arial" charset="0"/>
            <a:ea typeface="Arial" charset="0"/>
            <a:cs typeface="Arial" charset="0"/>
          </a:endParaRPr>
        </a:p>
      </dgm:t>
    </dgm:pt>
    <dgm:pt modelId="{8ECB8577-76AF-864B-9B41-FE9D40303D0D}" type="parTrans" cxnId="{EBE49F76-7A35-7A4E-886F-52389DD7EE0A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22703EE5-0990-2743-9422-6EE9AFA9C2B3}" type="sibTrans" cxnId="{EBE49F76-7A35-7A4E-886F-52389DD7EE0A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16E4E55B-0654-7A49-9545-0D1735E1F6B1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>
              <a:latin typeface="Arial" charset="0"/>
              <a:ea typeface="Arial" charset="0"/>
              <a:cs typeface="Arial" charset="0"/>
            </a:rPr>
            <a:t>Historical/baseline data allow advisors to </a:t>
          </a:r>
          <a:r>
            <a:rPr lang="en-US" sz="1400" dirty="0" smtClean="0">
              <a:latin typeface="Arial" charset="0"/>
              <a:ea typeface="Arial" charset="0"/>
              <a:cs typeface="Arial" charset="0"/>
            </a:rPr>
            <a:t>examine </a:t>
          </a:r>
          <a:r>
            <a:rPr lang="en-US" sz="1400" dirty="0">
              <a:latin typeface="Arial" charset="0"/>
              <a:ea typeface="Arial" charset="0"/>
              <a:cs typeface="Arial" charset="0"/>
            </a:rPr>
            <a:t>student performance </a:t>
          </a:r>
          <a:r>
            <a:rPr lang="en-US" sz="1400" dirty="0" smtClean="0">
              <a:latin typeface="Arial" charset="0"/>
              <a:ea typeface="Arial" charset="0"/>
              <a:cs typeface="Arial" charset="0"/>
            </a:rPr>
            <a:t>&amp; predict potential </a:t>
          </a:r>
          <a:r>
            <a:rPr lang="en-US" sz="1400" dirty="0">
              <a:latin typeface="Arial" charset="0"/>
              <a:ea typeface="Arial" charset="0"/>
              <a:cs typeface="Arial" charset="0"/>
            </a:rPr>
            <a:t>outcomes</a:t>
          </a:r>
        </a:p>
      </dgm:t>
    </dgm:pt>
    <dgm:pt modelId="{2AA2EF2E-0E86-CF4C-9622-2ABAB28A29E1}" type="parTrans" cxnId="{22C4DFEF-A12E-AE4E-830A-4C6AD2F40FEE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3A0A959A-8B5C-3A4D-AFA5-96CBA721923E}" type="sibTrans" cxnId="{22C4DFEF-A12E-AE4E-830A-4C6AD2F40FEE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E050861B-E49D-C34C-8978-0741E1F31D55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sz="1400" dirty="0">
            <a:latin typeface="Arial" charset="0"/>
            <a:ea typeface="Arial" charset="0"/>
            <a:cs typeface="Arial" charset="0"/>
          </a:endParaRPr>
        </a:p>
      </dgm:t>
    </dgm:pt>
    <dgm:pt modelId="{BBC44455-A42C-934A-83AB-5B01827C6FE0}" type="parTrans" cxnId="{FEB42A10-FB0B-C942-93E1-AFF7C192F5A7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8BC708CE-C509-0D4E-9ACC-AC28433D8154}" type="sibTrans" cxnId="{FEB42A10-FB0B-C942-93E1-AFF7C192F5A7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B9E2B3F4-802B-9D42-92B5-EA7C206F6A99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 smtClean="0">
              <a:latin typeface="Arial" charset="0"/>
              <a:ea typeface="Arial" charset="0"/>
              <a:cs typeface="Arial" charset="0"/>
            </a:rPr>
            <a:t>UNV 101 – Freshman Dream Seminar</a:t>
          </a:r>
          <a:endParaRPr lang="en-US" sz="1400" dirty="0">
            <a:latin typeface="Arial" charset="0"/>
            <a:ea typeface="Arial" charset="0"/>
            <a:cs typeface="Arial" charset="0"/>
          </a:endParaRPr>
        </a:p>
      </dgm:t>
    </dgm:pt>
    <dgm:pt modelId="{ED480B6B-DA7A-DC42-BC44-B91ED4F6B843}" type="parTrans" cxnId="{15566FDF-DE90-8A4F-9FD4-162B40F3AE55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543BBBF3-2A89-064A-92D2-FDFD790A9C9C}" type="sibTrans" cxnId="{15566FDF-DE90-8A4F-9FD4-162B40F3AE55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19FC5DBE-3503-9645-BDDC-6FCEF25F617D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 smtClean="0">
              <a:latin typeface="Arial" charset="0"/>
              <a:ea typeface="Arial" charset="0"/>
              <a:cs typeface="Arial" charset="0"/>
            </a:rPr>
            <a:t>Provides opportunity for tenure-track faculty to develop innovative &amp; engaging pedagogy</a:t>
          </a:r>
          <a:endParaRPr lang="en-US" sz="1400" dirty="0">
            <a:latin typeface="Arial" charset="0"/>
            <a:ea typeface="Arial" charset="0"/>
            <a:cs typeface="Arial" charset="0"/>
          </a:endParaRPr>
        </a:p>
      </dgm:t>
    </dgm:pt>
    <dgm:pt modelId="{F10A8A28-62D1-C146-805A-B9437133C1A0}" type="parTrans" cxnId="{CB09814B-9B26-4449-BB92-575BD71C3F03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FD844305-4BF6-D54D-A7A8-95A0E3557490}" type="sibTrans" cxnId="{CB09814B-9B26-4449-BB92-575BD71C3F03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0471B02A-FE9E-A04A-8426-688A81001829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>
              <a:latin typeface="Arial" charset="0"/>
              <a:ea typeface="Arial" charset="0"/>
              <a:cs typeface="Arial" charset="0"/>
            </a:rPr>
            <a:t>Fosters mentorship between faculty &amp; students </a:t>
          </a:r>
        </a:p>
      </dgm:t>
    </dgm:pt>
    <dgm:pt modelId="{28C05125-459D-E048-83BF-6C09A3593448}" type="parTrans" cxnId="{1742E7F6-CF39-9C49-A297-BA631077DEE1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8E0856A9-30D4-1C4B-8D59-6B35B1B5E64F}" type="sibTrans" cxnId="{1742E7F6-CF39-9C49-A297-BA631077DEE1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D6880F6B-9AE3-FF4E-B7C7-FC203193EDC9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sz="1400" dirty="0">
            <a:latin typeface="Arial" charset="0"/>
            <a:ea typeface="Arial" charset="0"/>
            <a:cs typeface="Arial" charset="0"/>
          </a:endParaRPr>
        </a:p>
      </dgm:t>
    </dgm:pt>
    <dgm:pt modelId="{5303B172-29A9-DB44-AA76-5180470354AF}" type="parTrans" cxnId="{C6EDC827-5BF8-9244-8B16-DAB244AEEC9B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0ECF1E60-C86D-A44A-96CF-DFB0FA66AF1D}" type="sibTrans" cxnId="{C6EDC827-5BF8-9244-8B16-DAB244AEEC9B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9F6194E2-8EBB-D24C-A99F-CAE0CC6A8378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 smtClean="0">
              <a:latin typeface="Arial" charset="0"/>
              <a:ea typeface="Arial" charset="0"/>
              <a:cs typeface="Arial" charset="0"/>
            </a:rPr>
            <a:t>Used to send communications, schedule appointments, &amp; record appointment notes</a:t>
          </a:r>
          <a:endParaRPr lang="en-US" sz="1400" dirty="0">
            <a:latin typeface="Arial" charset="0"/>
            <a:ea typeface="Arial" charset="0"/>
            <a:cs typeface="Arial" charset="0"/>
          </a:endParaRPr>
        </a:p>
      </dgm:t>
    </dgm:pt>
    <dgm:pt modelId="{AE9EBBF6-3CE7-B945-B445-428BC3216C81}" type="parTrans" cxnId="{2909DCF2-87C3-624F-A1C9-0D952E515795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018A0B84-8D6B-0D42-BE43-AA5D9DD0530B}" type="sibTrans" cxnId="{2909DCF2-87C3-624F-A1C9-0D952E515795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72DFDD33-79EA-F546-AD7A-4FB5738B2E25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sz="1400" dirty="0">
            <a:latin typeface="Arial" charset="0"/>
            <a:ea typeface="Arial" charset="0"/>
            <a:cs typeface="Arial" charset="0"/>
          </a:endParaRPr>
        </a:p>
      </dgm:t>
    </dgm:pt>
    <dgm:pt modelId="{E33C89A1-6787-F843-8E3E-25E821D38740}" type="parTrans" cxnId="{389FBED8-C2FA-F342-9416-7104700E8D78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9AB14DA8-09E8-C046-86B4-8A05BFC0E80C}" type="sibTrans" cxnId="{389FBED8-C2FA-F342-9416-7104700E8D78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90F6A876-E182-4F64-8E00-E3A50971BBAC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sz="1400" dirty="0">
            <a:latin typeface="Arial" charset="0"/>
            <a:ea typeface="Arial" charset="0"/>
            <a:cs typeface="Arial" charset="0"/>
          </a:endParaRPr>
        </a:p>
      </dgm:t>
    </dgm:pt>
    <dgm:pt modelId="{05DB0ED0-961E-4DFE-8E73-A42088DCBFFB}" type="parTrans" cxnId="{88B3EE06-36D6-4095-9503-6A8C25E7576B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06B6C270-2ECD-4E11-83C5-81C9FC46D6F1}" type="sibTrans" cxnId="{88B3EE06-36D6-4095-9503-6A8C25E7576B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DB450CC3-2EB7-4F49-B962-F39CFE5BE04E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sz="1600" dirty="0">
            <a:latin typeface="Arial" charset="0"/>
            <a:ea typeface="Arial" charset="0"/>
            <a:cs typeface="Arial" charset="0"/>
          </a:endParaRPr>
        </a:p>
      </dgm:t>
    </dgm:pt>
    <dgm:pt modelId="{9A5C47F5-8A7D-F34F-A1BF-DCEFAD2266D9}" type="sibTrans" cxnId="{53860136-B7E0-2043-8BB6-0F58D011B699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34298494-317D-3C4D-A680-133A710683C6}" type="parTrans" cxnId="{53860136-B7E0-2043-8BB6-0F58D011B699}">
      <dgm:prSet/>
      <dgm:spPr/>
      <dgm:t>
        <a:bodyPr/>
        <a:lstStyle/>
        <a:p>
          <a:endParaRPr lang="en-US" sz="2400">
            <a:latin typeface="Arial" charset="0"/>
            <a:ea typeface="Arial" charset="0"/>
            <a:cs typeface="Arial" charset="0"/>
          </a:endParaRPr>
        </a:p>
      </dgm:t>
    </dgm:pt>
    <dgm:pt modelId="{DCB7F42E-58F6-49B6-8197-4272F601D937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sz="1400" dirty="0">
            <a:latin typeface="Arial" charset="0"/>
            <a:ea typeface="Arial" charset="0"/>
            <a:cs typeface="Arial" charset="0"/>
          </a:endParaRPr>
        </a:p>
      </dgm:t>
    </dgm:pt>
    <dgm:pt modelId="{65EF2CFC-1931-43E4-AFF1-553B672DD169}" type="parTrans" cxnId="{7F75D23E-CAED-4135-8D2B-98CF72C727D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3ED1C7D-001C-458F-9EEE-BCBE51865C1F}" type="sibTrans" cxnId="{7F75D23E-CAED-4135-8D2B-98CF72C727D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CAE61469-4D97-E348-B044-D5647051994B}" type="pres">
      <dgm:prSet presAssocID="{2FCE48D9-CB59-E44E-ACDE-7B554161B92C}" presName="Name0" presStyleCnt="0">
        <dgm:presLayoutVars>
          <dgm:dir/>
          <dgm:animLvl val="lvl"/>
          <dgm:resizeHandles val="exact"/>
        </dgm:presLayoutVars>
      </dgm:prSet>
      <dgm:spPr/>
    </dgm:pt>
    <dgm:pt modelId="{543855AB-0A1E-9D4C-9EBE-CA8A7AA46CFC}" type="pres">
      <dgm:prSet presAssocID="{2493AE7B-0ED8-2F46-8FAF-84DBD682CA3E}" presName="composite" presStyleCnt="0"/>
      <dgm:spPr/>
    </dgm:pt>
    <dgm:pt modelId="{9DC1C10A-9243-7046-BC6E-28BA679B199E}" type="pres">
      <dgm:prSet presAssocID="{2493AE7B-0ED8-2F46-8FAF-84DBD682CA3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760B7-4809-E445-BE3E-2121C3661DE3}" type="pres">
      <dgm:prSet presAssocID="{2493AE7B-0ED8-2F46-8FAF-84DBD682CA3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0B82C-428A-1C4A-80A5-17FAAE6581A8}" type="pres">
      <dgm:prSet presAssocID="{C26A7DE1-FA45-384E-9C70-ABDD8C5FA4C0}" presName="space" presStyleCnt="0"/>
      <dgm:spPr/>
    </dgm:pt>
    <dgm:pt modelId="{3BC7E747-474D-CC4E-89E0-0B4F6DAF01D5}" type="pres">
      <dgm:prSet presAssocID="{8CABEA33-16FA-4841-954F-130E53C7E7DA}" presName="composite" presStyleCnt="0"/>
      <dgm:spPr/>
    </dgm:pt>
    <dgm:pt modelId="{5B123E72-1D0B-2A49-9F72-E8589767EC9F}" type="pres">
      <dgm:prSet presAssocID="{8CABEA33-16FA-4841-954F-130E53C7E7D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7587D-41A2-0F42-ACF8-D9C66ECC218A}" type="pres">
      <dgm:prSet presAssocID="{8CABEA33-16FA-4841-954F-130E53C7E7D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31867-4CAE-4640-938E-4083085F6444}" type="pres">
      <dgm:prSet presAssocID="{CC39EA27-4BB8-6547-9A8C-E3A14BE13849}" presName="space" presStyleCnt="0"/>
      <dgm:spPr/>
    </dgm:pt>
    <dgm:pt modelId="{204830BB-5B4E-BE4E-BB2B-AFF2095AC603}" type="pres">
      <dgm:prSet presAssocID="{C8A7AFC9-6E3A-A74B-B24E-07AE76939A45}" presName="composite" presStyleCnt="0"/>
      <dgm:spPr/>
    </dgm:pt>
    <dgm:pt modelId="{25480A54-8183-1042-BE19-9C06D7117182}" type="pres">
      <dgm:prSet presAssocID="{C8A7AFC9-6E3A-A74B-B24E-07AE76939A4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31B47-7876-FB4A-80BD-3B237722EAAA}" type="pres">
      <dgm:prSet presAssocID="{C8A7AFC9-6E3A-A74B-B24E-07AE76939A4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252EC-8C9C-5F4C-AE55-2CF6EC78107E}" type="pres">
      <dgm:prSet presAssocID="{AF1921C3-8288-B241-AA61-94E1E5B2F8BF}" presName="space" presStyleCnt="0"/>
      <dgm:spPr/>
    </dgm:pt>
    <dgm:pt modelId="{A0EA05E1-A751-384B-800D-1EE1B20EC71A}" type="pres">
      <dgm:prSet presAssocID="{9A4A28E7-CB76-D044-B55D-896701B8EA79}" presName="composite" presStyleCnt="0"/>
      <dgm:spPr/>
    </dgm:pt>
    <dgm:pt modelId="{45CB23E4-C220-954E-91EE-702BF01D5C79}" type="pres">
      <dgm:prSet presAssocID="{9A4A28E7-CB76-D044-B55D-896701B8EA7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B06C5-94AE-094B-ADF3-5A66BA9BE22D}" type="pres">
      <dgm:prSet presAssocID="{9A4A28E7-CB76-D044-B55D-896701B8EA7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5EAAAB-A8ED-2143-9447-98ECF6F7BA75}" type="presOf" srcId="{16E4E55B-0654-7A49-9545-0D1735E1F6B1}" destId="{3E9B06C5-94AE-094B-ADF3-5A66BA9BE22D}" srcOrd="0" destOrd="4" presId="urn:microsoft.com/office/officeart/2005/8/layout/hList1"/>
    <dgm:cxn modelId="{E91B967A-F2FC-6747-B160-96063398E4E0}" srcId="{8CABEA33-16FA-4841-954F-130E53C7E7DA}" destId="{7EBD1489-AAA4-7649-AF67-D5F991513A21}" srcOrd="4" destOrd="0" parTransId="{3681147A-5A9C-6A42-8D3B-306334410851}" sibTransId="{74B5D9BB-269B-504C-B825-DFB5603DDA31}"/>
    <dgm:cxn modelId="{F536B0D9-F939-6844-9F83-0660792BEF2A}" srcId="{2FCE48D9-CB59-E44E-ACDE-7B554161B92C}" destId="{8CABEA33-16FA-4841-954F-130E53C7E7DA}" srcOrd="1" destOrd="0" parTransId="{E9F9C1AB-BE81-814D-AE42-C95458515804}" sibTransId="{CC39EA27-4BB8-6547-9A8C-E3A14BE13849}"/>
    <dgm:cxn modelId="{2AF4ED45-AE7D-0841-B702-44487460D931}" type="presOf" srcId="{9BCAE87B-6AB2-FF42-AD3C-629C8E5F98CB}" destId="{C6C760B7-4809-E445-BE3E-2121C3661DE3}" srcOrd="0" destOrd="0" presId="urn:microsoft.com/office/officeart/2005/8/layout/hList1"/>
    <dgm:cxn modelId="{15566FDF-DE90-8A4F-9FD4-162B40F3AE55}" srcId="{C8A7AFC9-6E3A-A74B-B24E-07AE76939A45}" destId="{B9E2B3F4-802B-9D42-92B5-EA7C206F6A99}" srcOrd="0" destOrd="0" parTransId="{ED480B6B-DA7A-DC42-BC44-B91ED4F6B843}" sibTransId="{543BBBF3-2A89-064A-92D2-FDFD790A9C9C}"/>
    <dgm:cxn modelId="{EC543B94-1098-EF4C-BFA9-D31708D8107E}" srcId="{2493AE7B-0ED8-2F46-8FAF-84DBD682CA3E}" destId="{42DE1161-E7D0-4E44-AD74-C01728AD740A}" srcOrd="3" destOrd="0" parTransId="{18B5EFDA-0C62-2940-B501-8ED7495861C0}" sibTransId="{6F9624EF-750A-DE45-8BAF-18EC852E7C75}"/>
    <dgm:cxn modelId="{A5A7456D-5FAE-AC4D-B593-47FEA0DA873B}" srcId="{8CABEA33-16FA-4841-954F-130E53C7E7DA}" destId="{10CB7C24-4EAB-E244-8615-3A51070F4E32}" srcOrd="2" destOrd="0" parTransId="{E4DCA110-0CB1-EF45-8202-D146592F1065}" sibTransId="{8C03ADDB-7B7C-BE43-B941-66C8E936D7B4}"/>
    <dgm:cxn modelId="{D812E86B-A721-C24F-833E-3495E5AD17DB}" srcId="{8CABEA33-16FA-4841-954F-130E53C7E7DA}" destId="{60CC4AAF-41EC-9840-9829-6C1660ECA1A9}" srcOrd="3" destOrd="0" parTransId="{C160C72E-7E50-5943-9C52-452176E1D06C}" sibTransId="{185FA6AC-A7D0-2247-B859-7FCCC57348F8}"/>
    <dgm:cxn modelId="{AFCC58A7-8416-CA4E-AA7B-4EAE27ABF7C0}" type="presOf" srcId="{2993B1F6-DC67-384B-A55A-B89F4AB39153}" destId="{0BE7587D-41A2-0F42-ACF8-D9C66ECC218A}" srcOrd="0" destOrd="0" presId="urn:microsoft.com/office/officeart/2005/8/layout/hList1"/>
    <dgm:cxn modelId="{6DA8E79E-6738-AA40-B52D-DCF3E2CB2ECE}" type="presOf" srcId="{90F6A876-E182-4F64-8E00-E3A50971BBAC}" destId="{0BE7587D-41A2-0F42-ACF8-D9C66ECC218A}" srcOrd="0" destOrd="1" presId="urn:microsoft.com/office/officeart/2005/8/layout/hList1"/>
    <dgm:cxn modelId="{973C6DF1-B504-9143-A564-D731D1398CA7}" srcId="{2493AE7B-0ED8-2F46-8FAF-84DBD682CA3E}" destId="{5B2C16FC-8801-314E-BC77-EF2739245858}" srcOrd="4" destOrd="0" parTransId="{178C50AB-6BA9-C24B-8784-5F08E3C12D98}" sibTransId="{C2C632DD-F3B0-BD49-AC19-FCD912D3178A}"/>
    <dgm:cxn modelId="{D49F4EE0-F0DD-5549-81EC-FFDC11E55F4C}" type="presOf" srcId="{7EBD1489-AAA4-7649-AF67-D5F991513A21}" destId="{0BE7587D-41A2-0F42-ACF8-D9C66ECC218A}" srcOrd="0" destOrd="4" presId="urn:microsoft.com/office/officeart/2005/8/layout/hList1"/>
    <dgm:cxn modelId="{D481DD3B-9CD1-0647-98F9-409ABA5F2D3B}" type="presOf" srcId="{72DFDD33-79EA-F546-AD7A-4FB5738B2E25}" destId="{3E9B06C5-94AE-094B-ADF3-5A66BA9BE22D}" srcOrd="0" destOrd="1" presId="urn:microsoft.com/office/officeart/2005/8/layout/hList1"/>
    <dgm:cxn modelId="{974D3C1A-45E6-8746-A607-624E9CCDB0E7}" type="presOf" srcId="{0471B02A-FE9E-A04A-8426-688A81001829}" destId="{49231B47-7876-FB4A-80BD-3B237722EAAA}" srcOrd="0" destOrd="4" presId="urn:microsoft.com/office/officeart/2005/8/layout/hList1"/>
    <dgm:cxn modelId="{E1D2C3FC-D917-D84A-AC8C-808A62D13046}" type="presOf" srcId="{9A4A28E7-CB76-D044-B55D-896701B8EA79}" destId="{45CB23E4-C220-954E-91EE-702BF01D5C79}" srcOrd="0" destOrd="0" presId="urn:microsoft.com/office/officeart/2005/8/layout/hList1"/>
    <dgm:cxn modelId="{359E50CE-C25A-7D47-9BBC-5B13091FC1AC}" type="presOf" srcId="{2493AE7B-0ED8-2F46-8FAF-84DBD682CA3E}" destId="{9DC1C10A-9243-7046-BC6E-28BA679B199E}" srcOrd="0" destOrd="0" presId="urn:microsoft.com/office/officeart/2005/8/layout/hList1"/>
    <dgm:cxn modelId="{5E86CD7B-5E8C-264E-85DD-D039048F68B1}" type="presOf" srcId="{42DE1161-E7D0-4E44-AD74-C01728AD740A}" destId="{C6C760B7-4809-E445-BE3E-2121C3661DE3}" srcOrd="0" destOrd="3" presId="urn:microsoft.com/office/officeart/2005/8/layout/hList1"/>
    <dgm:cxn modelId="{42760564-1769-7F46-82A0-2CA791D461CB}" srcId="{8CABEA33-16FA-4841-954F-130E53C7E7DA}" destId="{2993B1F6-DC67-384B-A55A-B89F4AB39153}" srcOrd="0" destOrd="0" parTransId="{C62A6FBF-9F9D-114D-A115-1FB73B32347F}" sibTransId="{74CD5B2D-2B5C-A64E-89CF-EB5A3BD5900C}"/>
    <dgm:cxn modelId="{CB09814B-9B26-4449-BB92-575BD71C3F03}" srcId="{C8A7AFC9-6E3A-A74B-B24E-07AE76939A45}" destId="{19FC5DBE-3503-9645-BDDC-6FCEF25F617D}" srcOrd="2" destOrd="0" parTransId="{F10A8A28-62D1-C146-805A-B9437133C1A0}" sibTransId="{FD844305-4BF6-D54D-A7A8-95A0E3557490}"/>
    <dgm:cxn modelId="{8C07D917-2349-8945-B973-45CF1EE85656}" type="presOf" srcId="{368A52FE-F398-074F-8A81-2A0ACDE12F02}" destId="{3E9B06C5-94AE-094B-ADF3-5A66BA9BE22D}" srcOrd="0" destOrd="0" presId="urn:microsoft.com/office/officeart/2005/8/layout/hList1"/>
    <dgm:cxn modelId="{0BE06770-8C59-B041-A96F-91031B30FB2B}" type="presOf" srcId="{E050861B-E49D-C34C-8978-0741E1F31D55}" destId="{3E9B06C5-94AE-094B-ADF3-5A66BA9BE22D}" srcOrd="0" destOrd="3" presId="urn:microsoft.com/office/officeart/2005/8/layout/hList1"/>
    <dgm:cxn modelId="{EA14815C-760E-5544-8C15-FC53BB6A5B7F}" type="presOf" srcId="{2FCE48D9-CB59-E44E-ACDE-7B554161B92C}" destId="{CAE61469-4D97-E348-B044-D5647051994B}" srcOrd="0" destOrd="0" presId="urn:microsoft.com/office/officeart/2005/8/layout/hList1"/>
    <dgm:cxn modelId="{B4C0F116-945B-4A40-828A-86F3BA6D26C0}" type="presOf" srcId="{10CB7C24-4EAB-E244-8615-3A51070F4E32}" destId="{0BE7587D-41A2-0F42-ACF8-D9C66ECC218A}" srcOrd="0" destOrd="2" presId="urn:microsoft.com/office/officeart/2005/8/layout/hList1"/>
    <dgm:cxn modelId="{C6EDC827-5BF8-9244-8B16-DAB244AEEC9B}" srcId="{C8A7AFC9-6E3A-A74B-B24E-07AE76939A45}" destId="{D6880F6B-9AE3-FF4E-B7C7-FC203193EDC9}" srcOrd="3" destOrd="0" parTransId="{5303B172-29A9-DB44-AA76-5180470354AF}" sibTransId="{0ECF1E60-C86D-A44A-96CF-DFB0FA66AF1D}"/>
    <dgm:cxn modelId="{F39DF0D2-B801-534E-924C-183AD18E37F7}" type="presOf" srcId="{19FC5DBE-3503-9645-BDDC-6FCEF25F617D}" destId="{49231B47-7876-FB4A-80BD-3B237722EAAA}" srcOrd="0" destOrd="2" presId="urn:microsoft.com/office/officeart/2005/8/layout/hList1"/>
    <dgm:cxn modelId="{22C4DFEF-A12E-AE4E-830A-4C6AD2F40FEE}" srcId="{9A4A28E7-CB76-D044-B55D-896701B8EA79}" destId="{16E4E55B-0654-7A49-9545-0D1735E1F6B1}" srcOrd="4" destOrd="0" parTransId="{2AA2EF2E-0E86-CF4C-9622-2ABAB28A29E1}" sibTransId="{3A0A959A-8B5C-3A4D-AFA5-96CBA721923E}"/>
    <dgm:cxn modelId="{9A569E19-C78F-384F-80ED-4DD0EF86BACB}" type="presOf" srcId="{8CABEA33-16FA-4841-954F-130E53C7E7DA}" destId="{5B123E72-1D0B-2A49-9F72-E8589767EC9F}" srcOrd="0" destOrd="0" presId="urn:microsoft.com/office/officeart/2005/8/layout/hList1"/>
    <dgm:cxn modelId="{A4F838DF-D059-944E-ACD6-3E8C6814AE6E}" srcId="{2FCE48D9-CB59-E44E-ACDE-7B554161B92C}" destId="{2493AE7B-0ED8-2F46-8FAF-84DBD682CA3E}" srcOrd="0" destOrd="0" parTransId="{2E2EAA78-2A09-534F-B511-87E2FEB82774}" sibTransId="{C26A7DE1-FA45-384E-9C70-ABDD8C5FA4C0}"/>
    <dgm:cxn modelId="{69D3921C-8BB8-E74B-B87A-4081E1B9C6FA}" type="presOf" srcId="{5B2C16FC-8801-314E-BC77-EF2739245858}" destId="{C6C760B7-4809-E445-BE3E-2121C3661DE3}" srcOrd="0" destOrd="4" presId="urn:microsoft.com/office/officeart/2005/8/layout/hList1"/>
    <dgm:cxn modelId="{2909DCF2-87C3-624F-A1C9-0D952E515795}" srcId="{9A4A28E7-CB76-D044-B55D-896701B8EA79}" destId="{9F6194E2-8EBB-D24C-A99F-CAE0CC6A8378}" srcOrd="2" destOrd="0" parTransId="{AE9EBBF6-3CE7-B945-B445-428BC3216C81}" sibTransId="{018A0B84-8D6B-0D42-BE43-AA5D9DD0530B}"/>
    <dgm:cxn modelId="{EBE49F76-7A35-7A4E-886F-52389DD7EE0A}" srcId="{9A4A28E7-CB76-D044-B55D-896701B8EA79}" destId="{368A52FE-F398-074F-8A81-2A0ACDE12F02}" srcOrd="0" destOrd="0" parTransId="{8ECB8577-76AF-864B-9B41-FE9D40303D0D}" sibTransId="{22703EE5-0990-2743-9422-6EE9AFA9C2B3}"/>
    <dgm:cxn modelId="{389FBED8-C2FA-F342-9416-7104700E8D78}" srcId="{9A4A28E7-CB76-D044-B55D-896701B8EA79}" destId="{72DFDD33-79EA-F546-AD7A-4FB5738B2E25}" srcOrd="1" destOrd="0" parTransId="{E33C89A1-6787-F843-8E3E-25E821D38740}" sibTransId="{9AB14DA8-09E8-C046-86B4-8A05BFC0E80C}"/>
    <dgm:cxn modelId="{13A75FFC-4772-8245-9FA2-9ED7E122EA5B}" type="presOf" srcId="{66A2451E-848F-F642-A7C1-7C14ADB88DA8}" destId="{C6C760B7-4809-E445-BE3E-2121C3661DE3}" srcOrd="0" destOrd="2" presId="urn:microsoft.com/office/officeart/2005/8/layout/hList1"/>
    <dgm:cxn modelId="{966D11E5-A6ED-324E-A142-AD0AC18658FC}" type="presOf" srcId="{D6880F6B-9AE3-FF4E-B7C7-FC203193EDC9}" destId="{49231B47-7876-FB4A-80BD-3B237722EAAA}" srcOrd="0" destOrd="3" presId="urn:microsoft.com/office/officeart/2005/8/layout/hList1"/>
    <dgm:cxn modelId="{8ACF9C34-BC7F-9E43-B041-BD5C351586D1}" type="presOf" srcId="{DB450CC3-2EB7-4F49-B962-F39CFE5BE04E}" destId="{C6C760B7-4809-E445-BE3E-2121C3661DE3}" srcOrd="0" destOrd="1" presId="urn:microsoft.com/office/officeart/2005/8/layout/hList1"/>
    <dgm:cxn modelId="{13587FFB-2DD8-6A4C-9D40-1E63FE1CAA76}" srcId="{2FCE48D9-CB59-E44E-ACDE-7B554161B92C}" destId="{C8A7AFC9-6E3A-A74B-B24E-07AE76939A45}" srcOrd="2" destOrd="0" parTransId="{038B4043-098A-414C-A52A-EDA5C09BC941}" sibTransId="{AF1921C3-8288-B241-AA61-94E1E5B2F8BF}"/>
    <dgm:cxn modelId="{9CA1C5E0-591F-F941-BD71-09C2295ECD34}" srcId="{2493AE7B-0ED8-2F46-8FAF-84DBD682CA3E}" destId="{9BCAE87B-6AB2-FF42-AD3C-629C8E5F98CB}" srcOrd="0" destOrd="0" parTransId="{F242AC3F-44B6-2C48-BA33-4C946D7FDFCF}" sibTransId="{381D6BBD-E590-5E4B-8793-5AB99AED7B91}"/>
    <dgm:cxn modelId="{7F75D23E-CAED-4135-8D2B-98CF72C727D0}" srcId="{C8A7AFC9-6E3A-A74B-B24E-07AE76939A45}" destId="{DCB7F42E-58F6-49B6-8197-4272F601D937}" srcOrd="1" destOrd="0" parTransId="{65EF2CFC-1931-43E4-AFF1-553B672DD169}" sibTransId="{13ED1C7D-001C-458F-9EEE-BCBE51865C1F}"/>
    <dgm:cxn modelId="{FEB42A10-FB0B-C942-93E1-AFF7C192F5A7}" srcId="{9A4A28E7-CB76-D044-B55D-896701B8EA79}" destId="{E050861B-E49D-C34C-8978-0741E1F31D55}" srcOrd="3" destOrd="0" parTransId="{BBC44455-A42C-934A-83AB-5B01827C6FE0}" sibTransId="{8BC708CE-C509-0D4E-9ACC-AC28433D8154}"/>
    <dgm:cxn modelId="{117E7343-00B4-8744-B3F9-F164A5D9743B}" srcId="{2493AE7B-0ED8-2F46-8FAF-84DBD682CA3E}" destId="{66A2451E-848F-F642-A7C1-7C14ADB88DA8}" srcOrd="2" destOrd="0" parTransId="{9CF85F3D-1133-1744-B1F0-EC99389E935E}" sibTransId="{CF616D45-F660-0648-920F-A1B92CE5B0D7}"/>
    <dgm:cxn modelId="{1F79D5A9-B374-364F-AD18-E61FFEFD99FD}" type="presOf" srcId="{DCB7F42E-58F6-49B6-8197-4272F601D937}" destId="{49231B47-7876-FB4A-80BD-3B237722EAAA}" srcOrd="0" destOrd="1" presId="urn:microsoft.com/office/officeart/2005/8/layout/hList1"/>
    <dgm:cxn modelId="{651C000A-CAC4-C048-A0BB-E3EA53B87533}" type="presOf" srcId="{9F6194E2-8EBB-D24C-A99F-CAE0CC6A8378}" destId="{3E9B06C5-94AE-094B-ADF3-5A66BA9BE22D}" srcOrd="0" destOrd="2" presId="urn:microsoft.com/office/officeart/2005/8/layout/hList1"/>
    <dgm:cxn modelId="{B17AFA30-E9E8-FC47-8CCE-11479C2B9F79}" type="presOf" srcId="{60CC4AAF-41EC-9840-9829-6C1660ECA1A9}" destId="{0BE7587D-41A2-0F42-ACF8-D9C66ECC218A}" srcOrd="0" destOrd="3" presId="urn:microsoft.com/office/officeart/2005/8/layout/hList1"/>
    <dgm:cxn modelId="{53860136-B7E0-2043-8BB6-0F58D011B699}" srcId="{2493AE7B-0ED8-2F46-8FAF-84DBD682CA3E}" destId="{DB450CC3-2EB7-4F49-B962-F39CFE5BE04E}" srcOrd="1" destOrd="0" parTransId="{34298494-317D-3C4D-A680-133A710683C6}" sibTransId="{9A5C47F5-8A7D-F34F-A1BF-DCEFAD2266D9}"/>
    <dgm:cxn modelId="{88B3EE06-36D6-4095-9503-6A8C25E7576B}" srcId="{8CABEA33-16FA-4841-954F-130E53C7E7DA}" destId="{90F6A876-E182-4F64-8E00-E3A50971BBAC}" srcOrd="1" destOrd="0" parTransId="{05DB0ED0-961E-4DFE-8E73-A42088DCBFFB}" sibTransId="{06B6C270-2ECD-4E11-83C5-81C9FC46D6F1}"/>
    <dgm:cxn modelId="{907DFDC5-0CB9-0440-90EE-1F7B1B430C9A}" type="presOf" srcId="{C8A7AFC9-6E3A-A74B-B24E-07AE76939A45}" destId="{25480A54-8183-1042-BE19-9C06D7117182}" srcOrd="0" destOrd="0" presId="urn:microsoft.com/office/officeart/2005/8/layout/hList1"/>
    <dgm:cxn modelId="{1742E7F6-CF39-9C49-A297-BA631077DEE1}" srcId="{C8A7AFC9-6E3A-A74B-B24E-07AE76939A45}" destId="{0471B02A-FE9E-A04A-8426-688A81001829}" srcOrd="4" destOrd="0" parTransId="{28C05125-459D-E048-83BF-6C09A3593448}" sibTransId="{8E0856A9-30D4-1C4B-8D59-6B35B1B5E64F}"/>
    <dgm:cxn modelId="{C4348E30-79AB-074A-B58B-6B301A9ECB5A}" srcId="{2FCE48D9-CB59-E44E-ACDE-7B554161B92C}" destId="{9A4A28E7-CB76-D044-B55D-896701B8EA79}" srcOrd="3" destOrd="0" parTransId="{52FFA4F2-C54F-0B42-9CAF-8640BF405B03}" sibTransId="{C545EA26-CA9E-6448-866E-FDD1BCC58637}"/>
    <dgm:cxn modelId="{DFB36478-8E30-EA4B-8A6C-7F908A6BFDF0}" type="presOf" srcId="{B9E2B3F4-802B-9D42-92B5-EA7C206F6A99}" destId="{49231B47-7876-FB4A-80BD-3B237722EAAA}" srcOrd="0" destOrd="0" presId="urn:microsoft.com/office/officeart/2005/8/layout/hList1"/>
    <dgm:cxn modelId="{CBFEC6F5-985E-1940-B9CD-FF3E699C0B50}" type="presParOf" srcId="{CAE61469-4D97-E348-B044-D5647051994B}" destId="{543855AB-0A1E-9D4C-9EBE-CA8A7AA46CFC}" srcOrd="0" destOrd="0" presId="urn:microsoft.com/office/officeart/2005/8/layout/hList1"/>
    <dgm:cxn modelId="{517C48C2-9343-CE47-B5BC-9ADD6F07035A}" type="presParOf" srcId="{543855AB-0A1E-9D4C-9EBE-CA8A7AA46CFC}" destId="{9DC1C10A-9243-7046-BC6E-28BA679B199E}" srcOrd="0" destOrd="0" presId="urn:microsoft.com/office/officeart/2005/8/layout/hList1"/>
    <dgm:cxn modelId="{A9A53379-1D39-A74E-B460-EDB8110CDAD8}" type="presParOf" srcId="{543855AB-0A1E-9D4C-9EBE-CA8A7AA46CFC}" destId="{C6C760B7-4809-E445-BE3E-2121C3661DE3}" srcOrd="1" destOrd="0" presId="urn:microsoft.com/office/officeart/2005/8/layout/hList1"/>
    <dgm:cxn modelId="{ED1125A9-621C-D041-BFA8-AB2A22DAAF5F}" type="presParOf" srcId="{CAE61469-4D97-E348-B044-D5647051994B}" destId="{F5D0B82C-428A-1C4A-80A5-17FAAE6581A8}" srcOrd="1" destOrd="0" presId="urn:microsoft.com/office/officeart/2005/8/layout/hList1"/>
    <dgm:cxn modelId="{AEBE9B50-8CF8-2C46-937A-393AD4FD32DD}" type="presParOf" srcId="{CAE61469-4D97-E348-B044-D5647051994B}" destId="{3BC7E747-474D-CC4E-89E0-0B4F6DAF01D5}" srcOrd="2" destOrd="0" presId="urn:microsoft.com/office/officeart/2005/8/layout/hList1"/>
    <dgm:cxn modelId="{0E39ABC7-2F21-F24C-AD33-8DD80F0BC26B}" type="presParOf" srcId="{3BC7E747-474D-CC4E-89E0-0B4F6DAF01D5}" destId="{5B123E72-1D0B-2A49-9F72-E8589767EC9F}" srcOrd="0" destOrd="0" presId="urn:microsoft.com/office/officeart/2005/8/layout/hList1"/>
    <dgm:cxn modelId="{F2697036-7FD9-314D-AD85-49FC4F380A8D}" type="presParOf" srcId="{3BC7E747-474D-CC4E-89E0-0B4F6DAF01D5}" destId="{0BE7587D-41A2-0F42-ACF8-D9C66ECC218A}" srcOrd="1" destOrd="0" presId="urn:microsoft.com/office/officeart/2005/8/layout/hList1"/>
    <dgm:cxn modelId="{4CA34027-F41F-154A-9B5B-860CE95833B4}" type="presParOf" srcId="{CAE61469-4D97-E348-B044-D5647051994B}" destId="{F4431867-4CAE-4640-938E-4083085F6444}" srcOrd="3" destOrd="0" presId="urn:microsoft.com/office/officeart/2005/8/layout/hList1"/>
    <dgm:cxn modelId="{9C736968-CCFC-E44A-A360-0D8C751378AB}" type="presParOf" srcId="{CAE61469-4D97-E348-B044-D5647051994B}" destId="{204830BB-5B4E-BE4E-BB2B-AFF2095AC603}" srcOrd="4" destOrd="0" presId="urn:microsoft.com/office/officeart/2005/8/layout/hList1"/>
    <dgm:cxn modelId="{CF553D27-DE2E-1B4F-8149-C22BF1297711}" type="presParOf" srcId="{204830BB-5B4E-BE4E-BB2B-AFF2095AC603}" destId="{25480A54-8183-1042-BE19-9C06D7117182}" srcOrd="0" destOrd="0" presId="urn:microsoft.com/office/officeart/2005/8/layout/hList1"/>
    <dgm:cxn modelId="{1A71E60F-B7DB-7846-ADD1-5443AC34858B}" type="presParOf" srcId="{204830BB-5B4E-BE4E-BB2B-AFF2095AC603}" destId="{49231B47-7876-FB4A-80BD-3B237722EAAA}" srcOrd="1" destOrd="0" presId="urn:microsoft.com/office/officeart/2005/8/layout/hList1"/>
    <dgm:cxn modelId="{7B76608A-56DB-9048-A1EF-E8A4A1A94CB2}" type="presParOf" srcId="{CAE61469-4D97-E348-B044-D5647051994B}" destId="{06F252EC-8C9C-5F4C-AE55-2CF6EC78107E}" srcOrd="5" destOrd="0" presId="urn:microsoft.com/office/officeart/2005/8/layout/hList1"/>
    <dgm:cxn modelId="{9F9CBDCC-24E1-A245-8A08-5431167401E9}" type="presParOf" srcId="{CAE61469-4D97-E348-B044-D5647051994B}" destId="{A0EA05E1-A751-384B-800D-1EE1B20EC71A}" srcOrd="6" destOrd="0" presId="urn:microsoft.com/office/officeart/2005/8/layout/hList1"/>
    <dgm:cxn modelId="{B3CD80C1-4621-0F49-BA9D-16671A6E6173}" type="presParOf" srcId="{A0EA05E1-A751-384B-800D-1EE1B20EC71A}" destId="{45CB23E4-C220-954E-91EE-702BF01D5C79}" srcOrd="0" destOrd="0" presId="urn:microsoft.com/office/officeart/2005/8/layout/hList1"/>
    <dgm:cxn modelId="{81DFDB99-4AB2-D542-9A42-C6A57B1027A4}" type="presParOf" srcId="{A0EA05E1-A751-384B-800D-1EE1B20EC71A}" destId="{3E9B06C5-94AE-094B-ADF3-5A66BA9BE2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C15F2-867E-854A-8CB2-069B995F355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8C919-30B6-474B-89D7-846371BFA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94354" cy="652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640" y="345440"/>
            <a:ext cx="440055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6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94354" cy="652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640" y="345440"/>
            <a:ext cx="4400550" cy="55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79039" y="2924654"/>
            <a:ext cx="4115435" cy="1294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79039" y="4525122"/>
            <a:ext cx="4115438" cy="2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640" y="345440"/>
            <a:ext cx="4400550" cy="55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852" y="7711807"/>
            <a:ext cx="3037216" cy="183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125" y="7194175"/>
            <a:ext cx="2228720" cy="701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8730" y="7670055"/>
            <a:ext cx="1936802" cy="3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5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8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4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0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21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9688" y="5490351"/>
            <a:ext cx="1160125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Encounter to Excellence: </a:t>
            </a:r>
          </a:p>
          <a:p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Overcoming the Remediation Challenge </a:t>
            </a:r>
            <a:endParaRPr lang="en-US" sz="44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4400" b="1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Building a Culture of 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18164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77440" y="-954363"/>
            <a:ext cx="10685239" cy="1365772"/>
          </a:xfrm>
          <a:prstGeom prst="rect">
            <a:avLst/>
          </a:prstGeom>
        </p:spPr>
        <p:txBody>
          <a:bodyPr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4316"/>
            <a:r>
              <a:rPr lang="en-US" altLang="en-US" sz="4320" smtClean="0">
                <a:solidFill>
                  <a:schemeClr val="bg1"/>
                </a:solidFill>
                <a:latin typeface="Calibri" charset="0"/>
                <a:ea typeface="ＭＳ Ｐゴシック" charset="-128"/>
              </a:rPr>
              <a:t>Student Data</a:t>
            </a:r>
            <a:endParaRPr lang="en-US" altLang="en-US" sz="4320">
              <a:solidFill>
                <a:schemeClr val="bg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887264" y="1105866"/>
            <a:ext cx="90377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800" b="1" dirty="0">
                <a:ea typeface="Arial" charset="0"/>
                <a:cs typeface="Arial" charset="0"/>
              </a:rPr>
              <a:t>Student Remediation </a:t>
            </a:r>
            <a:r>
              <a:rPr lang="en-US" altLang="en-US" sz="2800" b="1" smtClean="0">
                <a:ea typeface="Arial" charset="0"/>
                <a:cs typeface="Arial" charset="0"/>
              </a:rPr>
              <a:t>Needs  </a:t>
            </a:r>
          </a:p>
          <a:p>
            <a:pPr algn="ctr"/>
            <a:r>
              <a:rPr lang="en-US" altLang="en-US" sz="2800" b="1" dirty="0" smtClean="0">
                <a:ea typeface="Arial" charset="0"/>
                <a:cs typeface="Arial" charset="0"/>
              </a:rPr>
              <a:t>2009-2015</a:t>
            </a:r>
            <a:endParaRPr lang="en-US" altLang="en-US" sz="2800" b="1" dirty="0">
              <a:ea typeface="Arial" charset="0"/>
              <a:cs typeface="Arial" charset="0"/>
            </a:endParaRPr>
          </a:p>
        </p:txBody>
      </p:sp>
      <p:graphicFrame>
        <p:nvGraphicFramePr>
          <p:cNvPr id="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275068"/>
              </p:ext>
            </p:extLst>
          </p:nvPr>
        </p:nvGraphicFramePr>
        <p:xfrm>
          <a:off x="532843" y="1834849"/>
          <a:ext cx="12964674" cy="5451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Worksheet" r:id="rId3" imgW="6997700" imgH="3695700" progId="Excel.Sheet.8">
                  <p:embed/>
                </p:oleObj>
              </mc:Choice>
              <mc:Fallback>
                <p:oleObj name="Worksheet" r:id="rId3" imgW="6997700" imgH="3695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43" y="1834849"/>
                        <a:ext cx="12964674" cy="5451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ular Callout 12"/>
          <p:cNvSpPr>
            <a:spLocks noChangeArrowheads="1"/>
          </p:cNvSpPr>
          <p:nvPr/>
        </p:nvSpPr>
        <p:spPr bwMode="auto">
          <a:xfrm>
            <a:off x="12594566" y="845389"/>
            <a:ext cx="1985498" cy="1861087"/>
          </a:xfrm>
          <a:prstGeom prst="wedgeRectCallout">
            <a:avLst>
              <a:gd name="adj1" fmla="val -81153"/>
              <a:gd name="adj2" fmla="val 57769"/>
            </a:avLst>
          </a:prstGeom>
          <a:solidFill>
            <a:srgbClr val="FFFF00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 smtClean="0"/>
              <a:t>Bridge </a:t>
            </a:r>
            <a:r>
              <a:rPr lang="en-US" altLang="en-US" sz="1600" dirty="0"/>
              <a:t>students </a:t>
            </a:r>
            <a:r>
              <a:rPr lang="en-US" altLang="en-US" sz="1600" dirty="0" smtClean="0"/>
              <a:t>shown to </a:t>
            </a:r>
            <a:r>
              <a:rPr lang="en-US" altLang="en-US" sz="1600" dirty="0"/>
              <a:t>be consistently less prepared than their peers upon entry to our institution.</a:t>
            </a:r>
          </a:p>
        </p:txBody>
      </p:sp>
    </p:spTree>
    <p:extLst>
      <p:ext uri="{BB962C8B-B14F-4D97-AF65-F5344CB8AC3E}">
        <p14:creationId xmlns:p14="http://schemas.microsoft.com/office/powerpoint/2010/main" val="14257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3849" y="1219199"/>
            <a:ext cx="13474459" cy="5543909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dirty="0" smtClean="0">
                <a:latin typeface="Arial" charset="0"/>
                <a:ea typeface="Arial" charset="0"/>
                <a:cs typeface="Arial" charset="0"/>
              </a:rPr>
              <a:t>In 2010, with poor retention and graduation rates, we needed to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permanently increase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institution’s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capacity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dramatically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shift the outcomes for first-time freshmen.</a:t>
            </a:r>
          </a:p>
          <a:p>
            <a:pPr marL="0" indent="0" algn="ctr">
              <a:buNone/>
            </a:pPr>
            <a:endParaRPr lang="en-US" alt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algn="ctr">
              <a:buFont typeface="Wingdings" charset="2"/>
              <a:buNone/>
            </a:pPr>
            <a:r>
              <a:rPr lang="en-US" altLang="en-US" sz="3600" dirty="0" smtClean="0">
                <a:latin typeface="Arial" charset="0"/>
                <a:ea typeface="Arial" charset="0"/>
                <a:cs typeface="Arial" charset="0"/>
              </a:rPr>
              <a:t>Created a two-year Bridge initiative designed to assist academically underprepared students who qualify for CSUDH admission. </a:t>
            </a:r>
          </a:p>
          <a:p>
            <a:pPr algn="ctr">
              <a:buFont typeface="Wingdings" charset="2"/>
              <a:buNone/>
            </a:pPr>
            <a:endParaRPr lang="en-US" alt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algn="ctr">
              <a:buFont typeface="Wingdings" charset="2"/>
              <a:buNone/>
            </a:pPr>
            <a:r>
              <a:rPr lang="en-US" altLang="en-US" sz="3600" dirty="0" smtClean="0">
                <a:latin typeface="Arial" charset="0"/>
                <a:ea typeface="Arial" charset="0"/>
                <a:cs typeface="Arial" charset="0"/>
              </a:rPr>
              <a:t>Since 2010, the program has served over 4,000 first-time, full-time freshmen, welcoming its largest class in 2016 of          1,100 students.  </a:t>
            </a:r>
            <a:endParaRPr lang="en-US" altLang="en-US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4640" y="1126678"/>
            <a:ext cx="10965180" cy="11887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Counter-Narrative – Shifting the Paradigm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81426" y="1853278"/>
            <a:ext cx="4389120" cy="1737360"/>
          </a:xfrm>
          <a:prstGeom prst="roundRect">
            <a:avLst>
              <a:gd name="adj" fmla="val 13334"/>
            </a:avLst>
          </a:prstGeom>
          <a:solidFill>
            <a:schemeClr val="accent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755648" anchor="ctr"/>
          <a:lstStyle/>
          <a:p>
            <a:pPr>
              <a:defRPr/>
            </a:pPr>
            <a:r>
              <a:rPr lang="en-US" sz="2640" dirty="0">
                <a:solidFill>
                  <a:schemeClr val="bg2"/>
                </a:solidFill>
                <a:latin typeface="Franklin Gothic Demi" pitchFamily="34" charset="0"/>
              </a:rPr>
              <a:t>Accelerate </a:t>
            </a:r>
            <a:br>
              <a:rPr lang="en-US" sz="2640" dirty="0">
                <a:solidFill>
                  <a:schemeClr val="bg2"/>
                </a:solidFill>
                <a:latin typeface="Franklin Gothic Demi" pitchFamily="34" charset="0"/>
              </a:rPr>
            </a:br>
            <a:r>
              <a:rPr lang="en-US" sz="2640" dirty="0">
                <a:solidFill>
                  <a:schemeClr val="bg2"/>
                </a:solidFill>
                <a:latin typeface="Franklin Gothic Demi" pitchFamily="34" charset="0"/>
              </a:rPr>
              <a:t>Achievement &amp; </a:t>
            </a:r>
            <a:br>
              <a:rPr lang="en-US" sz="2640" dirty="0">
                <a:solidFill>
                  <a:schemeClr val="bg2"/>
                </a:solidFill>
                <a:latin typeface="Franklin Gothic Demi" pitchFamily="34" charset="0"/>
              </a:rPr>
            </a:br>
            <a:r>
              <a:rPr lang="en-US" sz="2640" dirty="0">
                <a:solidFill>
                  <a:schemeClr val="bg2"/>
                </a:solidFill>
                <a:latin typeface="Franklin Gothic Demi" pitchFamily="34" charset="0"/>
              </a:rPr>
              <a:t>Ensure Equity</a:t>
            </a:r>
          </a:p>
        </p:txBody>
      </p:sp>
      <p:sp>
        <p:nvSpPr>
          <p:cNvPr id="4" name="AutoShape 232"/>
          <p:cNvSpPr>
            <a:spLocks noChangeArrowheads="1"/>
          </p:cNvSpPr>
          <p:nvPr/>
        </p:nvSpPr>
        <p:spPr bwMode="auto">
          <a:xfrm>
            <a:off x="2755746" y="2106644"/>
            <a:ext cx="1280160" cy="12096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592"/>
          </a:p>
        </p:txBody>
      </p:sp>
      <p:sp>
        <p:nvSpPr>
          <p:cNvPr id="5" name="Rounded Rectangle 4"/>
          <p:cNvSpPr/>
          <p:nvPr/>
        </p:nvSpPr>
        <p:spPr>
          <a:xfrm>
            <a:off x="7144866" y="1853278"/>
            <a:ext cx="4389120" cy="1737360"/>
          </a:xfrm>
          <a:prstGeom prst="roundRect">
            <a:avLst>
              <a:gd name="adj" fmla="val 13334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755648" anchor="ctr"/>
          <a:lstStyle/>
          <a:p>
            <a:pPr>
              <a:defRPr/>
            </a:pPr>
            <a:r>
              <a:rPr lang="en-US" sz="2760" dirty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Infuse Effective </a:t>
            </a:r>
            <a:br>
              <a:rPr lang="en-US" sz="2760" dirty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</a:br>
            <a:r>
              <a:rPr lang="en-US" sz="2760" dirty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Teaching &amp;</a:t>
            </a:r>
            <a:br>
              <a:rPr lang="en-US" sz="2760" dirty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</a:br>
            <a:r>
              <a:rPr lang="en-US" sz="2760" dirty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Learning</a:t>
            </a:r>
          </a:p>
        </p:txBody>
      </p:sp>
      <p:sp>
        <p:nvSpPr>
          <p:cNvPr id="6" name="AutoShape 384"/>
          <p:cNvSpPr>
            <a:spLocks noChangeArrowheads="1"/>
          </p:cNvSpPr>
          <p:nvPr/>
        </p:nvSpPr>
        <p:spPr bwMode="auto">
          <a:xfrm>
            <a:off x="7419186" y="2127598"/>
            <a:ext cx="1280160" cy="120967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592"/>
          </a:p>
        </p:txBody>
      </p:sp>
      <p:grpSp>
        <p:nvGrpSpPr>
          <p:cNvPr id="7" name="Group 666"/>
          <p:cNvGrpSpPr>
            <a:grpSpLocks/>
          </p:cNvGrpSpPr>
          <p:nvPr/>
        </p:nvGrpSpPr>
        <p:grpSpPr bwMode="auto">
          <a:xfrm>
            <a:off x="7602068" y="2219038"/>
            <a:ext cx="923924" cy="920114"/>
            <a:chOff x="4807" y="2702"/>
            <a:chExt cx="1062" cy="1067"/>
          </a:xfrm>
        </p:grpSpPr>
        <p:sp>
          <p:nvSpPr>
            <p:cNvPr id="8" name="Freeform 667"/>
            <p:cNvSpPr>
              <a:spLocks/>
            </p:cNvSpPr>
            <p:nvPr/>
          </p:nvSpPr>
          <p:spPr bwMode="auto">
            <a:xfrm>
              <a:off x="5187" y="2703"/>
              <a:ext cx="520" cy="303"/>
            </a:xfrm>
            <a:custGeom>
              <a:avLst/>
              <a:gdLst>
                <a:gd name="T0" fmla="*/ 1 w 1039"/>
                <a:gd name="T1" fmla="*/ 1 h 606"/>
                <a:gd name="T2" fmla="*/ 1 w 1039"/>
                <a:gd name="T3" fmla="*/ 1 h 606"/>
                <a:gd name="T4" fmla="*/ 1 w 1039"/>
                <a:gd name="T5" fmla="*/ 1 h 606"/>
                <a:gd name="T6" fmla="*/ 1 w 1039"/>
                <a:gd name="T7" fmla="*/ 1 h 606"/>
                <a:gd name="T8" fmla="*/ 1 w 1039"/>
                <a:gd name="T9" fmla="*/ 1 h 606"/>
                <a:gd name="T10" fmla="*/ 1 w 1039"/>
                <a:gd name="T11" fmla="*/ 1 h 606"/>
                <a:gd name="T12" fmla="*/ 1 w 1039"/>
                <a:gd name="T13" fmla="*/ 1 h 606"/>
                <a:gd name="T14" fmla="*/ 1 w 1039"/>
                <a:gd name="T15" fmla="*/ 1 h 606"/>
                <a:gd name="T16" fmla="*/ 1 w 1039"/>
                <a:gd name="T17" fmla="*/ 1 h 606"/>
                <a:gd name="T18" fmla="*/ 1 w 1039"/>
                <a:gd name="T19" fmla="*/ 1 h 606"/>
                <a:gd name="T20" fmla="*/ 1 w 1039"/>
                <a:gd name="T21" fmla="*/ 1 h 606"/>
                <a:gd name="T22" fmla="*/ 1 w 1039"/>
                <a:gd name="T23" fmla="*/ 1 h 606"/>
                <a:gd name="T24" fmla="*/ 1 w 1039"/>
                <a:gd name="T25" fmla="*/ 1 h 606"/>
                <a:gd name="T26" fmla="*/ 1 w 1039"/>
                <a:gd name="T27" fmla="*/ 1 h 606"/>
                <a:gd name="T28" fmla="*/ 1 w 1039"/>
                <a:gd name="T29" fmla="*/ 1 h 606"/>
                <a:gd name="T30" fmla="*/ 1 w 1039"/>
                <a:gd name="T31" fmla="*/ 1 h 606"/>
                <a:gd name="T32" fmla="*/ 1 w 1039"/>
                <a:gd name="T33" fmla="*/ 1 h 606"/>
                <a:gd name="T34" fmla="*/ 1 w 1039"/>
                <a:gd name="T35" fmla="*/ 1 h 606"/>
                <a:gd name="T36" fmla="*/ 1 w 1039"/>
                <a:gd name="T37" fmla="*/ 1 h 606"/>
                <a:gd name="T38" fmla="*/ 1 w 1039"/>
                <a:gd name="T39" fmla="*/ 1 h 606"/>
                <a:gd name="T40" fmla="*/ 0 w 1039"/>
                <a:gd name="T41" fmla="*/ 1 h 606"/>
                <a:gd name="T42" fmla="*/ 1 w 1039"/>
                <a:gd name="T43" fmla="*/ 1 h 606"/>
                <a:gd name="T44" fmla="*/ 1 w 1039"/>
                <a:gd name="T45" fmla="*/ 1 h 606"/>
                <a:gd name="T46" fmla="*/ 1 w 1039"/>
                <a:gd name="T47" fmla="*/ 1 h 606"/>
                <a:gd name="T48" fmla="*/ 1 w 1039"/>
                <a:gd name="T49" fmla="*/ 1 h 606"/>
                <a:gd name="T50" fmla="*/ 1 w 1039"/>
                <a:gd name="T51" fmla="*/ 1 h 606"/>
                <a:gd name="T52" fmla="*/ 1 w 1039"/>
                <a:gd name="T53" fmla="*/ 1 h 606"/>
                <a:gd name="T54" fmla="*/ 1 w 1039"/>
                <a:gd name="T55" fmla="*/ 1 h 606"/>
                <a:gd name="T56" fmla="*/ 1 w 1039"/>
                <a:gd name="T57" fmla="*/ 1 h 606"/>
                <a:gd name="T58" fmla="*/ 1 w 1039"/>
                <a:gd name="T59" fmla="*/ 1 h 606"/>
                <a:gd name="T60" fmla="*/ 1 w 1039"/>
                <a:gd name="T61" fmla="*/ 0 h 606"/>
                <a:gd name="T62" fmla="*/ 1 w 1039"/>
                <a:gd name="T63" fmla="*/ 1 h 606"/>
                <a:gd name="T64" fmla="*/ 1 w 1039"/>
                <a:gd name="T65" fmla="*/ 1 h 606"/>
                <a:gd name="T66" fmla="*/ 1 w 1039"/>
                <a:gd name="T67" fmla="*/ 1 h 606"/>
                <a:gd name="T68" fmla="*/ 1 w 1039"/>
                <a:gd name="T69" fmla="*/ 1 h 606"/>
                <a:gd name="T70" fmla="*/ 1 w 1039"/>
                <a:gd name="T71" fmla="*/ 1 h 606"/>
                <a:gd name="T72" fmla="*/ 1 w 1039"/>
                <a:gd name="T73" fmla="*/ 1 h 606"/>
                <a:gd name="T74" fmla="*/ 1 w 1039"/>
                <a:gd name="T75" fmla="*/ 1 h 606"/>
                <a:gd name="T76" fmla="*/ 1 w 1039"/>
                <a:gd name="T77" fmla="*/ 1 h 606"/>
                <a:gd name="T78" fmla="*/ 1 w 1039"/>
                <a:gd name="T79" fmla="*/ 1 h 606"/>
                <a:gd name="T80" fmla="*/ 1 w 1039"/>
                <a:gd name="T81" fmla="*/ 1 h 606"/>
                <a:gd name="T82" fmla="*/ 1 w 1039"/>
                <a:gd name="T83" fmla="*/ 1 h 606"/>
                <a:gd name="T84" fmla="*/ 1 w 1039"/>
                <a:gd name="T85" fmla="*/ 1 h 606"/>
                <a:gd name="T86" fmla="*/ 1 w 1039"/>
                <a:gd name="T87" fmla="*/ 1 h 606"/>
                <a:gd name="T88" fmla="*/ 1 w 1039"/>
                <a:gd name="T89" fmla="*/ 1 h 6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9"/>
                <a:gd name="T136" fmla="*/ 0 h 606"/>
                <a:gd name="T137" fmla="*/ 1039 w 1039"/>
                <a:gd name="T138" fmla="*/ 606 h 6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9" h="606">
                  <a:moveTo>
                    <a:pt x="1034" y="450"/>
                  </a:moveTo>
                  <a:lnTo>
                    <a:pt x="1034" y="450"/>
                  </a:lnTo>
                  <a:lnTo>
                    <a:pt x="1029" y="464"/>
                  </a:lnTo>
                  <a:lnTo>
                    <a:pt x="1024" y="476"/>
                  </a:lnTo>
                  <a:lnTo>
                    <a:pt x="1016" y="489"/>
                  </a:lnTo>
                  <a:lnTo>
                    <a:pt x="1009" y="501"/>
                  </a:lnTo>
                  <a:lnTo>
                    <a:pt x="999" y="511"/>
                  </a:lnTo>
                  <a:lnTo>
                    <a:pt x="988" y="523"/>
                  </a:lnTo>
                  <a:lnTo>
                    <a:pt x="976" y="532"/>
                  </a:lnTo>
                  <a:lnTo>
                    <a:pt x="965" y="542"/>
                  </a:lnTo>
                  <a:lnTo>
                    <a:pt x="951" y="550"/>
                  </a:lnTo>
                  <a:lnTo>
                    <a:pt x="936" y="559"/>
                  </a:lnTo>
                  <a:lnTo>
                    <a:pt x="903" y="574"/>
                  </a:lnTo>
                  <a:lnTo>
                    <a:pt x="868" y="586"/>
                  </a:lnTo>
                  <a:lnTo>
                    <a:pt x="830" y="594"/>
                  </a:lnTo>
                  <a:lnTo>
                    <a:pt x="788" y="601"/>
                  </a:lnTo>
                  <a:lnTo>
                    <a:pt x="744" y="606"/>
                  </a:lnTo>
                  <a:lnTo>
                    <a:pt x="698" y="606"/>
                  </a:lnTo>
                  <a:lnTo>
                    <a:pt x="650" y="605"/>
                  </a:lnTo>
                  <a:lnTo>
                    <a:pt x="599" y="601"/>
                  </a:lnTo>
                  <a:lnTo>
                    <a:pt x="548" y="593"/>
                  </a:lnTo>
                  <a:lnTo>
                    <a:pt x="497" y="583"/>
                  </a:lnTo>
                  <a:lnTo>
                    <a:pt x="445" y="569"/>
                  </a:lnTo>
                  <a:lnTo>
                    <a:pt x="392" y="552"/>
                  </a:lnTo>
                  <a:lnTo>
                    <a:pt x="341" y="533"/>
                  </a:lnTo>
                  <a:lnTo>
                    <a:pt x="295" y="513"/>
                  </a:lnTo>
                  <a:lnTo>
                    <a:pt x="249" y="491"/>
                  </a:lnTo>
                  <a:lnTo>
                    <a:pt x="209" y="467"/>
                  </a:lnTo>
                  <a:lnTo>
                    <a:pt x="169" y="442"/>
                  </a:lnTo>
                  <a:lnTo>
                    <a:pt x="134" y="414"/>
                  </a:lnTo>
                  <a:lnTo>
                    <a:pt x="103" y="387"/>
                  </a:lnTo>
                  <a:lnTo>
                    <a:pt x="74" y="358"/>
                  </a:lnTo>
                  <a:lnTo>
                    <a:pt x="51" y="329"/>
                  </a:lnTo>
                  <a:lnTo>
                    <a:pt x="32" y="301"/>
                  </a:lnTo>
                  <a:lnTo>
                    <a:pt x="23" y="285"/>
                  </a:lnTo>
                  <a:lnTo>
                    <a:pt x="17" y="272"/>
                  </a:lnTo>
                  <a:lnTo>
                    <a:pt x="11" y="256"/>
                  </a:lnTo>
                  <a:lnTo>
                    <a:pt x="6" y="243"/>
                  </a:lnTo>
                  <a:lnTo>
                    <a:pt x="3" y="228"/>
                  </a:lnTo>
                  <a:lnTo>
                    <a:pt x="1" y="212"/>
                  </a:lnTo>
                  <a:lnTo>
                    <a:pt x="0" y="199"/>
                  </a:lnTo>
                  <a:lnTo>
                    <a:pt x="1" y="185"/>
                  </a:lnTo>
                  <a:lnTo>
                    <a:pt x="3" y="170"/>
                  </a:lnTo>
                  <a:lnTo>
                    <a:pt x="6" y="156"/>
                  </a:lnTo>
                  <a:lnTo>
                    <a:pt x="10" y="143"/>
                  </a:lnTo>
                  <a:lnTo>
                    <a:pt x="17" y="131"/>
                  </a:lnTo>
                  <a:lnTo>
                    <a:pt x="23" y="117"/>
                  </a:lnTo>
                  <a:lnTo>
                    <a:pt x="32" y="105"/>
                  </a:lnTo>
                  <a:lnTo>
                    <a:pt x="40" y="95"/>
                  </a:lnTo>
                  <a:lnTo>
                    <a:pt x="51" y="85"/>
                  </a:lnTo>
                  <a:lnTo>
                    <a:pt x="62" y="75"/>
                  </a:lnTo>
                  <a:lnTo>
                    <a:pt x="76" y="64"/>
                  </a:lnTo>
                  <a:lnTo>
                    <a:pt x="90" y="56"/>
                  </a:lnTo>
                  <a:lnTo>
                    <a:pt x="103" y="47"/>
                  </a:lnTo>
                  <a:lnTo>
                    <a:pt x="136" y="32"/>
                  </a:lnTo>
                  <a:lnTo>
                    <a:pt x="171" y="20"/>
                  </a:lnTo>
                  <a:lnTo>
                    <a:pt x="210" y="12"/>
                  </a:lnTo>
                  <a:lnTo>
                    <a:pt x="251" y="5"/>
                  </a:lnTo>
                  <a:lnTo>
                    <a:pt x="295" y="2"/>
                  </a:lnTo>
                  <a:lnTo>
                    <a:pt x="341" y="0"/>
                  </a:lnTo>
                  <a:lnTo>
                    <a:pt x="390" y="2"/>
                  </a:lnTo>
                  <a:lnTo>
                    <a:pt x="440" y="5"/>
                  </a:lnTo>
                  <a:lnTo>
                    <a:pt x="491" y="13"/>
                  </a:lnTo>
                  <a:lnTo>
                    <a:pt x="543" y="24"/>
                  </a:lnTo>
                  <a:lnTo>
                    <a:pt x="596" y="37"/>
                  </a:lnTo>
                  <a:lnTo>
                    <a:pt x="649" y="54"/>
                  </a:lnTo>
                  <a:lnTo>
                    <a:pt x="698" y="73"/>
                  </a:lnTo>
                  <a:lnTo>
                    <a:pt x="745" y="93"/>
                  </a:lnTo>
                  <a:lnTo>
                    <a:pt x="790" y="115"/>
                  </a:lnTo>
                  <a:lnTo>
                    <a:pt x="832" y="139"/>
                  </a:lnTo>
                  <a:lnTo>
                    <a:pt x="869" y="165"/>
                  </a:lnTo>
                  <a:lnTo>
                    <a:pt x="905" y="192"/>
                  </a:lnTo>
                  <a:lnTo>
                    <a:pt x="937" y="219"/>
                  </a:lnTo>
                  <a:lnTo>
                    <a:pt x="965" y="248"/>
                  </a:lnTo>
                  <a:lnTo>
                    <a:pt x="988" y="277"/>
                  </a:lnTo>
                  <a:lnTo>
                    <a:pt x="1009" y="306"/>
                  </a:lnTo>
                  <a:lnTo>
                    <a:pt x="1016" y="321"/>
                  </a:lnTo>
                  <a:lnTo>
                    <a:pt x="1022" y="335"/>
                  </a:lnTo>
                  <a:lnTo>
                    <a:pt x="1029" y="350"/>
                  </a:lnTo>
                  <a:lnTo>
                    <a:pt x="1033" y="365"/>
                  </a:lnTo>
                  <a:lnTo>
                    <a:pt x="1036" y="379"/>
                  </a:lnTo>
                  <a:lnTo>
                    <a:pt x="1039" y="394"/>
                  </a:lnTo>
                  <a:lnTo>
                    <a:pt x="1039" y="408"/>
                  </a:lnTo>
                  <a:lnTo>
                    <a:pt x="1039" y="423"/>
                  </a:lnTo>
                  <a:lnTo>
                    <a:pt x="1038" y="436"/>
                  </a:lnTo>
                  <a:lnTo>
                    <a:pt x="1034" y="45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9" name="Freeform 668"/>
            <p:cNvSpPr>
              <a:spLocks/>
            </p:cNvSpPr>
            <p:nvPr/>
          </p:nvSpPr>
          <p:spPr bwMode="auto">
            <a:xfrm>
              <a:off x="4954" y="2862"/>
              <a:ext cx="375" cy="374"/>
            </a:xfrm>
            <a:custGeom>
              <a:avLst/>
              <a:gdLst>
                <a:gd name="T0" fmla="*/ 1 w 749"/>
                <a:gd name="T1" fmla="*/ 0 h 747"/>
                <a:gd name="T2" fmla="*/ 1 w 749"/>
                <a:gd name="T3" fmla="*/ 0 h 747"/>
                <a:gd name="T4" fmla="*/ 1 w 749"/>
                <a:gd name="T5" fmla="*/ 1 h 747"/>
                <a:gd name="T6" fmla="*/ 1 w 749"/>
                <a:gd name="T7" fmla="*/ 1 h 747"/>
                <a:gd name="T8" fmla="*/ 0 w 749"/>
                <a:gd name="T9" fmla="*/ 1 h 747"/>
                <a:gd name="T10" fmla="*/ 0 w 749"/>
                <a:gd name="T11" fmla="*/ 1 h 747"/>
                <a:gd name="T12" fmla="*/ 1 w 749"/>
                <a:gd name="T13" fmla="*/ 1 h 747"/>
                <a:gd name="T14" fmla="*/ 1 w 749"/>
                <a:gd name="T15" fmla="*/ 1 h 747"/>
                <a:gd name="T16" fmla="*/ 1 w 749"/>
                <a:gd name="T17" fmla="*/ 1 h 747"/>
                <a:gd name="T18" fmla="*/ 1 w 749"/>
                <a:gd name="T19" fmla="*/ 1 h 747"/>
                <a:gd name="T20" fmla="*/ 1 w 749"/>
                <a:gd name="T21" fmla="*/ 1 h 747"/>
                <a:gd name="T22" fmla="*/ 1 w 749"/>
                <a:gd name="T23" fmla="*/ 1 h 747"/>
                <a:gd name="T24" fmla="*/ 1 w 749"/>
                <a:gd name="T25" fmla="*/ 1 h 747"/>
                <a:gd name="T26" fmla="*/ 1 w 749"/>
                <a:gd name="T27" fmla="*/ 1 h 747"/>
                <a:gd name="T28" fmla="*/ 1 w 749"/>
                <a:gd name="T29" fmla="*/ 1 h 747"/>
                <a:gd name="T30" fmla="*/ 1 w 749"/>
                <a:gd name="T31" fmla="*/ 1 h 747"/>
                <a:gd name="T32" fmla="*/ 1 w 749"/>
                <a:gd name="T33" fmla="*/ 1 h 747"/>
                <a:gd name="T34" fmla="*/ 1 w 749"/>
                <a:gd name="T35" fmla="*/ 1 h 747"/>
                <a:gd name="T36" fmla="*/ 1 w 749"/>
                <a:gd name="T37" fmla="*/ 1 h 747"/>
                <a:gd name="T38" fmla="*/ 1 w 749"/>
                <a:gd name="T39" fmla="*/ 1 h 747"/>
                <a:gd name="T40" fmla="*/ 1 w 749"/>
                <a:gd name="T41" fmla="*/ 1 h 747"/>
                <a:gd name="T42" fmla="*/ 1 w 749"/>
                <a:gd name="T43" fmla="*/ 1 h 747"/>
                <a:gd name="T44" fmla="*/ 1 w 749"/>
                <a:gd name="T45" fmla="*/ 1 h 747"/>
                <a:gd name="T46" fmla="*/ 1 w 749"/>
                <a:gd name="T47" fmla="*/ 1 h 747"/>
                <a:gd name="T48" fmla="*/ 1 w 749"/>
                <a:gd name="T49" fmla="*/ 1 h 747"/>
                <a:gd name="T50" fmla="*/ 1 w 749"/>
                <a:gd name="T51" fmla="*/ 1 h 747"/>
                <a:gd name="T52" fmla="*/ 1 w 749"/>
                <a:gd name="T53" fmla="*/ 1 h 747"/>
                <a:gd name="T54" fmla="*/ 1 w 749"/>
                <a:gd name="T55" fmla="*/ 1 h 747"/>
                <a:gd name="T56" fmla="*/ 1 w 749"/>
                <a:gd name="T57" fmla="*/ 1 h 747"/>
                <a:gd name="T58" fmla="*/ 1 w 749"/>
                <a:gd name="T59" fmla="*/ 1 h 747"/>
                <a:gd name="T60" fmla="*/ 1 w 749"/>
                <a:gd name="T61" fmla="*/ 1 h 747"/>
                <a:gd name="T62" fmla="*/ 1 w 749"/>
                <a:gd name="T63" fmla="*/ 1 h 747"/>
                <a:gd name="T64" fmla="*/ 1 w 749"/>
                <a:gd name="T65" fmla="*/ 1 h 747"/>
                <a:gd name="T66" fmla="*/ 1 w 749"/>
                <a:gd name="T67" fmla="*/ 1 h 7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9"/>
                <a:gd name="T103" fmla="*/ 0 h 747"/>
                <a:gd name="T104" fmla="*/ 749 w 749"/>
                <a:gd name="T105" fmla="*/ 747 h 7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9" h="747">
                  <a:moveTo>
                    <a:pt x="12" y="0"/>
                  </a:moveTo>
                  <a:lnTo>
                    <a:pt x="12" y="0"/>
                  </a:lnTo>
                  <a:lnTo>
                    <a:pt x="5" y="25"/>
                  </a:lnTo>
                  <a:lnTo>
                    <a:pt x="2" y="51"/>
                  </a:lnTo>
                  <a:lnTo>
                    <a:pt x="0" y="78"/>
                  </a:lnTo>
                  <a:lnTo>
                    <a:pt x="0" y="105"/>
                  </a:lnTo>
                  <a:lnTo>
                    <a:pt x="3" y="130"/>
                  </a:lnTo>
                  <a:lnTo>
                    <a:pt x="9" y="158"/>
                  </a:lnTo>
                  <a:lnTo>
                    <a:pt x="15" y="185"/>
                  </a:lnTo>
                  <a:lnTo>
                    <a:pt x="26" y="212"/>
                  </a:lnTo>
                  <a:lnTo>
                    <a:pt x="36" y="239"/>
                  </a:lnTo>
                  <a:lnTo>
                    <a:pt x="49" y="266"/>
                  </a:lnTo>
                  <a:lnTo>
                    <a:pt x="65" y="293"/>
                  </a:lnTo>
                  <a:lnTo>
                    <a:pt x="82" y="319"/>
                  </a:lnTo>
                  <a:lnTo>
                    <a:pt x="100" y="346"/>
                  </a:lnTo>
                  <a:lnTo>
                    <a:pt x="122" y="372"/>
                  </a:lnTo>
                  <a:lnTo>
                    <a:pt x="145" y="399"/>
                  </a:lnTo>
                  <a:lnTo>
                    <a:pt x="168" y="424"/>
                  </a:lnTo>
                  <a:lnTo>
                    <a:pt x="194" y="450"/>
                  </a:lnTo>
                  <a:lnTo>
                    <a:pt x="223" y="474"/>
                  </a:lnTo>
                  <a:lnTo>
                    <a:pt x="252" y="497"/>
                  </a:lnTo>
                  <a:lnTo>
                    <a:pt x="282" y="521"/>
                  </a:lnTo>
                  <a:lnTo>
                    <a:pt x="313" y="545"/>
                  </a:lnTo>
                  <a:lnTo>
                    <a:pt x="347" y="567"/>
                  </a:lnTo>
                  <a:lnTo>
                    <a:pt x="382" y="589"/>
                  </a:lnTo>
                  <a:lnTo>
                    <a:pt x="418" y="609"/>
                  </a:lnTo>
                  <a:lnTo>
                    <a:pt x="455" y="630"/>
                  </a:lnTo>
                  <a:lnTo>
                    <a:pt x="494" y="650"/>
                  </a:lnTo>
                  <a:lnTo>
                    <a:pt x="534" y="669"/>
                  </a:lnTo>
                  <a:lnTo>
                    <a:pt x="574" y="686"/>
                  </a:lnTo>
                  <a:lnTo>
                    <a:pt x="617" y="703"/>
                  </a:lnTo>
                  <a:lnTo>
                    <a:pt x="659" y="718"/>
                  </a:lnTo>
                  <a:lnTo>
                    <a:pt x="703" y="733"/>
                  </a:lnTo>
                  <a:lnTo>
                    <a:pt x="749" y="747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10" name="Freeform 669"/>
            <p:cNvSpPr>
              <a:spLocks/>
            </p:cNvSpPr>
            <p:nvPr/>
          </p:nvSpPr>
          <p:spPr bwMode="auto">
            <a:xfrm>
              <a:off x="5329" y="3096"/>
              <a:ext cx="518" cy="168"/>
            </a:xfrm>
            <a:custGeom>
              <a:avLst/>
              <a:gdLst>
                <a:gd name="T0" fmla="*/ 0 w 1037"/>
                <a:gd name="T1" fmla="*/ 0 h 337"/>
                <a:gd name="T2" fmla="*/ 0 w 1037"/>
                <a:gd name="T3" fmla="*/ 0 h 337"/>
                <a:gd name="T4" fmla="*/ 0 w 1037"/>
                <a:gd name="T5" fmla="*/ 0 h 337"/>
                <a:gd name="T6" fmla="*/ 0 w 1037"/>
                <a:gd name="T7" fmla="*/ 0 h 337"/>
                <a:gd name="T8" fmla="*/ 0 w 1037"/>
                <a:gd name="T9" fmla="*/ 0 h 337"/>
                <a:gd name="T10" fmla="*/ 0 w 1037"/>
                <a:gd name="T11" fmla="*/ 0 h 337"/>
                <a:gd name="T12" fmla="*/ 0 w 1037"/>
                <a:gd name="T13" fmla="*/ 0 h 337"/>
                <a:gd name="T14" fmla="*/ 0 w 1037"/>
                <a:gd name="T15" fmla="*/ 0 h 337"/>
                <a:gd name="T16" fmla="*/ 0 w 1037"/>
                <a:gd name="T17" fmla="*/ 0 h 337"/>
                <a:gd name="T18" fmla="*/ 0 w 1037"/>
                <a:gd name="T19" fmla="*/ 0 h 337"/>
                <a:gd name="T20" fmla="*/ 0 w 1037"/>
                <a:gd name="T21" fmla="*/ 0 h 337"/>
                <a:gd name="T22" fmla="*/ 0 w 1037"/>
                <a:gd name="T23" fmla="*/ 0 h 337"/>
                <a:gd name="T24" fmla="*/ 0 w 1037"/>
                <a:gd name="T25" fmla="*/ 0 h 337"/>
                <a:gd name="T26" fmla="*/ 0 w 1037"/>
                <a:gd name="T27" fmla="*/ 0 h 337"/>
                <a:gd name="T28" fmla="*/ 0 w 1037"/>
                <a:gd name="T29" fmla="*/ 0 h 337"/>
                <a:gd name="T30" fmla="*/ 0 w 1037"/>
                <a:gd name="T31" fmla="*/ 0 h 337"/>
                <a:gd name="T32" fmla="*/ 0 w 1037"/>
                <a:gd name="T33" fmla="*/ 0 h 337"/>
                <a:gd name="T34" fmla="*/ 0 w 1037"/>
                <a:gd name="T35" fmla="*/ 0 h 337"/>
                <a:gd name="T36" fmla="*/ 0 w 1037"/>
                <a:gd name="T37" fmla="*/ 0 h 337"/>
                <a:gd name="T38" fmla="*/ 0 w 1037"/>
                <a:gd name="T39" fmla="*/ 0 h 337"/>
                <a:gd name="T40" fmla="*/ 0 w 1037"/>
                <a:gd name="T41" fmla="*/ 0 h 337"/>
                <a:gd name="T42" fmla="*/ 0 w 1037"/>
                <a:gd name="T43" fmla="*/ 0 h 337"/>
                <a:gd name="T44" fmla="*/ 0 w 1037"/>
                <a:gd name="T45" fmla="*/ 0 h 337"/>
                <a:gd name="T46" fmla="*/ 0 w 1037"/>
                <a:gd name="T47" fmla="*/ 0 h 337"/>
                <a:gd name="T48" fmla="*/ 0 w 1037"/>
                <a:gd name="T49" fmla="*/ 0 h 337"/>
                <a:gd name="T50" fmla="*/ 0 w 1037"/>
                <a:gd name="T51" fmla="*/ 0 h 337"/>
                <a:gd name="T52" fmla="*/ 0 w 1037"/>
                <a:gd name="T53" fmla="*/ 0 h 337"/>
                <a:gd name="T54" fmla="*/ 0 w 1037"/>
                <a:gd name="T55" fmla="*/ 0 h 337"/>
                <a:gd name="T56" fmla="*/ 0 w 1037"/>
                <a:gd name="T57" fmla="*/ 0 h 337"/>
                <a:gd name="T58" fmla="*/ 0 w 1037"/>
                <a:gd name="T59" fmla="*/ 0 h 337"/>
                <a:gd name="T60" fmla="*/ 0 w 1037"/>
                <a:gd name="T61" fmla="*/ 0 h 337"/>
                <a:gd name="T62" fmla="*/ 0 w 1037"/>
                <a:gd name="T63" fmla="*/ 0 h 337"/>
                <a:gd name="T64" fmla="*/ 0 w 1037"/>
                <a:gd name="T65" fmla="*/ 0 h 337"/>
                <a:gd name="T66" fmla="*/ 0 w 1037"/>
                <a:gd name="T67" fmla="*/ 0 h 3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7"/>
                <a:gd name="T103" fmla="*/ 0 h 337"/>
                <a:gd name="T104" fmla="*/ 1037 w 1037"/>
                <a:gd name="T105" fmla="*/ 337 h 3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7" h="337">
                  <a:moveTo>
                    <a:pt x="1037" y="0"/>
                  </a:moveTo>
                  <a:lnTo>
                    <a:pt x="1037" y="0"/>
                  </a:lnTo>
                  <a:lnTo>
                    <a:pt x="1028" y="28"/>
                  </a:lnTo>
                  <a:lnTo>
                    <a:pt x="1016" y="53"/>
                  </a:lnTo>
                  <a:lnTo>
                    <a:pt x="1003" y="79"/>
                  </a:lnTo>
                  <a:lnTo>
                    <a:pt x="987" y="102"/>
                  </a:lnTo>
                  <a:lnTo>
                    <a:pt x="970" y="124"/>
                  </a:lnTo>
                  <a:lnTo>
                    <a:pt x="952" y="146"/>
                  </a:lnTo>
                  <a:lnTo>
                    <a:pt x="931" y="167"/>
                  </a:lnTo>
                  <a:lnTo>
                    <a:pt x="908" y="187"/>
                  </a:lnTo>
                  <a:lnTo>
                    <a:pt x="884" y="206"/>
                  </a:lnTo>
                  <a:lnTo>
                    <a:pt x="858" y="223"/>
                  </a:lnTo>
                  <a:lnTo>
                    <a:pt x="829" y="238"/>
                  </a:lnTo>
                  <a:lnTo>
                    <a:pt x="800" y="254"/>
                  </a:lnTo>
                  <a:lnTo>
                    <a:pt x="770" y="267"/>
                  </a:lnTo>
                  <a:lnTo>
                    <a:pt x="738" y="281"/>
                  </a:lnTo>
                  <a:lnTo>
                    <a:pt x="705" y="293"/>
                  </a:lnTo>
                  <a:lnTo>
                    <a:pt x="670" y="301"/>
                  </a:lnTo>
                  <a:lnTo>
                    <a:pt x="634" y="311"/>
                  </a:lnTo>
                  <a:lnTo>
                    <a:pt x="598" y="318"/>
                  </a:lnTo>
                  <a:lnTo>
                    <a:pt x="559" y="325"/>
                  </a:lnTo>
                  <a:lnTo>
                    <a:pt x="520" y="330"/>
                  </a:lnTo>
                  <a:lnTo>
                    <a:pt x="481" y="333"/>
                  </a:lnTo>
                  <a:lnTo>
                    <a:pt x="440" y="335"/>
                  </a:lnTo>
                  <a:lnTo>
                    <a:pt x="400" y="337"/>
                  </a:lnTo>
                  <a:lnTo>
                    <a:pt x="357" y="335"/>
                  </a:lnTo>
                  <a:lnTo>
                    <a:pt x="315" y="333"/>
                  </a:lnTo>
                  <a:lnTo>
                    <a:pt x="270" y="330"/>
                  </a:lnTo>
                  <a:lnTo>
                    <a:pt x="226" y="325"/>
                  </a:lnTo>
                  <a:lnTo>
                    <a:pt x="182" y="320"/>
                  </a:lnTo>
                  <a:lnTo>
                    <a:pt x="136" y="311"/>
                  </a:lnTo>
                  <a:lnTo>
                    <a:pt x="92" y="303"/>
                  </a:lnTo>
                  <a:lnTo>
                    <a:pt x="46" y="291"/>
                  </a:lnTo>
                  <a:lnTo>
                    <a:pt x="0" y="279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11" name="Freeform 670"/>
            <p:cNvSpPr>
              <a:spLocks/>
            </p:cNvSpPr>
            <p:nvPr/>
          </p:nvSpPr>
          <p:spPr bwMode="auto">
            <a:xfrm>
              <a:off x="4814" y="3138"/>
              <a:ext cx="448" cy="355"/>
            </a:xfrm>
            <a:custGeom>
              <a:avLst/>
              <a:gdLst>
                <a:gd name="T0" fmla="*/ 0 w 897"/>
                <a:gd name="T1" fmla="*/ 0 h 710"/>
                <a:gd name="T2" fmla="*/ 0 w 897"/>
                <a:gd name="T3" fmla="*/ 0 h 710"/>
                <a:gd name="T4" fmla="*/ 0 w 897"/>
                <a:gd name="T5" fmla="*/ 1 h 710"/>
                <a:gd name="T6" fmla="*/ 0 w 897"/>
                <a:gd name="T7" fmla="*/ 1 h 710"/>
                <a:gd name="T8" fmla="*/ 0 w 897"/>
                <a:gd name="T9" fmla="*/ 1 h 710"/>
                <a:gd name="T10" fmla="*/ 0 w 897"/>
                <a:gd name="T11" fmla="*/ 1 h 710"/>
                <a:gd name="T12" fmla="*/ 0 w 897"/>
                <a:gd name="T13" fmla="*/ 1 h 710"/>
                <a:gd name="T14" fmla="*/ 0 w 897"/>
                <a:gd name="T15" fmla="*/ 1 h 710"/>
                <a:gd name="T16" fmla="*/ 0 w 897"/>
                <a:gd name="T17" fmla="*/ 1 h 710"/>
                <a:gd name="T18" fmla="*/ 0 w 897"/>
                <a:gd name="T19" fmla="*/ 1 h 710"/>
                <a:gd name="T20" fmla="*/ 0 w 897"/>
                <a:gd name="T21" fmla="*/ 1 h 710"/>
                <a:gd name="T22" fmla="*/ 0 w 897"/>
                <a:gd name="T23" fmla="*/ 1 h 710"/>
                <a:gd name="T24" fmla="*/ 0 w 897"/>
                <a:gd name="T25" fmla="*/ 1 h 710"/>
                <a:gd name="T26" fmla="*/ 0 w 897"/>
                <a:gd name="T27" fmla="*/ 1 h 710"/>
                <a:gd name="T28" fmla="*/ 0 w 897"/>
                <a:gd name="T29" fmla="*/ 1 h 710"/>
                <a:gd name="T30" fmla="*/ 0 w 897"/>
                <a:gd name="T31" fmla="*/ 1 h 710"/>
                <a:gd name="T32" fmla="*/ 0 w 897"/>
                <a:gd name="T33" fmla="*/ 1 h 710"/>
                <a:gd name="T34" fmla="*/ 0 w 897"/>
                <a:gd name="T35" fmla="*/ 1 h 710"/>
                <a:gd name="T36" fmla="*/ 0 w 897"/>
                <a:gd name="T37" fmla="*/ 1 h 710"/>
                <a:gd name="T38" fmla="*/ 0 w 897"/>
                <a:gd name="T39" fmla="*/ 1 h 710"/>
                <a:gd name="T40" fmla="*/ 0 w 897"/>
                <a:gd name="T41" fmla="*/ 1 h 710"/>
                <a:gd name="T42" fmla="*/ 0 w 897"/>
                <a:gd name="T43" fmla="*/ 1 h 710"/>
                <a:gd name="T44" fmla="*/ 0 w 897"/>
                <a:gd name="T45" fmla="*/ 1 h 710"/>
                <a:gd name="T46" fmla="*/ 0 w 897"/>
                <a:gd name="T47" fmla="*/ 1 h 710"/>
                <a:gd name="T48" fmla="*/ 0 w 897"/>
                <a:gd name="T49" fmla="*/ 1 h 710"/>
                <a:gd name="T50" fmla="*/ 0 w 897"/>
                <a:gd name="T51" fmla="*/ 1 h 710"/>
                <a:gd name="T52" fmla="*/ 0 w 897"/>
                <a:gd name="T53" fmla="*/ 1 h 710"/>
                <a:gd name="T54" fmla="*/ 0 w 897"/>
                <a:gd name="T55" fmla="*/ 1 h 710"/>
                <a:gd name="T56" fmla="*/ 0 w 897"/>
                <a:gd name="T57" fmla="*/ 1 h 710"/>
                <a:gd name="T58" fmla="*/ 0 w 897"/>
                <a:gd name="T59" fmla="*/ 1 h 710"/>
                <a:gd name="T60" fmla="*/ 0 w 897"/>
                <a:gd name="T61" fmla="*/ 1 h 710"/>
                <a:gd name="T62" fmla="*/ 0 w 897"/>
                <a:gd name="T63" fmla="*/ 1 h 710"/>
                <a:gd name="T64" fmla="*/ 0 w 897"/>
                <a:gd name="T65" fmla="*/ 1 h 710"/>
                <a:gd name="T66" fmla="*/ 0 w 897"/>
                <a:gd name="T67" fmla="*/ 1 h 7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7"/>
                <a:gd name="T103" fmla="*/ 0 h 710"/>
                <a:gd name="T104" fmla="*/ 897 w 897"/>
                <a:gd name="T105" fmla="*/ 710 h 7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7" h="710">
                  <a:moveTo>
                    <a:pt x="7" y="0"/>
                  </a:moveTo>
                  <a:lnTo>
                    <a:pt x="7" y="0"/>
                  </a:lnTo>
                  <a:lnTo>
                    <a:pt x="1" y="22"/>
                  </a:lnTo>
                  <a:lnTo>
                    <a:pt x="0" y="44"/>
                  </a:lnTo>
                  <a:lnTo>
                    <a:pt x="0" y="68"/>
                  </a:lnTo>
                  <a:lnTo>
                    <a:pt x="3" y="90"/>
                  </a:lnTo>
                  <a:lnTo>
                    <a:pt x="8" y="113"/>
                  </a:lnTo>
                  <a:lnTo>
                    <a:pt x="15" y="137"/>
                  </a:lnTo>
                  <a:lnTo>
                    <a:pt x="25" y="163"/>
                  </a:lnTo>
                  <a:lnTo>
                    <a:pt x="39" y="187"/>
                  </a:lnTo>
                  <a:lnTo>
                    <a:pt x="54" y="210"/>
                  </a:lnTo>
                  <a:lnTo>
                    <a:pt x="71" y="236"/>
                  </a:lnTo>
                  <a:lnTo>
                    <a:pt x="90" y="260"/>
                  </a:lnTo>
                  <a:lnTo>
                    <a:pt x="112" y="285"/>
                  </a:lnTo>
                  <a:lnTo>
                    <a:pt x="134" y="309"/>
                  </a:lnTo>
                  <a:lnTo>
                    <a:pt x="159" y="334"/>
                  </a:lnTo>
                  <a:lnTo>
                    <a:pt x="188" y="358"/>
                  </a:lnTo>
                  <a:lnTo>
                    <a:pt x="217" y="382"/>
                  </a:lnTo>
                  <a:lnTo>
                    <a:pt x="248" y="407"/>
                  </a:lnTo>
                  <a:lnTo>
                    <a:pt x="280" y="431"/>
                  </a:lnTo>
                  <a:lnTo>
                    <a:pt x="316" y="453"/>
                  </a:lnTo>
                  <a:lnTo>
                    <a:pt x="351" y="477"/>
                  </a:lnTo>
                  <a:lnTo>
                    <a:pt x="389" y="499"/>
                  </a:lnTo>
                  <a:lnTo>
                    <a:pt x="430" y="521"/>
                  </a:lnTo>
                  <a:lnTo>
                    <a:pt x="470" y="543"/>
                  </a:lnTo>
                  <a:lnTo>
                    <a:pt x="513" y="565"/>
                  </a:lnTo>
                  <a:lnTo>
                    <a:pt x="555" y="586"/>
                  </a:lnTo>
                  <a:lnTo>
                    <a:pt x="601" y="606"/>
                  </a:lnTo>
                  <a:lnTo>
                    <a:pt x="647" y="625"/>
                  </a:lnTo>
                  <a:lnTo>
                    <a:pt x="695" y="643"/>
                  </a:lnTo>
                  <a:lnTo>
                    <a:pt x="744" y="662"/>
                  </a:lnTo>
                  <a:lnTo>
                    <a:pt x="793" y="679"/>
                  </a:lnTo>
                  <a:lnTo>
                    <a:pt x="844" y="694"/>
                  </a:lnTo>
                  <a:lnTo>
                    <a:pt x="897" y="71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12" name="Freeform 671"/>
            <p:cNvSpPr>
              <a:spLocks/>
            </p:cNvSpPr>
            <p:nvPr/>
          </p:nvSpPr>
          <p:spPr bwMode="auto">
            <a:xfrm>
              <a:off x="5264" y="3427"/>
              <a:ext cx="566" cy="112"/>
            </a:xfrm>
            <a:custGeom>
              <a:avLst/>
              <a:gdLst>
                <a:gd name="T0" fmla="*/ 1 w 1132"/>
                <a:gd name="T1" fmla="*/ 0 h 224"/>
                <a:gd name="T2" fmla="*/ 1 w 1132"/>
                <a:gd name="T3" fmla="*/ 0 h 224"/>
                <a:gd name="T4" fmla="*/ 1 w 1132"/>
                <a:gd name="T5" fmla="*/ 1 h 224"/>
                <a:gd name="T6" fmla="*/ 1 w 1132"/>
                <a:gd name="T7" fmla="*/ 1 h 224"/>
                <a:gd name="T8" fmla="*/ 1 w 1132"/>
                <a:gd name="T9" fmla="*/ 1 h 224"/>
                <a:gd name="T10" fmla="*/ 1 w 1132"/>
                <a:gd name="T11" fmla="*/ 1 h 224"/>
                <a:gd name="T12" fmla="*/ 1 w 1132"/>
                <a:gd name="T13" fmla="*/ 1 h 224"/>
                <a:gd name="T14" fmla="*/ 1 w 1132"/>
                <a:gd name="T15" fmla="*/ 1 h 224"/>
                <a:gd name="T16" fmla="*/ 1 w 1132"/>
                <a:gd name="T17" fmla="*/ 1 h 224"/>
                <a:gd name="T18" fmla="*/ 1 w 1132"/>
                <a:gd name="T19" fmla="*/ 1 h 224"/>
                <a:gd name="T20" fmla="*/ 1 w 1132"/>
                <a:gd name="T21" fmla="*/ 1 h 224"/>
                <a:gd name="T22" fmla="*/ 1 w 1132"/>
                <a:gd name="T23" fmla="*/ 1 h 224"/>
                <a:gd name="T24" fmla="*/ 1 w 1132"/>
                <a:gd name="T25" fmla="*/ 1 h 224"/>
                <a:gd name="T26" fmla="*/ 1 w 1132"/>
                <a:gd name="T27" fmla="*/ 1 h 224"/>
                <a:gd name="T28" fmla="*/ 1 w 1132"/>
                <a:gd name="T29" fmla="*/ 1 h 224"/>
                <a:gd name="T30" fmla="*/ 1 w 1132"/>
                <a:gd name="T31" fmla="*/ 1 h 224"/>
                <a:gd name="T32" fmla="*/ 1 w 1132"/>
                <a:gd name="T33" fmla="*/ 1 h 224"/>
                <a:gd name="T34" fmla="*/ 1 w 1132"/>
                <a:gd name="T35" fmla="*/ 1 h 224"/>
                <a:gd name="T36" fmla="*/ 1 w 1132"/>
                <a:gd name="T37" fmla="*/ 1 h 224"/>
                <a:gd name="T38" fmla="*/ 1 w 1132"/>
                <a:gd name="T39" fmla="*/ 1 h 224"/>
                <a:gd name="T40" fmla="*/ 1 w 1132"/>
                <a:gd name="T41" fmla="*/ 1 h 224"/>
                <a:gd name="T42" fmla="*/ 1 w 1132"/>
                <a:gd name="T43" fmla="*/ 1 h 224"/>
                <a:gd name="T44" fmla="*/ 1 w 1132"/>
                <a:gd name="T45" fmla="*/ 1 h 224"/>
                <a:gd name="T46" fmla="*/ 1 w 1132"/>
                <a:gd name="T47" fmla="*/ 1 h 224"/>
                <a:gd name="T48" fmla="*/ 1 w 1132"/>
                <a:gd name="T49" fmla="*/ 1 h 224"/>
                <a:gd name="T50" fmla="*/ 1 w 1132"/>
                <a:gd name="T51" fmla="*/ 1 h 224"/>
                <a:gd name="T52" fmla="*/ 1 w 1132"/>
                <a:gd name="T53" fmla="*/ 1 h 224"/>
                <a:gd name="T54" fmla="*/ 1 w 1132"/>
                <a:gd name="T55" fmla="*/ 1 h 224"/>
                <a:gd name="T56" fmla="*/ 1 w 1132"/>
                <a:gd name="T57" fmla="*/ 1 h 224"/>
                <a:gd name="T58" fmla="*/ 1 w 1132"/>
                <a:gd name="T59" fmla="*/ 1 h 224"/>
                <a:gd name="T60" fmla="*/ 1 w 1132"/>
                <a:gd name="T61" fmla="*/ 1 h 224"/>
                <a:gd name="T62" fmla="*/ 1 w 1132"/>
                <a:gd name="T63" fmla="*/ 1 h 224"/>
                <a:gd name="T64" fmla="*/ 1 w 1132"/>
                <a:gd name="T65" fmla="*/ 1 h 224"/>
                <a:gd name="T66" fmla="*/ 0 w 1132"/>
                <a:gd name="T67" fmla="*/ 1 h 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2"/>
                <a:gd name="T103" fmla="*/ 0 h 224"/>
                <a:gd name="T104" fmla="*/ 1132 w 1132"/>
                <a:gd name="T105" fmla="*/ 224 h 2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2" h="224">
                  <a:moveTo>
                    <a:pt x="1132" y="0"/>
                  </a:moveTo>
                  <a:lnTo>
                    <a:pt x="1132" y="0"/>
                  </a:lnTo>
                  <a:lnTo>
                    <a:pt x="1125" y="22"/>
                  </a:lnTo>
                  <a:lnTo>
                    <a:pt x="1115" y="43"/>
                  </a:lnTo>
                  <a:lnTo>
                    <a:pt x="1103" y="61"/>
                  </a:lnTo>
                  <a:lnTo>
                    <a:pt x="1087" y="80"/>
                  </a:lnTo>
                  <a:lnTo>
                    <a:pt x="1070" y="97"/>
                  </a:lnTo>
                  <a:lnTo>
                    <a:pt x="1050" y="114"/>
                  </a:lnTo>
                  <a:lnTo>
                    <a:pt x="1030" y="129"/>
                  </a:lnTo>
                  <a:lnTo>
                    <a:pt x="1006" y="143"/>
                  </a:lnTo>
                  <a:lnTo>
                    <a:pt x="980" y="155"/>
                  </a:lnTo>
                  <a:lnTo>
                    <a:pt x="953" y="167"/>
                  </a:lnTo>
                  <a:lnTo>
                    <a:pt x="923" y="179"/>
                  </a:lnTo>
                  <a:lnTo>
                    <a:pt x="892" y="187"/>
                  </a:lnTo>
                  <a:lnTo>
                    <a:pt x="860" y="196"/>
                  </a:lnTo>
                  <a:lnTo>
                    <a:pt x="824" y="204"/>
                  </a:lnTo>
                  <a:lnTo>
                    <a:pt x="788" y="209"/>
                  </a:lnTo>
                  <a:lnTo>
                    <a:pt x="751" y="214"/>
                  </a:lnTo>
                  <a:lnTo>
                    <a:pt x="712" y="219"/>
                  </a:lnTo>
                  <a:lnTo>
                    <a:pt x="671" y="221"/>
                  </a:lnTo>
                  <a:lnTo>
                    <a:pt x="629" y="223"/>
                  </a:lnTo>
                  <a:lnTo>
                    <a:pt x="586" y="224"/>
                  </a:lnTo>
                  <a:lnTo>
                    <a:pt x="542" y="223"/>
                  </a:lnTo>
                  <a:lnTo>
                    <a:pt x="498" y="221"/>
                  </a:lnTo>
                  <a:lnTo>
                    <a:pt x="450" y="218"/>
                  </a:lnTo>
                  <a:lnTo>
                    <a:pt x="405" y="214"/>
                  </a:lnTo>
                  <a:lnTo>
                    <a:pt x="355" y="207"/>
                  </a:lnTo>
                  <a:lnTo>
                    <a:pt x="306" y="202"/>
                  </a:lnTo>
                  <a:lnTo>
                    <a:pt x="257" y="194"/>
                  </a:lnTo>
                  <a:lnTo>
                    <a:pt x="207" y="184"/>
                  </a:lnTo>
                  <a:lnTo>
                    <a:pt x="156" y="173"/>
                  </a:lnTo>
                  <a:lnTo>
                    <a:pt x="106" y="162"/>
                  </a:lnTo>
                  <a:lnTo>
                    <a:pt x="53" y="150"/>
                  </a:lnTo>
                  <a:lnTo>
                    <a:pt x="0" y="134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13" name="Freeform 672"/>
            <p:cNvSpPr>
              <a:spLocks/>
            </p:cNvSpPr>
            <p:nvPr/>
          </p:nvSpPr>
          <p:spPr bwMode="auto">
            <a:xfrm>
              <a:off x="4867" y="3454"/>
              <a:ext cx="344" cy="225"/>
            </a:xfrm>
            <a:custGeom>
              <a:avLst/>
              <a:gdLst>
                <a:gd name="T0" fmla="*/ 1 w 688"/>
                <a:gd name="T1" fmla="*/ 0 h 450"/>
                <a:gd name="T2" fmla="*/ 1 w 688"/>
                <a:gd name="T3" fmla="*/ 0 h 450"/>
                <a:gd name="T4" fmla="*/ 1 w 688"/>
                <a:gd name="T5" fmla="*/ 1 h 450"/>
                <a:gd name="T6" fmla="*/ 0 w 688"/>
                <a:gd name="T7" fmla="*/ 1 h 450"/>
                <a:gd name="T8" fmla="*/ 1 w 688"/>
                <a:gd name="T9" fmla="*/ 1 h 450"/>
                <a:gd name="T10" fmla="*/ 1 w 688"/>
                <a:gd name="T11" fmla="*/ 1 h 450"/>
                <a:gd name="T12" fmla="*/ 1 w 688"/>
                <a:gd name="T13" fmla="*/ 1 h 450"/>
                <a:gd name="T14" fmla="*/ 1 w 688"/>
                <a:gd name="T15" fmla="*/ 1 h 450"/>
                <a:gd name="T16" fmla="*/ 1 w 688"/>
                <a:gd name="T17" fmla="*/ 1 h 450"/>
                <a:gd name="T18" fmla="*/ 1 w 688"/>
                <a:gd name="T19" fmla="*/ 1 h 450"/>
                <a:gd name="T20" fmla="*/ 1 w 688"/>
                <a:gd name="T21" fmla="*/ 1 h 450"/>
                <a:gd name="T22" fmla="*/ 1 w 688"/>
                <a:gd name="T23" fmla="*/ 1 h 450"/>
                <a:gd name="T24" fmla="*/ 1 w 688"/>
                <a:gd name="T25" fmla="*/ 1 h 450"/>
                <a:gd name="T26" fmla="*/ 1 w 688"/>
                <a:gd name="T27" fmla="*/ 1 h 450"/>
                <a:gd name="T28" fmla="*/ 1 w 688"/>
                <a:gd name="T29" fmla="*/ 1 h 450"/>
                <a:gd name="T30" fmla="*/ 1 w 688"/>
                <a:gd name="T31" fmla="*/ 1 h 450"/>
                <a:gd name="T32" fmla="*/ 1 w 688"/>
                <a:gd name="T33" fmla="*/ 1 h 450"/>
                <a:gd name="T34" fmla="*/ 1 w 688"/>
                <a:gd name="T35" fmla="*/ 1 h 450"/>
                <a:gd name="T36" fmla="*/ 1 w 688"/>
                <a:gd name="T37" fmla="*/ 1 h 450"/>
                <a:gd name="T38" fmla="*/ 1 w 688"/>
                <a:gd name="T39" fmla="*/ 1 h 450"/>
                <a:gd name="T40" fmla="*/ 1 w 688"/>
                <a:gd name="T41" fmla="*/ 1 h 450"/>
                <a:gd name="T42" fmla="*/ 1 w 688"/>
                <a:gd name="T43" fmla="*/ 1 h 450"/>
                <a:gd name="T44" fmla="*/ 1 w 688"/>
                <a:gd name="T45" fmla="*/ 1 h 4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8"/>
                <a:gd name="T70" fmla="*/ 0 h 450"/>
                <a:gd name="T71" fmla="*/ 688 w 688"/>
                <a:gd name="T72" fmla="*/ 450 h 4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8" h="450">
                  <a:moveTo>
                    <a:pt x="4" y="0"/>
                  </a:moveTo>
                  <a:lnTo>
                    <a:pt x="4" y="0"/>
                  </a:lnTo>
                  <a:lnTo>
                    <a:pt x="2" y="11"/>
                  </a:lnTo>
                  <a:lnTo>
                    <a:pt x="0" y="25"/>
                  </a:lnTo>
                  <a:lnTo>
                    <a:pt x="2" y="39"/>
                  </a:lnTo>
                  <a:lnTo>
                    <a:pt x="5" y="51"/>
                  </a:lnTo>
                  <a:lnTo>
                    <a:pt x="10" y="66"/>
                  </a:lnTo>
                  <a:lnTo>
                    <a:pt x="17" y="79"/>
                  </a:lnTo>
                  <a:lnTo>
                    <a:pt x="26" y="93"/>
                  </a:lnTo>
                  <a:lnTo>
                    <a:pt x="36" y="108"/>
                  </a:lnTo>
                  <a:lnTo>
                    <a:pt x="48" y="122"/>
                  </a:lnTo>
                  <a:lnTo>
                    <a:pt x="61" y="137"/>
                  </a:lnTo>
                  <a:lnTo>
                    <a:pt x="94" y="168"/>
                  </a:lnTo>
                  <a:lnTo>
                    <a:pt x="133" y="198"/>
                  </a:lnTo>
                  <a:lnTo>
                    <a:pt x="175" y="229"/>
                  </a:lnTo>
                  <a:lnTo>
                    <a:pt x="224" y="259"/>
                  </a:lnTo>
                  <a:lnTo>
                    <a:pt x="279" y="288"/>
                  </a:lnTo>
                  <a:lnTo>
                    <a:pt x="338" y="319"/>
                  </a:lnTo>
                  <a:lnTo>
                    <a:pt x="401" y="348"/>
                  </a:lnTo>
                  <a:lnTo>
                    <a:pt x="467" y="375"/>
                  </a:lnTo>
                  <a:lnTo>
                    <a:pt x="537" y="400"/>
                  </a:lnTo>
                  <a:lnTo>
                    <a:pt x="612" y="426"/>
                  </a:lnTo>
                  <a:lnTo>
                    <a:pt x="688" y="45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14" name="Freeform 673"/>
            <p:cNvSpPr>
              <a:spLocks/>
            </p:cNvSpPr>
            <p:nvPr/>
          </p:nvSpPr>
          <p:spPr bwMode="auto">
            <a:xfrm>
              <a:off x="5208" y="3678"/>
              <a:ext cx="353" cy="54"/>
            </a:xfrm>
            <a:custGeom>
              <a:avLst/>
              <a:gdLst>
                <a:gd name="T0" fmla="*/ 0 w 707"/>
                <a:gd name="T1" fmla="*/ 1 h 107"/>
                <a:gd name="T2" fmla="*/ 0 w 707"/>
                <a:gd name="T3" fmla="*/ 1 h 107"/>
                <a:gd name="T4" fmla="*/ 0 w 707"/>
                <a:gd name="T5" fmla="*/ 1 h 107"/>
                <a:gd name="T6" fmla="*/ 0 w 707"/>
                <a:gd name="T7" fmla="*/ 1 h 107"/>
                <a:gd name="T8" fmla="*/ 0 w 707"/>
                <a:gd name="T9" fmla="*/ 1 h 107"/>
                <a:gd name="T10" fmla="*/ 0 w 707"/>
                <a:gd name="T11" fmla="*/ 1 h 107"/>
                <a:gd name="T12" fmla="*/ 0 w 707"/>
                <a:gd name="T13" fmla="*/ 1 h 107"/>
                <a:gd name="T14" fmla="*/ 0 w 707"/>
                <a:gd name="T15" fmla="*/ 1 h 107"/>
                <a:gd name="T16" fmla="*/ 0 w 707"/>
                <a:gd name="T17" fmla="*/ 1 h 107"/>
                <a:gd name="T18" fmla="*/ 0 w 707"/>
                <a:gd name="T19" fmla="*/ 1 h 107"/>
                <a:gd name="T20" fmla="*/ 0 w 707"/>
                <a:gd name="T21" fmla="*/ 1 h 107"/>
                <a:gd name="T22" fmla="*/ 0 w 707"/>
                <a:gd name="T23" fmla="*/ 1 h 107"/>
                <a:gd name="T24" fmla="*/ 0 w 707"/>
                <a:gd name="T25" fmla="*/ 1 h 107"/>
                <a:gd name="T26" fmla="*/ 0 w 707"/>
                <a:gd name="T27" fmla="*/ 1 h 107"/>
                <a:gd name="T28" fmla="*/ 0 w 707"/>
                <a:gd name="T29" fmla="*/ 1 h 107"/>
                <a:gd name="T30" fmla="*/ 0 w 707"/>
                <a:gd name="T31" fmla="*/ 1 h 107"/>
                <a:gd name="T32" fmla="*/ 0 w 707"/>
                <a:gd name="T33" fmla="*/ 1 h 107"/>
                <a:gd name="T34" fmla="*/ 0 w 707"/>
                <a:gd name="T35" fmla="*/ 1 h 107"/>
                <a:gd name="T36" fmla="*/ 0 w 707"/>
                <a:gd name="T37" fmla="*/ 1 h 107"/>
                <a:gd name="T38" fmla="*/ 0 w 707"/>
                <a:gd name="T39" fmla="*/ 1 h 107"/>
                <a:gd name="T40" fmla="*/ 0 w 707"/>
                <a:gd name="T41" fmla="*/ 0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7"/>
                <a:gd name="T64" fmla="*/ 0 h 107"/>
                <a:gd name="T65" fmla="*/ 707 w 707"/>
                <a:gd name="T66" fmla="*/ 107 h 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7" h="107">
                  <a:moveTo>
                    <a:pt x="707" y="73"/>
                  </a:moveTo>
                  <a:lnTo>
                    <a:pt x="707" y="73"/>
                  </a:lnTo>
                  <a:lnTo>
                    <a:pt x="705" y="78"/>
                  </a:lnTo>
                  <a:lnTo>
                    <a:pt x="700" y="83"/>
                  </a:lnTo>
                  <a:lnTo>
                    <a:pt x="695" y="88"/>
                  </a:lnTo>
                  <a:lnTo>
                    <a:pt x="686" y="93"/>
                  </a:lnTo>
                  <a:lnTo>
                    <a:pt x="678" y="97"/>
                  </a:lnTo>
                  <a:lnTo>
                    <a:pt x="668" y="100"/>
                  </a:lnTo>
                  <a:lnTo>
                    <a:pt x="642" y="104"/>
                  </a:lnTo>
                  <a:lnTo>
                    <a:pt x="610" y="107"/>
                  </a:lnTo>
                  <a:lnTo>
                    <a:pt x="574" y="107"/>
                  </a:lnTo>
                  <a:lnTo>
                    <a:pt x="532" y="105"/>
                  </a:lnTo>
                  <a:lnTo>
                    <a:pt x="486" y="100"/>
                  </a:lnTo>
                  <a:lnTo>
                    <a:pt x="437" y="95"/>
                  </a:lnTo>
                  <a:lnTo>
                    <a:pt x="382" y="87"/>
                  </a:lnTo>
                  <a:lnTo>
                    <a:pt x="326" y="76"/>
                  </a:lnTo>
                  <a:lnTo>
                    <a:pt x="265" y="66"/>
                  </a:lnTo>
                  <a:lnTo>
                    <a:pt x="202" y="51"/>
                  </a:lnTo>
                  <a:lnTo>
                    <a:pt x="136" y="36"/>
                  </a:lnTo>
                  <a:lnTo>
                    <a:pt x="70" y="1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15" name="Line 674"/>
            <p:cNvSpPr>
              <a:spLocks noChangeShapeType="1"/>
            </p:cNvSpPr>
            <p:nvPr/>
          </p:nvSpPr>
          <p:spPr bwMode="auto">
            <a:xfrm flipH="1">
              <a:off x="5195" y="2724"/>
              <a:ext cx="294" cy="10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16" name="Freeform 675"/>
            <p:cNvSpPr>
              <a:spLocks/>
            </p:cNvSpPr>
            <p:nvPr/>
          </p:nvSpPr>
          <p:spPr bwMode="auto">
            <a:xfrm>
              <a:off x="4807" y="2702"/>
              <a:ext cx="1059" cy="1066"/>
            </a:xfrm>
            <a:custGeom>
              <a:avLst/>
              <a:gdLst>
                <a:gd name="T0" fmla="*/ 1 w 2117"/>
                <a:gd name="T1" fmla="*/ 1 h 2132"/>
                <a:gd name="T2" fmla="*/ 1 w 2117"/>
                <a:gd name="T3" fmla="*/ 1 h 2132"/>
                <a:gd name="T4" fmla="*/ 1 w 2117"/>
                <a:gd name="T5" fmla="*/ 1 h 2132"/>
                <a:gd name="T6" fmla="*/ 1 w 2117"/>
                <a:gd name="T7" fmla="*/ 1 h 2132"/>
                <a:gd name="T8" fmla="*/ 1 w 2117"/>
                <a:gd name="T9" fmla="*/ 1 h 2132"/>
                <a:gd name="T10" fmla="*/ 1 w 2117"/>
                <a:gd name="T11" fmla="*/ 1 h 2132"/>
                <a:gd name="T12" fmla="*/ 1 w 2117"/>
                <a:gd name="T13" fmla="*/ 1 h 2132"/>
                <a:gd name="T14" fmla="*/ 1 w 2117"/>
                <a:gd name="T15" fmla="*/ 1 h 2132"/>
                <a:gd name="T16" fmla="*/ 1 w 2117"/>
                <a:gd name="T17" fmla="*/ 1 h 2132"/>
                <a:gd name="T18" fmla="*/ 1 w 2117"/>
                <a:gd name="T19" fmla="*/ 1 h 2132"/>
                <a:gd name="T20" fmla="*/ 1 w 2117"/>
                <a:gd name="T21" fmla="*/ 1 h 2132"/>
                <a:gd name="T22" fmla="*/ 1 w 2117"/>
                <a:gd name="T23" fmla="*/ 1 h 2132"/>
                <a:gd name="T24" fmla="*/ 1 w 2117"/>
                <a:gd name="T25" fmla="*/ 1 h 2132"/>
                <a:gd name="T26" fmla="*/ 1 w 2117"/>
                <a:gd name="T27" fmla="*/ 1 h 2132"/>
                <a:gd name="T28" fmla="*/ 1 w 2117"/>
                <a:gd name="T29" fmla="*/ 1 h 2132"/>
                <a:gd name="T30" fmla="*/ 1 w 2117"/>
                <a:gd name="T31" fmla="*/ 1 h 2132"/>
                <a:gd name="T32" fmla="*/ 1 w 2117"/>
                <a:gd name="T33" fmla="*/ 1 h 2132"/>
                <a:gd name="T34" fmla="*/ 1 w 2117"/>
                <a:gd name="T35" fmla="*/ 1 h 2132"/>
                <a:gd name="T36" fmla="*/ 1 w 2117"/>
                <a:gd name="T37" fmla="*/ 1 h 2132"/>
                <a:gd name="T38" fmla="*/ 1 w 2117"/>
                <a:gd name="T39" fmla="*/ 1 h 2132"/>
                <a:gd name="T40" fmla="*/ 1 w 2117"/>
                <a:gd name="T41" fmla="*/ 1 h 2132"/>
                <a:gd name="T42" fmla="*/ 1 w 2117"/>
                <a:gd name="T43" fmla="*/ 1 h 2132"/>
                <a:gd name="T44" fmla="*/ 1 w 2117"/>
                <a:gd name="T45" fmla="*/ 1 h 2132"/>
                <a:gd name="T46" fmla="*/ 1 w 2117"/>
                <a:gd name="T47" fmla="*/ 1 h 2132"/>
                <a:gd name="T48" fmla="*/ 1 w 2117"/>
                <a:gd name="T49" fmla="*/ 1 h 2132"/>
                <a:gd name="T50" fmla="*/ 1 w 2117"/>
                <a:gd name="T51" fmla="*/ 1 h 2132"/>
                <a:gd name="T52" fmla="*/ 1 w 2117"/>
                <a:gd name="T53" fmla="*/ 1 h 2132"/>
                <a:gd name="T54" fmla="*/ 1 w 2117"/>
                <a:gd name="T55" fmla="*/ 1 h 2132"/>
                <a:gd name="T56" fmla="*/ 1 w 2117"/>
                <a:gd name="T57" fmla="*/ 1 h 2132"/>
                <a:gd name="T58" fmla="*/ 1 w 2117"/>
                <a:gd name="T59" fmla="*/ 1 h 2132"/>
                <a:gd name="T60" fmla="*/ 1 w 2117"/>
                <a:gd name="T61" fmla="*/ 1 h 2132"/>
                <a:gd name="T62" fmla="*/ 1 w 2117"/>
                <a:gd name="T63" fmla="*/ 1 h 2132"/>
                <a:gd name="T64" fmla="*/ 1 w 2117"/>
                <a:gd name="T65" fmla="*/ 1 h 2132"/>
                <a:gd name="T66" fmla="*/ 1 w 2117"/>
                <a:gd name="T67" fmla="*/ 1 h 2132"/>
                <a:gd name="T68" fmla="*/ 1 w 2117"/>
                <a:gd name="T69" fmla="*/ 1 h 2132"/>
                <a:gd name="T70" fmla="*/ 1 w 2117"/>
                <a:gd name="T71" fmla="*/ 1 h 2132"/>
                <a:gd name="T72" fmla="*/ 1 w 2117"/>
                <a:gd name="T73" fmla="*/ 1 h 2132"/>
                <a:gd name="T74" fmla="*/ 1 w 2117"/>
                <a:gd name="T75" fmla="*/ 1 h 2132"/>
                <a:gd name="T76" fmla="*/ 1 w 2117"/>
                <a:gd name="T77" fmla="*/ 1 h 2132"/>
                <a:gd name="T78" fmla="*/ 1 w 2117"/>
                <a:gd name="T79" fmla="*/ 1 h 2132"/>
                <a:gd name="T80" fmla="*/ 1 w 2117"/>
                <a:gd name="T81" fmla="*/ 1 h 2132"/>
                <a:gd name="T82" fmla="*/ 1 w 2117"/>
                <a:gd name="T83" fmla="*/ 1 h 2132"/>
                <a:gd name="T84" fmla="*/ 1 w 2117"/>
                <a:gd name="T85" fmla="*/ 1 h 2132"/>
                <a:gd name="T86" fmla="*/ 1 w 2117"/>
                <a:gd name="T87" fmla="*/ 1 h 21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17"/>
                <a:gd name="T133" fmla="*/ 0 h 2132"/>
                <a:gd name="T134" fmla="*/ 2117 w 2117"/>
                <a:gd name="T135" fmla="*/ 2132 h 21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17" h="2132">
                  <a:moveTo>
                    <a:pt x="2076" y="1357"/>
                  </a:moveTo>
                  <a:lnTo>
                    <a:pt x="2076" y="1357"/>
                  </a:lnTo>
                  <a:lnTo>
                    <a:pt x="2059" y="1410"/>
                  </a:lnTo>
                  <a:lnTo>
                    <a:pt x="2041" y="1461"/>
                  </a:lnTo>
                  <a:lnTo>
                    <a:pt x="2020" y="1510"/>
                  </a:lnTo>
                  <a:lnTo>
                    <a:pt x="1996" y="1558"/>
                  </a:lnTo>
                  <a:lnTo>
                    <a:pt x="1971" y="1604"/>
                  </a:lnTo>
                  <a:lnTo>
                    <a:pt x="1944" y="1650"/>
                  </a:lnTo>
                  <a:lnTo>
                    <a:pt x="1913" y="1692"/>
                  </a:lnTo>
                  <a:lnTo>
                    <a:pt x="1883" y="1733"/>
                  </a:lnTo>
                  <a:lnTo>
                    <a:pt x="1849" y="1774"/>
                  </a:lnTo>
                  <a:lnTo>
                    <a:pt x="1813" y="1811"/>
                  </a:lnTo>
                  <a:lnTo>
                    <a:pt x="1777" y="1847"/>
                  </a:lnTo>
                  <a:lnTo>
                    <a:pt x="1738" y="1881"/>
                  </a:lnTo>
                  <a:lnTo>
                    <a:pt x="1699" y="1913"/>
                  </a:lnTo>
                  <a:lnTo>
                    <a:pt x="1657" y="1944"/>
                  </a:lnTo>
                  <a:lnTo>
                    <a:pt x="1614" y="1971"/>
                  </a:lnTo>
                  <a:lnTo>
                    <a:pt x="1572" y="1998"/>
                  </a:lnTo>
                  <a:lnTo>
                    <a:pt x="1526" y="2022"/>
                  </a:lnTo>
                  <a:lnTo>
                    <a:pt x="1480" y="2042"/>
                  </a:lnTo>
                  <a:lnTo>
                    <a:pt x="1432" y="2062"/>
                  </a:lnTo>
                  <a:lnTo>
                    <a:pt x="1385" y="2079"/>
                  </a:lnTo>
                  <a:lnTo>
                    <a:pt x="1336" y="2095"/>
                  </a:lnTo>
                  <a:lnTo>
                    <a:pt x="1286" y="2107"/>
                  </a:lnTo>
                  <a:lnTo>
                    <a:pt x="1235" y="2117"/>
                  </a:lnTo>
                  <a:lnTo>
                    <a:pt x="1184" y="2125"/>
                  </a:lnTo>
                  <a:lnTo>
                    <a:pt x="1133" y="2130"/>
                  </a:lnTo>
                  <a:lnTo>
                    <a:pt x="1081" y="2132"/>
                  </a:lnTo>
                  <a:lnTo>
                    <a:pt x="1030" y="2132"/>
                  </a:lnTo>
                  <a:lnTo>
                    <a:pt x="977" y="2130"/>
                  </a:lnTo>
                  <a:lnTo>
                    <a:pt x="924" y="2125"/>
                  </a:lnTo>
                  <a:lnTo>
                    <a:pt x="872" y="2117"/>
                  </a:lnTo>
                  <a:lnTo>
                    <a:pt x="819" y="2107"/>
                  </a:lnTo>
                  <a:lnTo>
                    <a:pt x="766" y="2093"/>
                  </a:lnTo>
                  <a:lnTo>
                    <a:pt x="714" y="2076"/>
                  </a:lnTo>
                  <a:lnTo>
                    <a:pt x="663" y="2057"/>
                  </a:lnTo>
                  <a:lnTo>
                    <a:pt x="613" y="2037"/>
                  </a:lnTo>
                  <a:lnTo>
                    <a:pt x="568" y="2013"/>
                  </a:lnTo>
                  <a:lnTo>
                    <a:pt x="520" y="1988"/>
                  </a:lnTo>
                  <a:lnTo>
                    <a:pt x="476" y="1961"/>
                  </a:lnTo>
                  <a:lnTo>
                    <a:pt x="433" y="1930"/>
                  </a:lnTo>
                  <a:lnTo>
                    <a:pt x="393" y="1899"/>
                  </a:lnTo>
                  <a:lnTo>
                    <a:pt x="354" y="1865"/>
                  </a:lnTo>
                  <a:lnTo>
                    <a:pt x="316" y="1830"/>
                  </a:lnTo>
                  <a:lnTo>
                    <a:pt x="281" y="1794"/>
                  </a:lnTo>
                  <a:lnTo>
                    <a:pt x="247" y="1755"/>
                  </a:lnTo>
                  <a:lnTo>
                    <a:pt x="216" y="1714"/>
                  </a:lnTo>
                  <a:lnTo>
                    <a:pt x="185" y="1673"/>
                  </a:lnTo>
                  <a:lnTo>
                    <a:pt x="158" y="1631"/>
                  </a:lnTo>
                  <a:lnTo>
                    <a:pt x="133" y="1587"/>
                  </a:lnTo>
                  <a:lnTo>
                    <a:pt x="109" y="1541"/>
                  </a:lnTo>
                  <a:lnTo>
                    <a:pt x="87" y="1495"/>
                  </a:lnTo>
                  <a:lnTo>
                    <a:pt x="68" y="1448"/>
                  </a:lnTo>
                  <a:lnTo>
                    <a:pt x="51" y="1400"/>
                  </a:lnTo>
                  <a:lnTo>
                    <a:pt x="38" y="1351"/>
                  </a:lnTo>
                  <a:lnTo>
                    <a:pt x="24" y="1300"/>
                  </a:lnTo>
                  <a:lnTo>
                    <a:pt x="15" y="1249"/>
                  </a:lnTo>
                  <a:lnTo>
                    <a:pt x="7" y="1198"/>
                  </a:lnTo>
                  <a:lnTo>
                    <a:pt x="2" y="1147"/>
                  </a:lnTo>
                  <a:lnTo>
                    <a:pt x="0" y="1094"/>
                  </a:lnTo>
                  <a:lnTo>
                    <a:pt x="0" y="1042"/>
                  </a:lnTo>
                  <a:lnTo>
                    <a:pt x="4" y="989"/>
                  </a:lnTo>
                  <a:lnTo>
                    <a:pt x="9" y="936"/>
                  </a:lnTo>
                  <a:lnTo>
                    <a:pt x="17" y="882"/>
                  </a:lnTo>
                  <a:lnTo>
                    <a:pt x="27" y="829"/>
                  </a:lnTo>
                  <a:lnTo>
                    <a:pt x="41" y="777"/>
                  </a:lnTo>
                  <a:lnTo>
                    <a:pt x="58" y="724"/>
                  </a:lnTo>
                  <a:lnTo>
                    <a:pt x="77" y="673"/>
                  </a:lnTo>
                  <a:lnTo>
                    <a:pt x="99" y="624"/>
                  </a:lnTo>
                  <a:lnTo>
                    <a:pt x="121" y="576"/>
                  </a:lnTo>
                  <a:lnTo>
                    <a:pt x="146" y="529"/>
                  </a:lnTo>
                  <a:lnTo>
                    <a:pt x="175" y="484"/>
                  </a:lnTo>
                  <a:lnTo>
                    <a:pt x="204" y="442"/>
                  </a:lnTo>
                  <a:lnTo>
                    <a:pt x="236" y="399"/>
                  </a:lnTo>
                  <a:lnTo>
                    <a:pt x="269" y="360"/>
                  </a:lnTo>
                  <a:lnTo>
                    <a:pt x="304" y="323"/>
                  </a:lnTo>
                  <a:lnTo>
                    <a:pt x="340" y="286"/>
                  </a:lnTo>
                  <a:lnTo>
                    <a:pt x="379" y="252"/>
                  </a:lnTo>
                  <a:lnTo>
                    <a:pt x="418" y="219"/>
                  </a:lnTo>
                  <a:lnTo>
                    <a:pt x="461" y="190"/>
                  </a:lnTo>
                  <a:lnTo>
                    <a:pt x="503" y="162"/>
                  </a:lnTo>
                  <a:lnTo>
                    <a:pt x="547" y="136"/>
                  </a:lnTo>
                  <a:lnTo>
                    <a:pt x="591" y="112"/>
                  </a:lnTo>
                  <a:lnTo>
                    <a:pt x="637" y="90"/>
                  </a:lnTo>
                  <a:lnTo>
                    <a:pt x="685" y="72"/>
                  </a:lnTo>
                  <a:lnTo>
                    <a:pt x="732" y="53"/>
                  </a:lnTo>
                  <a:lnTo>
                    <a:pt x="782" y="39"/>
                  </a:lnTo>
                  <a:lnTo>
                    <a:pt x="831" y="26"/>
                  </a:lnTo>
                  <a:lnTo>
                    <a:pt x="882" y="15"/>
                  </a:lnTo>
                  <a:lnTo>
                    <a:pt x="933" y="9"/>
                  </a:lnTo>
                  <a:lnTo>
                    <a:pt x="984" y="4"/>
                  </a:lnTo>
                  <a:lnTo>
                    <a:pt x="1037" y="0"/>
                  </a:lnTo>
                  <a:lnTo>
                    <a:pt x="1087" y="0"/>
                  </a:lnTo>
                  <a:lnTo>
                    <a:pt x="1140" y="4"/>
                  </a:lnTo>
                  <a:lnTo>
                    <a:pt x="1193" y="9"/>
                  </a:lnTo>
                  <a:lnTo>
                    <a:pt x="1245" y="17"/>
                  </a:lnTo>
                  <a:lnTo>
                    <a:pt x="1300" y="27"/>
                  </a:lnTo>
                  <a:lnTo>
                    <a:pt x="1353" y="41"/>
                  </a:lnTo>
                  <a:lnTo>
                    <a:pt x="1403" y="56"/>
                  </a:lnTo>
                  <a:lnTo>
                    <a:pt x="1454" y="75"/>
                  </a:lnTo>
                  <a:lnTo>
                    <a:pt x="1504" y="97"/>
                  </a:lnTo>
                  <a:lnTo>
                    <a:pt x="1551" y="121"/>
                  </a:lnTo>
                  <a:lnTo>
                    <a:pt x="1597" y="146"/>
                  </a:lnTo>
                  <a:lnTo>
                    <a:pt x="1641" y="173"/>
                  </a:lnTo>
                  <a:lnTo>
                    <a:pt x="1684" y="202"/>
                  </a:lnTo>
                  <a:lnTo>
                    <a:pt x="1725" y="235"/>
                  </a:lnTo>
                  <a:lnTo>
                    <a:pt x="1764" y="269"/>
                  </a:lnTo>
                  <a:lnTo>
                    <a:pt x="1801" y="303"/>
                  </a:lnTo>
                  <a:lnTo>
                    <a:pt x="1837" y="340"/>
                  </a:lnTo>
                  <a:lnTo>
                    <a:pt x="1871" y="379"/>
                  </a:lnTo>
                  <a:lnTo>
                    <a:pt x="1903" y="418"/>
                  </a:lnTo>
                  <a:lnTo>
                    <a:pt x="1932" y="461"/>
                  </a:lnTo>
                  <a:lnTo>
                    <a:pt x="1959" y="503"/>
                  </a:lnTo>
                  <a:lnTo>
                    <a:pt x="1984" y="547"/>
                  </a:lnTo>
                  <a:lnTo>
                    <a:pt x="2008" y="591"/>
                  </a:lnTo>
                  <a:lnTo>
                    <a:pt x="2030" y="639"/>
                  </a:lnTo>
                  <a:lnTo>
                    <a:pt x="2049" y="685"/>
                  </a:lnTo>
                  <a:lnTo>
                    <a:pt x="2066" y="734"/>
                  </a:lnTo>
                  <a:lnTo>
                    <a:pt x="2081" y="783"/>
                  </a:lnTo>
                  <a:lnTo>
                    <a:pt x="2093" y="833"/>
                  </a:lnTo>
                  <a:lnTo>
                    <a:pt x="2103" y="884"/>
                  </a:lnTo>
                  <a:lnTo>
                    <a:pt x="2110" y="934"/>
                  </a:lnTo>
                  <a:lnTo>
                    <a:pt x="2115" y="987"/>
                  </a:lnTo>
                  <a:lnTo>
                    <a:pt x="2117" y="1038"/>
                  </a:lnTo>
                  <a:lnTo>
                    <a:pt x="2117" y="1091"/>
                  </a:lnTo>
                  <a:lnTo>
                    <a:pt x="2114" y="1145"/>
                  </a:lnTo>
                  <a:lnTo>
                    <a:pt x="2109" y="1198"/>
                  </a:lnTo>
                  <a:lnTo>
                    <a:pt x="2100" y="1250"/>
                  </a:lnTo>
                  <a:lnTo>
                    <a:pt x="2090" y="1303"/>
                  </a:lnTo>
                  <a:lnTo>
                    <a:pt x="2076" y="1357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17" name="Freeform 676"/>
            <p:cNvSpPr>
              <a:spLocks/>
            </p:cNvSpPr>
            <p:nvPr/>
          </p:nvSpPr>
          <p:spPr bwMode="auto">
            <a:xfrm>
              <a:off x="4810" y="2703"/>
              <a:ext cx="1059" cy="1066"/>
            </a:xfrm>
            <a:custGeom>
              <a:avLst/>
              <a:gdLst>
                <a:gd name="T0" fmla="*/ 1 w 2117"/>
                <a:gd name="T1" fmla="*/ 1 h 2132"/>
                <a:gd name="T2" fmla="*/ 1 w 2117"/>
                <a:gd name="T3" fmla="*/ 1 h 2132"/>
                <a:gd name="T4" fmla="*/ 1 w 2117"/>
                <a:gd name="T5" fmla="*/ 1 h 2132"/>
                <a:gd name="T6" fmla="*/ 1 w 2117"/>
                <a:gd name="T7" fmla="*/ 1 h 2132"/>
                <a:gd name="T8" fmla="*/ 1 w 2117"/>
                <a:gd name="T9" fmla="*/ 1 h 2132"/>
                <a:gd name="T10" fmla="*/ 1 w 2117"/>
                <a:gd name="T11" fmla="*/ 1 h 2132"/>
                <a:gd name="T12" fmla="*/ 1 w 2117"/>
                <a:gd name="T13" fmla="*/ 1 h 2132"/>
                <a:gd name="T14" fmla="*/ 1 w 2117"/>
                <a:gd name="T15" fmla="*/ 1 h 2132"/>
                <a:gd name="T16" fmla="*/ 1 w 2117"/>
                <a:gd name="T17" fmla="*/ 1 h 2132"/>
                <a:gd name="T18" fmla="*/ 1 w 2117"/>
                <a:gd name="T19" fmla="*/ 1 h 2132"/>
                <a:gd name="T20" fmla="*/ 1 w 2117"/>
                <a:gd name="T21" fmla="*/ 1 h 2132"/>
                <a:gd name="T22" fmla="*/ 1 w 2117"/>
                <a:gd name="T23" fmla="*/ 1 h 2132"/>
                <a:gd name="T24" fmla="*/ 1 w 2117"/>
                <a:gd name="T25" fmla="*/ 1 h 2132"/>
                <a:gd name="T26" fmla="*/ 1 w 2117"/>
                <a:gd name="T27" fmla="*/ 1 h 2132"/>
                <a:gd name="T28" fmla="*/ 1 w 2117"/>
                <a:gd name="T29" fmla="*/ 1 h 2132"/>
                <a:gd name="T30" fmla="*/ 1 w 2117"/>
                <a:gd name="T31" fmla="*/ 1 h 2132"/>
                <a:gd name="T32" fmla="*/ 1 w 2117"/>
                <a:gd name="T33" fmla="*/ 1 h 2132"/>
                <a:gd name="T34" fmla="*/ 1 w 2117"/>
                <a:gd name="T35" fmla="*/ 1 h 2132"/>
                <a:gd name="T36" fmla="*/ 1 w 2117"/>
                <a:gd name="T37" fmla="*/ 1 h 2132"/>
                <a:gd name="T38" fmla="*/ 1 w 2117"/>
                <a:gd name="T39" fmla="*/ 1 h 2132"/>
                <a:gd name="T40" fmla="*/ 1 w 2117"/>
                <a:gd name="T41" fmla="*/ 1 h 2132"/>
                <a:gd name="T42" fmla="*/ 1 w 2117"/>
                <a:gd name="T43" fmla="*/ 1 h 2132"/>
                <a:gd name="T44" fmla="*/ 1 w 2117"/>
                <a:gd name="T45" fmla="*/ 1 h 2132"/>
                <a:gd name="T46" fmla="*/ 1 w 2117"/>
                <a:gd name="T47" fmla="*/ 1 h 2132"/>
                <a:gd name="T48" fmla="*/ 1 w 2117"/>
                <a:gd name="T49" fmla="*/ 1 h 2132"/>
                <a:gd name="T50" fmla="*/ 1 w 2117"/>
                <a:gd name="T51" fmla="*/ 1 h 2132"/>
                <a:gd name="T52" fmla="*/ 1 w 2117"/>
                <a:gd name="T53" fmla="*/ 1 h 2132"/>
                <a:gd name="T54" fmla="*/ 1 w 2117"/>
                <a:gd name="T55" fmla="*/ 1 h 2132"/>
                <a:gd name="T56" fmla="*/ 1 w 2117"/>
                <a:gd name="T57" fmla="*/ 1 h 2132"/>
                <a:gd name="T58" fmla="*/ 1 w 2117"/>
                <a:gd name="T59" fmla="*/ 1 h 2132"/>
                <a:gd name="T60" fmla="*/ 1 w 2117"/>
                <a:gd name="T61" fmla="*/ 1 h 2132"/>
                <a:gd name="T62" fmla="*/ 1 w 2117"/>
                <a:gd name="T63" fmla="*/ 1 h 2132"/>
                <a:gd name="T64" fmla="*/ 1 w 2117"/>
                <a:gd name="T65" fmla="*/ 1 h 2132"/>
                <a:gd name="T66" fmla="*/ 1 w 2117"/>
                <a:gd name="T67" fmla="*/ 1 h 2132"/>
                <a:gd name="T68" fmla="*/ 1 w 2117"/>
                <a:gd name="T69" fmla="*/ 1 h 2132"/>
                <a:gd name="T70" fmla="*/ 1 w 2117"/>
                <a:gd name="T71" fmla="*/ 1 h 2132"/>
                <a:gd name="T72" fmla="*/ 1 w 2117"/>
                <a:gd name="T73" fmla="*/ 1 h 2132"/>
                <a:gd name="T74" fmla="*/ 1 w 2117"/>
                <a:gd name="T75" fmla="*/ 1 h 2132"/>
                <a:gd name="T76" fmla="*/ 1 w 2117"/>
                <a:gd name="T77" fmla="*/ 1 h 2132"/>
                <a:gd name="T78" fmla="*/ 1 w 2117"/>
                <a:gd name="T79" fmla="*/ 1 h 2132"/>
                <a:gd name="T80" fmla="*/ 1 w 2117"/>
                <a:gd name="T81" fmla="*/ 1 h 2132"/>
                <a:gd name="T82" fmla="*/ 1 w 2117"/>
                <a:gd name="T83" fmla="*/ 1 h 2132"/>
                <a:gd name="T84" fmla="*/ 1 w 2117"/>
                <a:gd name="T85" fmla="*/ 1 h 2132"/>
                <a:gd name="T86" fmla="*/ 1 w 2117"/>
                <a:gd name="T87" fmla="*/ 1 h 21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17"/>
                <a:gd name="T133" fmla="*/ 0 h 2132"/>
                <a:gd name="T134" fmla="*/ 2117 w 2117"/>
                <a:gd name="T135" fmla="*/ 2132 h 21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17" h="2132">
                  <a:moveTo>
                    <a:pt x="2076" y="1357"/>
                  </a:moveTo>
                  <a:lnTo>
                    <a:pt x="2076" y="1357"/>
                  </a:lnTo>
                  <a:lnTo>
                    <a:pt x="2059" y="1408"/>
                  </a:lnTo>
                  <a:lnTo>
                    <a:pt x="2040" y="1459"/>
                  </a:lnTo>
                  <a:lnTo>
                    <a:pt x="2020" y="1510"/>
                  </a:lnTo>
                  <a:lnTo>
                    <a:pt x="1996" y="1558"/>
                  </a:lnTo>
                  <a:lnTo>
                    <a:pt x="1971" y="1604"/>
                  </a:lnTo>
                  <a:lnTo>
                    <a:pt x="1944" y="1648"/>
                  </a:lnTo>
                  <a:lnTo>
                    <a:pt x="1913" y="1692"/>
                  </a:lnTo>
                  <a:lnTo>
                    <a:pt x="1882" y="1733"/>
                  </a:lnTo>
                  <a:lnTo>
                    <a:pt x="1848" y="1773"/>
                  </a:lnTo>
                  <a:lnTo>
                    <a:pt x="1813" y="1811"/>
                  </a:lnTo>
                  <a:lnTo>
                    <a:pt x="1777" y="1846"/>
                  </a:lnTo>
                  <a:lnTo>
                    <a:pt x="1738" y="1880"/>
                  </a:lnTo>
                  <a:lnTo>
                    <a:pt x="1699" y="1913"/>
                  </a:lnTo>
                  <a:lnTo>
                    <a:pt x="1656" y="1943"/>
                  </a:lnTo>
                  <a:lnTo>
                    <a:pt x="1614" y="1970"/>
                  </a:lnTo>
                  <a:lnTo>
                    <a:pt x="1570" y="1998"/>
                  </a:lnTo>
                  <a:lnTo>
                    <a:pt x="1526" y="2021"/>
                  </a:lnTo>
                  <a:lnTo>
                    <a:pt x="1480" y="2042"/>
                  </a:lnTo>
                  <a:lnTo>
                    <a:pt x="1432" y="2062"/>
                  </a:lnTo>
                  <a:lnTo>
                    <a:pt x="1385" y="2079"/>
                  </a:lnTo>
                  <a:lnTo>
                    <a:pt x="1335" y="2094"/>
                  </a:lnTo>
                  <a:lnTo>
                    <a:pt x="1286" y="2106"/>
                  </a:lnTo>
                  <a:lnTo>
                    <a:pt x="1235" y="2117"/>
                  </a:lnTo>
                  <a:lnTo>
                    <a:pt x="1184" y="2125"/>
                  </a:lnTo>
                  <a:lnTo>
                    <a:pt x="1133" y="2130"/>
                  </a:lnTo>
                  <a:lnTo>
                    <a:pt x="1080" y="2132"/>
                  </a:lnTo>
                  <a:lnTo>
                    <a:pt x="1030" y="2132"/>
                  </a:lnTo>
                  <a:lnTo>
                    <a:pt x="977" y="2130"/>
                  </a:lnTo>
                  <a:lnTo>
                    <a:pt x="924" y="2125"/>
                  </a:lnTo>
                  <a:lnTo>
                    <a:pt x="872" y="2117"/>
                  </a:lnTo>
                  <a:lnTo>
                    <a:pt x="819" y="2105"/>
                  </a:lnTo>
                  <a:lnTo>
                    <a:pt x="766" y="2091"/>
                  </a:lnTo>
                  <a:lnTo>
                    <a:pt x="714" y="2076"/>
                  </a:lnTo>
                  <a:lnTo>
                    <a:pt x="663" y="2057"/>
                  </a:lnTo>
                  <a:lnTo>
                    <a:pt x="613" y="2035"/>
                  </a:lnTo>
                  <a:lnTo>
                    <a:pt x="566" y="2013"/>
                  </a:lnTo>
                  <a:lnTo>
                    <a:pt x="520" y="1987"/>
                  </a:lnTo>
                  <a:lnTo>
                    <a:pt x="476" y="1959"/>
                  </a:lnTo>
                  <a:lnTo>
                    <a:pt x="433" y="1930"/>
                  </a:lnTo>
                  <a:lnTo>
                    <a:pt x="392" y="1897"/>
                  </a:lnTo>
                  <a:lnTo>
                    <a:pt x="353" y="1865"/>
                  </a:lnTo>
                  <a:lnTo>
                    <a:pt x="316" y="1829"/>
                  </a:lnTo>
                  <a:lnTo>
                    <a:pt x="280" y="1792"/>
                  </a:lnTo>
                  <a:lnTo>
                    <a:pt x="246" y="1755"/>
                  </a:lnTo>
                  <a:lnTo>
                    <a:pt x="216" y="1714"/>
                  </a:lnTo>
                  <a:lnTo>
                    <a:pt x="185" y="1673"/>
                  </a:lnTo>
                  <a:lnTo>
                    <a:pt x="158" y="1631"/>
                  </a:lnTo>
                  <a:lnTo>
                    <a:pt x="133" y="1587"/>
                  </a:lnTo>
                  <a:lnTo>
                    <a:pt x="109" y="1541"/>
                  </a:lnTo>
                  <a:lnTo>
                    <a:pt x="87" y="1495"/>
                  </a:lnTo>
                  <a:lnTo>
                    <a:pt x="68" y="1447"/>
                  </a:lnTo>
                  <a:lnTo>
                    <a:pt x="51" y="1398"/>
                  </a:lnTo>
                  <a:lnTo>
                    <a:pt x="37" y="1350"/>
                  </a:lnTo>
                  <a:lnTo>
                    <a:pt x="24" y="1299"/>
                  </a:lnTo>
                  <a:lnTo>
                    <a:pt x="15" y="1248"/>
                  </a:lnTo>
                  <a:lnTo>
                    <a:pt x="7" y="1198"/>
                  </a:lnTo>
                  <a:lnTo>
                    <a:pt x="2" y="1147"/>
                  </a:lnTo>
                  <a:lnTo>
                    <a:pt x="0" y="1094"/>
                  </a:lnTo>
                  <a:lnTo>
                    <a:pt x="0" y="1041"/>
                  </a:lnTo>
                  <a:lnTo>
                    <a:pt x="3" y="989"/>
                  </a:lnTo>
                  <a:lnTo>
                    <a:pt x="8" y="936"/>
                  </a:lnTo>
                  <a:lnTo>
                    <a:pt x="17" y="882"/>
                  </a:lnTo>
                  <a:lnTo>
                    <a:pt x="27" y="829"/>
                  </a:lnTo>
                  <a:lnTo>
                    <a:pt x="41" y="776"/>
                  </a:lnTo>
                  <a:lnTo>
                    <a:pt x="58" y="724"/>
                  </a:lnTo>
                  <a:lnTo>
                    <a:pt x="76" y="673"/>
                  </a:lnTo>
                  <a:lnTo>
                    <a:pt x="97" y="623"/>
                  </a:lnTo>
                  <a:lnTo>
                    <a:pt x="121" y="574"/>
                  </a:lnTo>
                  <a:lnTo>
                    <a:pt x="146" y="528"/>
                  </a:lnTo>
                  <a:lnTo>
                    <a:pt x="173" y="484"/>
                  </a:lnTo>
                  <a:lnTo>
                    <a:pt x="204" y="440"/>
                  </a:lnTo>
                  <a:lnTo>
                    <a:pt x="234" y="399"/>
                  </a:lnTo>
                  <a:lnTo>
                    <a:pt x="268" y="360"/>
                  </a:lnTo>
                  <a:lnTo>
                    <a:pt x="304" y="321"/>
                  </a:lnTo>
                  <a:lnTo>
                    <a:pt x="340" y="285"/>
                  </a:lnTo>
                  <a:lnTo>
                    <a:pt x="379" y="251"/>
                  </a:lnTo>
                  <a:lnTo>
                    <a:pt x="418" y="219"/>
                  </a:lnTo>
                  <a:lnTo>
                    <a:pt x="460" y="190"/>
                  </a:lnTo>
                  <a:lnTo>
                    <a:pt x="503" y="161"/>
                  </a:lnTo>
                  <a:lnTo>
                    <a:pt x="547" y="136"/>
                  </a:lnTo>
                  <a:lnTo>
                    <a:pt x="591" y="112"/>
                  </a:lnTo>
                  <a:lnTo>
                    <a:pt x="637" y="90"/>
                  </a:lnTo>
                  <a:lnTo>
                    <a:pt x="685" y="70"/>
                  </a:lnTo>
                  <a:lnTo>
                    <a:pt x="732" y="53"/>
                  </a:lnTo>
                  <a:lnTo>
                    <a:pt x="781" y="39"/>
                  </a:lnTo>
                  <a:lnTo>
                    <a:pt x="831" y="25"/>
                  </a:lnTo>
                  <a:lnTo>
                    <a:pt x="882" y="15"/>
                  </a:lnTo>
                  <a:lnTo>
                    <a:pt x="933" y="8"/>
                  </a:lnTo>
                  <a:lnTo>
                    <a:pt x="984" y="3"/>
                  </a:lnTo>
                  <a:lnTo>
                    <a:pt x="1036" y="0"/>
                  </a:lnTo>
                  <a:lnTo>
                    <a:pt x="1087" y="0"/>
                  </a:lnTo>
                  <a:lnTo>
                    <a:pt x="1140" y="3"/>
                  </a:lnTo>
                  <a:lnTo>
                    <a:pt x="1193" y="8"/>
                  </a:lnTo>
                  <a:lnTo>
                    <a:pt x="1245" y="15"/>
                  </a:lnTo>
                  <a:lnTo>
                    <a:pt x="1298" y="27"/>
                  </a:lnTo>
                  <a:lnTo>
                    <a:pt x="1351" y="41"/>
                  </a:lnTo>
                  <a:lnTo>
                    <a:pt x="1403" y="56"/>
                  </a:lnTo>
                  <a:lnTo>
                    <a:pt x="1454" y="75"/>
                  </a:lnTo>
                  <a:lnTo>
                    <a:pt x="1504" y="97"/>
                  </a:lnTo>
                  <a:lnTo>
                    <a:pt x="1551" y="119"/>
                  </a:lnTo>
                  <a:lnTo>
                    <a:pt x="1597" y="144"/>
                  </a:lnTo>
                  <a:lnTo>
                    <a:pt x="1641" y="173"/>
                  </a:lnTo>
                  <a:lnTo>
                    <a:pt x="1684" y="202"/>
                  </a:lnTo>
                  <a:lnTo>
                    <a:pt x="1724" y="234"/>
                  </a:lnTo>
                  <a:lnTo>
                    <a:pt x="1763" y="267"/>
                  </a:lnTo>
                  <a:lnTo>
                    <a:pt x="1801" y="302"/>
                  </a:lnTo>
                  <a:lnTo>
                    <a:pt x="1836" y="340"/>
                  </a:lnTo>
                  <a:lnTo>
                    <a:pt x="1870" y="377"/>
                  </a:lnTo>
                  <a:lnTo>
                    <a:pt x="1901" y="418"/>
                  </a:lnTo>
                  <a:lnTo>
                    <a:pt x="1932" y="459"/>
                  </a:lnTo>
                  <a:lnTo>
                    <a:pt x="1959" y="503"/>
                  </a:lnTo>
                  <a:lnTo>
                    <a:pt x="1984" y="547"/>
                  </a:lnTo>
                  <a:lnTo>
                    <a:pt x="2008" y="591"/>
                  </a:lnTo>
                  <a:lnTo>
                    <a:pt x="2030" y="637"/>
                  </a:lnTo>
                  <a:lnTo>
                    <a:pt x="2049" y="684"/>
                  </a:lnTo>
                  <a:lnTo>
                    <a:pt x="2066" y="734"/>
                  </a:lnTo>
                  <a:lnTo>
                    <a:pt x="2079" y="783"/>
                  </a:lnTo>
                  <a:lnTo>
                    <a:pt x="2093" y="832"/>
                  </a:lnTo>
                  <a:lnTo>
                    <a:pt x="2102" y="883"/>
                  </a:lnTo>
                  <a:lnTo>
                    <a:pt x="2110" y="934"/>
                  </a:lnTo>
                  <a:lnTo>
                    <a:pt x="2115" y="987"/>
                  </a:lnTo>
                  <a:lnTo>
                    <a:pt x="2117" y="1038"/>
                  </a:lnTo>
                  <a:lnTo>
                    <a:pt x="2117" y="1090"/>
                  </a:lnTo>
                  <a:lnTo>
                    <a:pt x="2113" y="1143"/>
                  </a:lnTo>
                  <a:lnTo>
                    <a:pt x="2108" y="1198"/>
                  </a:lnTo>
                  <a:lnTo>
                    <a:pt x="2100" y="1250"/>
                  </a:lnTo>
                  <a:lnTo>
                    <a:pt x="2090" y="1303"/>
                  </a:lnTo>
                  <a:lnTo>
                    <a:pt x="2076" y="1357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18" name="Freeform 677"/>
            <p:cNvSpPr>
              <a:spLocks/>
            </p:cNvSpPr>
            <p:nvPr/>
          </p:nvSpPr>
          <p:spPr bwMode="auto">
            <a:xfrm>
              <a:off x="4867" y="2805"/>
              <a:ext cx="804" cy="663"/>
            </a:xfrm>
            <a:custGeom>
              <a:avLst/>
              <a:gdLst>
                <a:gd name="T0" fmla="*/ 0 w 1609"/>
                <a:gd name="T1" fmla="*/ 1 h 1326"/>
                <a:gd name="T2" fmla="*/ 0 w 1609"/>
                <a:gd name="T3" fmla="*/ 1 h 1326"/>
                <a:gd name="T4" fmla="*/ 0 w 1609"/>
                <a:gd name="T5" fmla="*/ 1 h 1326"/>
                <a:gd name="T6" fmla="*/ 0 w 1609"/>
                <a:gd name="T7" fmla="*/ 1 h 1326"/>
                <a:gd name="T8" fmla="*/ 0 w 1609"/>
                <a:gd name="T9" fmla="*/ 1 h 1326"/>
                <a:gd name="T10" fmla="*/ 0 w 1609"/>
                <a:gd name="T11" fmla="*/ 1 h 1326"/>
                <a:gd name="T12" fmla="*/ 0 w 1609"/>
                <a:gd name="T13" fmla="*/ 1 h 1326"/>
                <a:gd name="T14" fmla="*/ 0 w 1609"/>
                <a:gd name="T15" fmla="*/ 1 h 1326"/>
                <a:gd name="T16" fmla="*/ 0 w 1609"/>
                <a:gd name="T17" fmla="*/ 1 h 1326"/>
                <a:gd name="T18" fmla="*/ 0 w 1609"/>
                <a:gd name="T19" fmla="*/ 1 h 1326"/>
                <a:gd name="T20" fmla="*/ 0 w 1609"/>
                <a:gd name="T21" fmla="*/ 1 h 1326"/>
                <a:gd name="T22" fmla="*/ 0 w 1609"/>
                <a:gd name="T23" fmla="*/ 1 h 1326"/>
                <a:gd name="T24" fmla="*/ 0 w 1609"/>
                <a:gd name="T25" fmla="*/ 1 h 1326"/>
                <a:gd name="T26" fmla="*/ 0 w 1609"/>
                <a:gd name="T27" fmla="*/ 1 h 1326"/>
                <a:gd name="T28" fmla="*/ 0 w 1609"/>
                <a:gd name="T29" fmla="*/ 1 h 1326"/>
                <a:gd name="T30" fmla="*/ 0 w 1609"/>
                <a:gd name="T31" fmla="*/ 1 h 1326"/>
                <a:gd name="T32" fmla="*/ 0 w 1609"/>
                <a:gd name="T33" fmla="*/ 1 h 1326"/>
                <a:gd name="T34" fmla="*/ 0 w 1609"/>
                <a:gd name="T35" fmla="*/ 1 h 1326"/>
                <a:gd name="T36" fmla="*/ 0 w 1609"/>
                <a:gd name="T37" fmla="*/ 1 h 1326"/>
                <a:gd name="T38" fmla="*/ 0 w 1609"/>
                <a:gd name="T39" fmla="*/ 1 h 1326"/>
                <a:gd name="T40" fmla="*/ 0 w 1609"/>
                <a:gd name="T41" fmla="*/ 1 h 1326"/>
                <a:gd name="T42" fmla="*/ 0 w 1609"/>
                <a:gd name="T43" fmla="*/ 1 h 1326"/>
                <a:gd name="T44" fmla="*/ 0 w 1609"/>
                <a:gd name="T45" fmla="*/ 1 h 1326"/>
                <a:gd name="T46" fmla="*/ 0 w 1609"/>
                <a:gd name="T47" fmla="*/ 1 h 1326"/>
                <a:gd name="T48" fmla="*/ 0 w 1609"/>
                <a:gd name="T49" fmla="*/ 1 h 1326"/>
                <a:gd name="T50" fmla="*/ 0 w 1609"/>
                <a:gd name="T51" fmla="*/ 1 h 1326"/>
                <a:gd name="T52" fmla="*/ 0 w 1609"/>
                <a:gd name="T53" fmla="*/ 1 h 1326"/>
                <a:gd name="T54" fmla="*/ 0 w 1609"/>
                <a:gd name="T55" fmla="*/ 1 h 1326"/>
                <a:gd name="T56" fmla="*/ 0 w 1609"/>
                <a:gd name="T57" fmla="*/ 1 h 1326"/>
                <a:gd name="T58" fmla="*/ 0 w 1609"/>
                <a:gd name="T59" fmla="*/ 0 h 1326"/>
                <a:gd name="T60" fmla="*/ 0 w 1609"/>
                <a:gd name="T61" fmla="*/ 0 h 1326"/>
                <a:gd name="T62" fmla="*/ 0 w 1609"/>
                <a:gd name="T63" fmla="*/ 0 h 1326"/>
                <a:gd name="T64" fmla="*/ 0 w 1609"/>
                <a:gd name="T65" fmla="*/ 1 h 1326"/>
                <a:gd name="T66" fmla="*/ 0 w 1609"/>
                <a:gd name="T67" fmla="*/ 1 h 1326"/>
                <a:gd name="T68" fmla="*/ 0 w 1609"/>
                <a:gd name="T69" fmla="*/ 1 h 1326"/>
                <a:gd name="T70" fmla="*/ 0 w 1609"/>
                <a:gd name="T71" fmla="*/ 1 h 1326"/>
                <a:gd name="T72" fmla="*/ 0 w 1609"/>
                <a:gd name="T73" fmla="*/ 1 h 1326"/>
                <a:gd name="T74" fmla="*/ 0 w 1609"/>
                <a:gd name="T75" fmla="*/ 1 h 1326"/>
                <a:gd name="T76" fmla="*/ 0 w 1609"/>
                <a:gd name="T77" fmla="*/ 1 h 13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09"/>
                <a:gd name="T118" fmla="*/ 0 h 1326"/>
                <a:gd name="T119" fmla="*/ 1609 w 1609"/>
                <a:gd name="T120" fmla="*/ 1326 h 13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09" h="1326">
                  <a:moveTo>
                    <a:pt x="0" y="1326"/>
                  </a:moveTo>
                  <a:lnTo>
                    <a:pt x="0" y="1326"/>
                  </a:lnTo>
                  <a:lnTo>
                    <a:pt x="26" y="1243"/>
                  </a:lnTo>
                  <a:lnTo>
                    <a:pt x="53" y="1162"/>
                  </a:lnTo>
                  <a:lnTo>
                    <a:pt x="83" y="1082"/>
                  </a:lnTo>
                  <a:lnTo>
                    <a:pt x="116" y="1005"/>
                  </a:lnTo>
                  <a:lnTo>
                    <a:pt x="151" y="931"/>
                  </a:lnTo>
                  <a:lnTo>
                    <a:pt x="189" y="858"/>
                  </a:lnTo>
                  <a:lnTo>
                    <a:pt x="228" y="786"/>
                  </a:lnTo>
                  <a:lnTo>
                    <a:pt x="269" y="718"/>
                  </a:lnTo>
                  <a:lnTo>
                    <a:pt x="311" y="654"/>
                  </a:lnTo>
                  <a:lnTo>
                    <a:pt x="357" y="591"/>
                  </a:lnTo>
                  <a:lnTo>
                    <a:pt x="403" y="531"/>
                  </a:lnTo>
                  <a:lnTo>
                    <a:pt x="452" y="474"/>
                  </a:lnTo>
                  <a:lnTo>
                    <a:pt x="501" y="419"/>
                  </a:lnTo>
                  <a:lnTo>
                    <a:pt x="552" y="367"/>
                  </a:lnTo>
                  <a:lnTo>
                    <a:pt x="605" y="319"/>
                  </a:lnTo>
                  <a:lnTo>
                    <a:pt x="658" y="273"/>
                  </a:lnTo>
                  <a:lnTo>
                    <a:pt x="714" y="231"/>
                  </a:lnTo>
                  <a:lnTo>
                    <a:pt x="768" y="192"/>
                  </a:lnTo>
                  <a:lnTo>
                    <a:pt x="826" y="156"/>
                  </a:lnTo>
                  <a:lnTo>
                    <a:pt x="884" y="124"/>
                  </a:lnTo>
                  <a:lnTo>
                    <a:pt x="941" y="97"/>
                  </a:lnTo>
                  <a:lnTo>
                    <a:pt x="1001" y="71"/>
                  </a:lnTo>
                  <a:lnTo>
                    <a:pt x="1060" y="49"/>
                  </a:lnTo>
                  <a:lnTo>
                    <a:pt x="1120" y="32"/>
                  </a:lnTo>
                  <a:lnTo>
                    <a:pt x="1181" y="17"/>
                  </a:lnTo>
                  <a:lnTo>
                    <a:pt x="1242" y="8"/>
                  </a:lnTo>
                  <a:lnTo>
                    <a:pt x="1303" y="1"/>
                  </a:lnTo>
                  <a:lnTo>
                    <a:pt x="1334" y="0"/>
                  </a:lnTo>
                  <a:lnTo>
                    <a:pt x="1364" y="0"/>
                  </a:lnTo>
                  <a:lnTo>
                    <a:pt x="1395" y="0"/>
                  </a:lnTo>
                  <a:lnTo>
                    <a:pt x="1425" y="1"/>
                  </a:lnTo>
                  <a:lnTo>
                    <a:pt x="1456" y="5"/>
                  </a:lnTo>
                  <a:lnTo>
                    <a:pt x="1487" y="8"/>
                  </a:lnTo>
                  <a:lnTo>
                    <a:pt x="1517" y="13"/>
                  </a:lnTo>
                  <a:lnTo>
                    <a:pt x="1548" y="18"/>
                  </a:lnTo>
                  <a:lnTo>
                    <a:pt x="1578" y="25"/>
                  </a:lnTo>
                  <a:lnTo>
                    <a:pt x="1609" y="34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19" name="Freeform 678"/>
            <p:cNvSpPr>
              <a:spLocks/>
            </p:cNvSpPr>
            <p:nvPr/>
          </p:nvSpPr>
          <p:spPr bwMode="auto">
            <a:xfrm>
              <a:off x="5277" y="2707"/>
              <a:ext cx="408" cy="964"/>
            </a:xfrm>
            <a:custGeom>
              <a:avLst/>
              <a:gdLst>
                <a:gd name="T0" fmla="*/ 0 w 817"/>
                <a:gd name="T1" fmla="*/ 1 h 1928"/>
                <a:gd name="T2" fmla="*/ 0 w 817"/>
                <a:gd name="T3" fmla="*/ 1 h 1928"/>
                <a:gd name="T4" fmla="*/ 0 w 817"/>
                <a:gd name="T5" fmla="*/ 1 h 1928"/>
                <a:gd name="T6" fmla="*/ 0 w 817"/>
                <a:gd name="T7" fmla="*/ 1 h 1928"/>
                <a:gd name="T8" fmla="*/ 0 w 817"/>
                <a:gd name="T9" fmla="*/ 1 h 1928"/>
                <a:gd name="T10" fmla="*/ 0 w 817"/>
                <a:gd name="T11" fmla="*/ 1 h 1928"/>
                <a:gd name="T12" fmla="*/ 0 w 817"/>
                <a:gd name="T13" fmla="*/ 1 h 1928"/>
                <a:gd name="T14" fmla="*/ 0 w 817"/>
                <a:gd name="T15" fmla="*/ 1 h 1928"/>
                <a:gd name="T16" fmla="*/ 0 w 817"/>
                <a:gd name="T17" fmla="*/ 1 h 1928"/>
                <a:gd name="T18" fmla="*/ 0 w 817"/>
                <a:gd name="T19" fmla="*/ 1 h 1928"/>
                <a:gd name="T20" fmla="*/ 0 w 817"/>
                <a:gd name="T21" fmla="*/ 1 h 1928"/>
                <a:gd name="T22" fmla="*/ 0 w 817"/>
                <a:gd name="T23" fmla="*/ 1 h 1928"/>
                <a:gd name="T24" fmla="*/ 0 w 817"/>
                <a:gd name="T25" fmla="*/ 1 h 1928"/>
                <a:gd name="T26" fmla="*/ 0 w 817"/>
                <a:gd name="T27" fmla="*/ 1 h 1928"/>
                <a:gd name="T28" fmla="*/ 0 w 817"/>
                <a:gd name="T29" fmla="*/ 1 h 1928"/>
                <a:gd name="T30" fmla="*/ 0 w 817"/>
                <a:gd name="T31" fmla="*/ 1 h 1928"/>
                <a:gd name="T32" fmla="*/ 0 w 817"/>
                <a:gd name="T33" fmla="*/ 1 h 1928"/>
                <a:gd name="T34" fmla="*/ 0 w 817"/>
                <a:gd name="T35" fmla="*/ 1 h 1928"/>
                <a:gd name="T36" fmla="*/ 0 w 817"/>
                <a:gd name="T37" fmla="*/ 1 h 1928"/>
                <a:gd name="T38" fmla="*/ 0 w 817"/>
                <a:gd name="T39" fmla="*/ 1 h 1928"/>
                <a:gd name="T40" fmla="*/ 0 w 817"/>
                <a:gd name="T41" fmla="*/ 1 h 1928"/>
                <a:gd name="T42" fmla="*/ 0 w 817"/>
                <a:gd name="T43" fmla="*/ 1 h 1928"/>
                <a:gd name="T44" fmla="*/ 0 w 817"/>
                <a:gd name="T45" fmla="*/ 1 h 1928"/>
                <a:gd name="T46" fmla="*/ 0 w 817"/>
                <a:gd name="T47" fmla="*/ 1 h 1928"/>
                <a:gd name="T48" fmla="*/ 0 w 817"/>
                <a:gd name="T49" fmla="*/ 1 h 1928"/>
                <a:gd name="T50" fmla="*/ 0 w 817"/>
                <a:gd name="T51" fmla="*/ 1 h 1928"/>
                <a:gd name="T52" fmla="*/ 0 w 817"/>
                <a:gd name="T53" fmla="*/ 1 h 1928"/>
                <a:gd name="T54" fmla="*/ 0 w 817"/>
                <a:gd name="T55" fmla="*/ 1 h 1928"/>
                <a:gd name="T56" fmla="*/ 0 w 817"/>
                <a:gd name="T57" fmla="*/ 1 h 1928"/>
                <a:gd name="T58" fmla="*/ 0 w 817"/>
                <a:gd name="T59" fmla="*/ 1 h 1928"/>
                <a:gd name="T60" fmla="*/ 0 w 817"/>
                <a:gd name="T61" fmla="*/ 1 h 1928"/>
                <a:gd name="T62" fmla="*/ 0 w 817"/>
                <a:gd name="T63" fmla="*/ 1 h 1928"/>
                <a:gd name="T64" fmla="*/ 0 w 817"/>
                <a:gd name="T65" fmla="*/ 1 h 1928"/>
                <a:gd name="T66" fmla="*/ 0 w 817"/>
                <a:gd name="T67" fmla="*/ 1 h 1928"/>
                <a:gd name="T68" fmla="*/ 0 w 817"/>
                <a:gd name="T69" fmla="*/ 1 h 1928"/>
                <a:gd name="T70" fmla="*/ 0 w 817"/>
                <a:gd name="T71" fmla="*/ 1 h 1928"/>
                <a:gd name="T72" fmla="*/ 0 w 817"/>
                <a:gd name="T73" fmla="*/ 0 h 1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17"/>
                <a:gd name="T112" fmla="*/ 0 h 1928"/>
                <a:gd name="T113" fmla="*/ 817 w 817"/>
                <a:gd name="T114" fmla="*/ 1928 h 1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17" h="1928">
                  <a:moveTo>
                    <a:pt x="730" y="1928"/>
                  </a:moveTo>
                  <a:lnTo>
                    <a:pt x="730" y="1928"/>
                  </a:lnTo>
                  <a:lnTo>
                    <a:pt x="752" y="1845"/>
                  </a:lnTo>
                  <a:lnTo>
                    <a:pt x="771" y="1762"/>
                  </a:lnTo>
                  <a:lnTo>
                    <a:pt x="786" y="1680"/>
                  </a:lnTo>
                  <a:lnTo>
                    <a:pt x="800" y="1599"/>
                  </a:lnTo>
                  <a:lnTo>
                    <a:pt x="808" y="1517"/>
                  </a:lnTo>
                  <a:lnTo>
                    <a:pt x="813" y="1436"/>
                  </a:lnTo>
                  <a:lnTo>
                    <a:pt x="817" y="1358"/>
                  </a:lnTo>
                  <a:lnTo>
                    <a:pt x="815" y="1278"/>
                  </a:lnTo>
                  <a:lnTo>
                    <a:pt x="812" y="1201"/>
                  </a:lnTo>
                  <a:lnTo>
                    <a:pt x="805" y="1125"/>
                  </a:lnTo>
                  <a:lnTo>
                    <a:pt x="796" y="1050"/>
                  </a:lnTo>
                  <a:lnTo>
                    <a:pt x="783" y="977"/>
                  </a:lnTo>
                  <a:lnTo>
                    <a:pt x="768" y="906"/>
                  </a:lnTo>
                  <a:lnTo>
                    <a:pt x="751" y="836"/>
                  </a:lnTo>
                  <a:lnTo>
                    <a:pt x="729" y="767"/>
                  </a:lnTo>
                  <a:lnTo>
                    <a:pt x="706" y="702"/>
                  </a:lnTo>
                  <a:lnTo>
                    <a:pt x="679" y="637"/>
                  </a:lnTo>
                  <a:lnTo>
                    <a:pt x="650" y="575"/>
                  </a:lnTo>
                  <a:lnTo>
                    <a:pt x="620" y="515"/>
                  </a:lnTo>
                  <a:lnTo>
                    <a:pt x="586" y="457"/>
                  </a:lnTo>
                  <a:lnTo>
                    <a:pt x="548" y="403"/>
                  </a:lnTo>
                  <a:lnTo>
                    <a:pt x="511" y="352"/>
                  </a:lnTo>
                  <a:lnTo>
                    <a:pt x="469" y="301"/>
                  </a:lnTo>
                  <a:lnTo>
                    <a:pt x="426" y="255"/>
                  </a:lnTo>
                  <a:lnTo>
                    <a:pt x="380" y="211"/>
                  </a:lnTo>
                  <a:lnTo>
                    <a:pt x="333" y="172"/>
                  </a:lnTo>
                  <a:lnTo>
                    <a:pt x="282" y="135"/>
                  </a:lnTo>
                  <a:lnTo>
                    <a:pt x="229" y="101"/>
                  </a:lnTo>
                  <a:lnTo>
                    <a:pt x="175" y="70"/>
                  </a:lnTo>
                  <a:lnTo>
                    <a:pt x="147" y="56"/>
                  </a:lnTo>
                  <a:lnTo>
                    <a:pt x="119" y="43"/>
                  </a:lnTo>
                  <a:lnTo>
                    <a:pt x="90" y="31"/>
                  </a:lnTo>
                  <a:lnTo>
                    <a:pt x="61" y="19"/>
                  </a:lnTo>
                  <a:lnTo>
                    <a:pt x="30" y="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</p:grpSp>
      <p:grpSp>
        <p:nvGrpSpPr>
          <p:cNvPr id="20" name="Group 60"/>
          <p:cNvGrpSpPr>
            <a:grpSpLocks/>
          </p:cNvGrpSpPr>
          <p:nvPr/>
        </p:nvGrpSpPr>
        <p:grpSpPr bwMode="auto">
          <a:xfrm>
            <a:off x="2481426" y="3864958"/>
            <a:ext cx="4389120" cy="1737360"/>
            <a:chOff x="762000" y="2971800"/>
            <a:chExt cx="3657600" cy="1447800"/>
          </a:xfrm>
        </p:grpSpPr>
        <p:sp>
          <p:nvSpPr>
            <p:cNvPr id="21" name="Rounded Rectangle 20"/>
            <p:cNvSpPr/>
            <p:nvPr/>
          </p:nvSpPr>
          <p:spPr>
            <a:xfrm>
              <a:off x="762000" y="2971800"/>
              <a:ext cx="3657600" cy="1447800"/>
            </a:xfrm>
            <a:prstGeom prst="roundRect">
              <a:avLst>
                <a:gd name="adj" fmla="val 13334"/>
              </a:avLst>
            </a:prstGeom>
            <a:solidFill>
              <a:srgbClr val="DDA81E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755648" anchor="ctr"/>
            <a:lstStyle/>
            <a:p>
              <a:pPr>
                <a:defRPr/>
              </a:pPr>
              <a:r>
                <a:rPr lang="en-US" sz="2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Demi" pitchFamily="34" charset="0"/>
                </a:rPr>
                <a:t>Educate</a:t>
              </a:r>
              <a:br>
                <a:rPr lang="en-US" sz="2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Demi" pitchFamily="34" charset="0"/>
                </a:rPr>
              </a:br>
              <a:r>
                <a:rPr lang="en-US" sz="27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Demi" pitchFamily="34" charset="0"/>
                </a:rPr>
                <a:t>Diverse Learners</a:t>
              </a:r>
            </a:p>
          </p:txBody>
        </p:sp>
        <p:sp>
          <p:nvSpPr>
            <p:cNvPr id="22" name="AutoShape 375"/>
            <p:cNvSpPr>
              <a:spLocks noChangeArrowheads="1"/>
            </p:cNvSpPr>
            <p:nvPr/>
          </p:nvSpPr>
          <p:spPr bwMode="auto">
            <a:xfrm>
              <a:off x="990600" y="3182937"/>
              <a:ext cx="1066800" cy="1008063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592"/>
            </a:p>
          </p:txBody>
        </p:sp>
        <p:sp>
          <p:nvSpPr>
            <p:cNvPr id="23" name="Freeform 624"/>
            <p:cNvSpPr>
              <a:spLocks/>
            </p:cNvSpPr>
            <p:nvPr/>
          </p:nvSpPr>
          <p:spPr bwMode="auto">
            <a:xfrm>
              <a:off x="1120775" y="3297237"/>
              <a:ext cx="782638" cy="742950"/>
            </a:xfrm>
            <a:custGeom>
              <a:avLst/>
              <a:gdLst>
                <a:gd name="T0" fmla="*/ 2147483647 w 680"/>
                <a:gd name="T1" fmla="*/ 0 h 646"/>
                <a:gd name="T2" fmla="*/ 2147483647 w 680"/>
                <a:gd name="T3" fmla="*/ 2147483647 h 646"/>
                <a:gd name="T4" fmla="*/ 2147483647 w 680"/>
                <a:gd name="T5" fmla="*/ 2147483647 h 646"/>
                <a:gd name="T6" fmla="*/ 2147483647 w 680"/>
                <a:gd name="T7" fmla="*/ 2147483647 h 646"/>
                <a:gd name="T8" fmla="*/ 2147483647 w 680"/>
                <a:gd name="T9" fmla="*/ 2147483647 h 646"/>
                <a:gd name="T10" fmla="*/ 2147483647 w 680"/>
                <a:gd name="T11" fmla="*/ 2147483647 h 646"/>
                <a:gd name="T12" fmla="*/ 2147483647 w 680"/>
                <a:gd name="T13" fmla="*/ 2147483647 h 646"/>
                <a:gd name="T14" fmla="*/ 2147483647 w 680"/>
                <a:gd name="T15" fmla="*/ 2147483647 h 646"/>
                <a:gd name="T16" fmla="*/ 0 w 680"/>
                <a:gd name="T17" fmla="*/ 2147483647 h 646"/>
                <a:gd name="T18" fmla="*/ 2147483647 w 680"/>
                <a:gd name="T19" fmla="*/ 2147483647 h 646"/>
                <a:gd name="T20" fmla="*/ 2147483647 w 680"/>
                <a:gd name="T21" fmla="*/ 0 h 6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0"/>
                <a:gd name="T34" fmla="*/ 0 h 646"/>
                <a:gd name="T35" fmla="*/ 680 w 680"/>
                <a:gd name="T36" fmla="*/ 646 h 6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0" h="646">
                  <a:moveTo>
                    <a:pt x="340" y="0"/>
                  </a:moveTo>
                  <a:lnTo>
                    <a:pt x="445" y="212"/>
                  </a:lnTo>
                  <a:lnTo>
                    <a:pt x="680" y="247"/>
                  </a:lnTo>
                  <a:lnTo>
                    <a:pt x="510" y="412"/>
                  </a:lnTo>
                  <a:lnTo>
                    <a:pt x="550" y="646"/>
                  </a:lnTo>
                  <a:lnTo>
                    <a:pt x="340" y="536"/>
                  </a:lnTo>
                  <a:lnTo>
                    <a:pt x="130" y="646"/>
                  </a:lnTo>
                  <a:lnTo>
                    <a:pt x="170" y="412"/>
                  </a:lnTo>
                  <a:lnTo>
                    <a:pt x="0" y="247"/>
                  </a:lnTo>
                  <a:lnTo>
                    <a:pt x="235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4950306" y="5876638"/>
            <a:ext cx="4389120" cy="1737360"/>
          </a:xfrm>
          <a:prstGeom prst="roundRect">
            <a:avLst>
              <a:gd name="adj" fmla="val 13334"/>
            </a:avLst>
          </a:prstGeom>
          <a:solidFill>
            <a:srgbClr val="9100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755648" anchor="ctr"/>
          <a:lstStyle/>
          <a:p>
            <a:pPr>
              <a:defRPr/>
            </a:pPr>
            <a:r>
              <a:rPr lang="en-US" sz="2760" dirty="0">
                <a:solidFill>
                  <a:schemeClr val="bg2"/>
                </a:solidFill>
                <a:latin typeface="Franklin Gothic Demi" pitchFamily="34" charset="0"/>
              </a:rPr>
              <a:t>Support </a:t>
            </a:r>
            <a:br>
              <a:rPr lang="en-US" sz="2760" dirty="0">
                <a:solidFill>
                  <a:schemeClr val="bg2"/>
                </a:solidFill>
                <a:latin typeface="Franklin Gothic Demi" pitchFamily="34" charset="0"/>
              </a:rPr>
            </a:br>
            <a:r>
              <a:rPr lang="en-US" sz="2760" dirty="0">
                <a:solidFill>
                  <a:schemeClr val="bg2"/>
                </a:solidFill>
                <a:latin typeface="Franklin Gothic Demi" pitchFamily="34" charset="0"/>
              </a:rPr>
              <a:t>Student</a:t>
            </a:r>
            <a:br>
              <a:rPr lang="en-US" sz="2760" dirty="0">
                <a:solidFill>
                  <a:schemeClr val="bg2"/>
                </a:solidFill>
                <a:latin typeface="Franklin Gothic Demi" pitchFamily="34" charset="0"/>
              </a:rPr>
            </a:br>
            <a:r>
              <a:rPr lang="en-US" sz="2760" dirty="0">
                <a:solidFill>
                  <a:schemeClr val="bg2"/>
                </a:solidFill>
                <a:latin typeface="Franklin Gothic Demi" pitchFamily="34" charset="0"/>
              </a:rPr>
              <a:t>Success</a:t>
            </a:r>
          </a:p>
        </p:txBody>
      </p:sp>
      <p:sp>
        <p:nvSpPr>
          <p:cNvPr id="25" name="AutoShape 29"/>
          <p:cNvSpPr>
            <a:spLocks noChangeArrowheads="1"/>
          </p:cNvSpPr>
          <p:nvPr/>
        </p:nvSpPr>
        <p:spPr bwMode="auto">
          <a:xfrm>
            <a:off x="5407506" y="6150958"/>
            <a:ext cx="1280160" cy="120967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592"/>
          </a:p>
        </p:txBody>
      </p: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664306" y="2295238"/>
            <a:ext cx="1280160" cy="1295400"/>
            <a:chOff x="480" y="480"/>
            <a:chExt cx="1248" cy="1262"/>
          </a:xfrm>
        </p:grpSpPr>
        <p:sp>
          <p:nvSpPr>
            <p:cNvPr id="27" name="AutoShape 4"/>
            <p:cNvSpPr>
              <a:spLocks noChangeAspect="1" noChangeArrowheads="1" noTextEdit="1"/>
            </p:cNvSpPr>
            <p:nvPr/>
          </p:nvSpPr>
          <p:spPr bwMode="auto">
            <a:xfrm>
              <a:off x="480" y="480"/>
              <a:ext cx="1248" cy="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620" y="489"/>
              <a:ext cx="1097" cy="784"/>
            </a:xfrm>
            <a:custGeom>
              <a:avLst/>
              <a:gdLst>
                <a:gd name="T0" fmla="*/ 0 w 2195"/>
                <a:gd name="T1" fmla="*/ 1 h 1568"/>
                <a:gd name="T2" fmla="*/ 0 w 2195"/>
                <a:gd name="T3" fmla="*/ 1 h 1568"/>
                <a:gd name="T4" fmla="*/ 0 w 2195"/>
                <a:gd name="T5" fmla="*/ 1 h 1568"/>
                <a:gd name="T6" fmla="*/ 0 w 2195"/>
                <a:gd name="T7" fmla="*/ 1 h 1568"/>
                <a:gd name="T8" fmla="*/ 0 w 2195"/>
                <a:gd name="T9" fmla="*/ 1 h 1568"/>
                <a:gd name="T10" fmla="*/ 0 w 2195"/>
                <a:gd name="T11" fmla="*/ 1 h 1568"/>
                <a:gd name="T12" fmla="*/ 0 w 2195"/>
                <a:gd name="T13" fmla="*/ 1 h 1568"/>
                <a:gd name="T14" fmla="*/ 0 w 2195"/>
                <a:gd name="T15" fmla="*/ 1 h 1568"/>
                <a:gd name="T16" fmla="*/ 0 w 2195"/>
                <a:gd name="T17" fmla="*/ 1 h 1568"/>
                <a:gd name="T18" fmla="*/ 0 w 2195"/>
                <a:gd name="T19" fmla="*/ 1 h 1568"/>
                <a:gd name="T20" fmla="*/ 0 w 2195"/>
                <a:gd name="T21" fmla="*/ 1 h 1568"/>
                <a:gd name="T22" fmla="*/ 0 w 2195"/>
                <a:gd name="T23" fmla="*/ 1 h 1568"/>
                <a:gd name="T24" fmla="*/ 0 w 2195"/>
                <a:gd name="T25" fmla="*/ 1 h 1568"/>
                <a:gd name="T26" fmla="*/ 0 w 2195"/>
                <a:gd name="T27" fmla="*/ 1 h 1568"/>
                <a:gd name="T28" fmla="*/ 0 w 2195"/>
                <a:gd name="T29" fmla="*/ 1 h 1568"/>
                <a:gd name="T30" fmla="*/ 0 w 2195"/>
                <a:gd name="T31" fmla="*/ 1 h 1568"/>
                <a:gd name="T32" fmla="*/ 0 w 2195"/>
                <a:gd name="T33" fmla="*/ 1 h 1568"/>
                <a:gd name="T34" fmla="*/ 0 w 2195"/>
                <a:gd name="T35" fmla="*/ 1 h 1568"/>
                <a:gd name="T36" fmla="*/ 0 w 2195"/>
                <a:gd name="T37" fmla="*/ 1 h 1568"/>
                <a:gd name="T38" fmla="*/ 0 w 2195"/>
                <a:gd name="T39" fmla="*/ 1 h 1568"/>
                <a:gd name="T40" fmla="*/ 0 w 2195"/>
                <a:gd name="T41" fmla="*/ 1 h 1568"/>
                <a:gd name="T42" fmla="*/ 0 w 2195"/>
                <a:gd name="T43" fmla="*/ 1 h 1568"/>
                <a:gd name="T44" fmla="*/ 0 w 2195"/>
                <a:gd name="T45" fmla="*/ 1 h 1568"/>
                <a:gd name="T46" fmla="*/ 0 w 2195"/>
                <a:gd name="T47" fmla="*/ 1 h 1568"/>
                <a:gd name="T48" fmla="*/ 0 w 2195"/>
                <a:gd name="T49" fmla="*/ 1 h 1568"/>
                <a:gd name="T50" fmla="*/ 0 w 2195"/>
                <a:gd name="T51" fmla="*/ 1 h 1568"/>
                <a:gd name="T52" fmla="*/ 0 w 2195"/>
                <a:gd name="T53" fmla="*/ 1 h 1568"/>
                <a:gd name="T54" fmla="*/ 0 w 2195"/>
                <a:gd name="T55" fmla="*/ 1 h 1568"/>
                <a:gd name="T56" fmla="*/ 0 w 2195"/>
                <a:gd name="T57" fmla="*/ 1 h 1568"/>
                <a:gd name="T58" fmla="*/ 0 w 2195"/>
                <a:gd name="T59" fmla="*/ 1 h 1568"/>
                <a:gd name="T60" fmla="*/ 0 w 2195"/>
                <a:gd name="T61" fmla="*/ 1 h 1568"/>
                <a:gd name="T62" fmla="*/ 0 w 2195"/>
                <a:gd name="T63" fmla="*/ 1 h 1568"/>
                <a:gd name="T64" fmla="*/ 0 w 2195"/>
                <a:gd name="T65" fmla="*/ 1 h 1568"/>
                <a:gd name="T66" fmla="*/ 0 w 2195"/>
                <a:gd name="T67" fmla="*/ 1 h 1568"/>
                <a:gd name="T68" fmla="*/ 0 w 2195"/>
                <a:gd name="T69" fmla="*/ 1 h 1568"/>
                <a:gd name="T70" fmla="*/ 0 w 2195"/>
                <a:gd name="T71" fmla="*/ 1 h 1568"/>
                <a:gd name="T72" fmla="*/ 0 w 2195"/>
                <a:gd name="T73" fmla="*/ 1 h 1568"/>
                <a:gd name="T74" fmla="*/ 0 w 2195"/>
                <a:gd name="T75" fmla="*/ 1 h 1568"/>
                <a:gd name="T76" fmla="*/ 0 w 2195"/>
                <a:gd name="T77" fmla="*/ 1 h 1568"/>
                <a:gd name="T78" fmla="*/ 0 w 2195"/>
                <a:gd name="T79" fmla="*/ 1 h 1568"/>
                <a:gd name="T80" fmla="*/ 0 w 2195"/>
                <a:gd name="T81" fmla="*/ 1 h 1568"/>
                <a:gd name="T82" fmla="*/ 0 w 2195"/>
                <a:gd name="T83" fmla="*/ 1 h 1568"/>
                <a:gd name="T84" fmla="*/ 0 w 2195"/>
                <a:gd name="T85" fmla="*/ 1 h 1568"/>
                <a:gd name="T86" fmla="*/ 0 w 2195"/>
                <a:gd name="T87" fmla="*/ 1 h 1568"/>
                <a:gd name="T88" fmla="*/ 0 w 2195"/>
                <a:gd name="T89" fmla="*/ 1 h 1568"/>
                <a:gd name="T90" fmla="*/ 0 w 2195"/>
                <a:gd name="T91" fmla="*/ 1 h 1568"/>
                <a:gd name="T92" fmla="*/ 0 w 2195"/>
                <a:gd name="T93" fmla="*/ 1 h 1568"/>
                <a:gd name="T94" fmla="*/ 0 w 2195"/>
                <a:gd name="T95" fmla="*/ 1 h 1568"/>
                <a:gd name="T96" fmla="*/ 0 w 2195"/>
                <a:gd name="T97" fmla="*/ 1 h 1568"/>
                <a:gd name="T98" fmla="*/ 0 w 2195"/>
                <a:gd name="T99" fmla="*/ 1 h 1568"/>
                <a:gd name="T100" fmla="*/ 0 w 2195"/>
                <a:gd name="T101" fmla="*/ 1 h 1568"/>
                <a:gd name="T102" fmla="*/ 0 w 2195"/>
                <a:gd name="T103" fmla="*/ 1 h 1568"/>
                <a:gd name="T104" fmla="*/ 0 w 2195"/>
                <a:gd name="T105" fmla="*/ 1 h 1568"/>
                <a:gd name="T106" fmla="*/ 0 w 2195"/>
                <a:gd name="T107" fmla="*/ 1 h 1568"/>
                <a:gd name="T108" fmla="*/ 0 w 2195"/>
                <a:gd name="T109" fmla="*/ 1 h 1568"/>
                <a:gd name="T110" fmla="*/ 0 w 2195"/>
                <a:gd name="T111" fmla="*/ 1 h 1568"/>
                <a:gd name="T112" fmla="*/ 0 w 2195"/>
                <a:gd name="T113" fmla="*/ 1 h 1568"/>
                <a:gd name="T114" fmla="*/ 0 w 2195"/>
                <a:gd name="T115" fmla="*/ 1 h 1568"/>
                <a:gd name="T116" fmla="*/ 0 w 2195"/>
                <a:gd name="T117" fmla="*/ 1 h 1568"/>
                <a:gd name="T118" fmla="*/ 0 w 2195"/>
                <a:gd name="T119" fmla="*/ 1 h 1568"/>
                <a:gd name="T120" fmla="*/ 0 w 2195"/>
                <a:gd name="T121" fmla="*/ 0 h 15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95"/>
                <a:gd name="T184" fmla="*/ 0 h 1568"/>
                <a:gd name="T185" fmla="*/ 2195 w 2195"/>
                <a:gd name="T186" fmla="*/ 1568 h 15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95" h="1568">
                  <a:moveTo>
                    <a:pt x="1109" y="0"/>
                  </a:moveTo>
                  <a:lnTo>
                    <a:pt x="1116" y="1"/>
                  </a:lnTo>
                  <a:lnTo>
                    <a:pt x="1121" y="3"/>
                  </a:lnTo>
                  <a:lnTo>
                    <a:pt x="1128" y="4"/>
                  </a:lnTo>
                  <a:lnTo>
                    <a:pt x="1135" y="6"/>
                  </a:lnTo>
                  <a:lnTo>
                    <a:pt x="1140" y="9"/>
                  </a:lnTo>
                  <a:lnTo>
                    <a:pt x="1148" y="10"/>
                  </a:lnTo>
                  <a:lnTo>
                    <a:pt x="1154" y="12"/>
                  </a:lnTo>
                  <a:lnTo>
                    <a:pt x="1161" y="15"/>
                  </a:lnTo>
                  <a:lnTo>
                    <a:pt x="1167" y="16"/>
                  </a:lnTo>
                  <a:lnTo>
                    <a:pt x="1174" y="19"/>
                  </a:lnTo>
                  <a:lnTo>
                    <a:pt x="1180" y="21"/>
                  </a:lnTo>
                  <a:lnTo>
                    <a:pt x="1187" y="24"/>
                  </a:lnTo>
                  <a:lnTo>
                    <a:pt x="1192" y="26"/>
                  </a:lnTo>
                  <a:lnTo>
                    <a:pt x="1199" y="28"/>
                  </a:lnTo>
                  <a:lnTo>
                    <a:pt x="1206" y="31"/>
                  </a:lnTo>
                  <a:lnTo>
                    <a:pt x="1212" y="34"/>
                  </a:lnTo>
                  <a:lnTo>
                    <a:pt x="1219" y="36"/>
                  </a:lnTo>
                  <a:lnTo>
                    <a:pt x="1225" y="38"/>
                  </a:lnTo>
                  <a:lnTo>
                    <a:pt x="1231" y="41"/>
                  </a:lnTo>
                  <a:lnTo>
                    <a:pt x="1238" y="43"/>
                  </a:lnTo>
                  <a:lnTo>
                    <a:pt x="1243" y="46"/>
                  </a:lnTo>
                  <a:lnTo>
                    <a:pt x="1251" y="48"/>
                  </a:lnTo>
                  <a:lnTo>
                    <a:pt x="1257" y="51"/>
                  </a:lnTo>
                  <a:lnTo>
                    <a:pt x="1265" y="54"/>
                  </a:lnTo>
                  <a:lnTo>
                    <a:pt x="1270" y="56"/>
                  </a:lnTo>
                  <a:lnTo>
                    <a:pt x="1277" y="59"/>
                  </a:lnTo>
                  <a:lnTo>
                    <a:pt x="1283" y="62"/>
                  </a:lnTo>
                  <a:lnTo>
                    <a:pt x="1290" y="65"/>
                  </a:lnTo>
                  <a:lnTo>
                    <a:pt x="1296" y="68"/>
                  </a:lnTo>
                  <a:lnTo>
                    <a:pt x="1302" y="72"/>
                  </a:lnTo>
                  <a:lnTo>
                    <a:pt x="1309" y="75"/>
                  </a:lnTo>
                  <a:lnTo>
                    <a:pt x="1316" y="77"/>
                  </a:lnTo>
                  <a:lnTo>
                    <a:pt x="1321" y="80"/>
                  </a:lnTo>
                  <a:lnTo>
                    <a:pt x="1328" y="83"/>
                  </a:lnTo>
                  <a:lnTo>
                    <a:pt x="1334" y="86"/>
                  </a:lnTo>
                  <a:lnTo>
                    <a:pt x="1341" y="89"/>
                  </a:lnTo>
                  <a:lnTo>
                    <a:pt x="1347" y="92"/>
                  </a:lnTo>
                  <a:lnTo>
                    <a:pt x="1354" y="95"/>
                  </a:lnTo>
                  <a:lnTo>
                    <a:pt x="1360" y="98"/>
                  </a:lnTo>
                  <a:lnTo>
                    <a:pt x="1368" y="102"/>
                  </a:lnTo>
                  <a:lnTo>
                    <a:pt x="1373" y="104"/>
                  </a:lnTo>
                  <a:lnTo>
                    <a:pt x="1380" y="108"/>
                  </a:lnTo>
                  <a:lnTo>
                    <a:pt x="1386" y="110"/>
                  </a:lnTo>
                  <a:lnTo>
                    <a:pt x="1393" y="115"/>
                  </a:lnTo>
                  <a:lnTo>
                    <a:pt x="1400" y="118"/>
                  </a:lnTo>
                  <a:lnTo>
                    <a:pt x="1406" y="121"/>
                  </a:lnTo>
                  <a:lnTo>
                    <a:pt x="1413" y="125"/>
                  </a:lnTo>
                  <a:lnTo>
                    <a:pt x="1421" y="128"/>
                  </a:lnTo>
                  <a:lnTo>
                    <a:pt x="1428" y="130"/>
                  </a:lnTo>
                  <a:lnTo>
                    <a:pt x="1433" y="135"/>
                  </a:lnTo>
                  <a:lnTo>
                    <a:pt x="1440" y="138"/>
                  </a:lnTo>
                  <a:lnTo>
                    <a:pt x="1447" y="142"/>
                  </a:lnTo>
                  <a:lnTo>
                    <a:pt x="1454" y="145"/>
                  </a:lnTo>
                  <a:lnTo>
                    <a:pt x="1461" y="149"/>
                  </a:lnTo>
                  <a:lnTo>
                    <a:pt x="1467" y="152"/>
                  </a:lnTo>
                  <a:lnTo>
                    <a:pt x="1474" y="156"/>
                  </a:lnTo>
                  <a:lnTo>
                    <a:pt x="1481" y="159"/>
                  </a:lnTo>
                  <a:lnTo>
                    <a:pt x="1488" y="162"/>
                  </a:lnTo>
                  <a:lnTo>
                    <a:pt x="1495" y="166"/>
                  </a:lnTo>
                  <a:lnTo>
                    <a:pt x="1502" y="170"/>
                  </a:lnTo>
                  <a:lnTo>
                    <a:pt x="1510" y="173"/>
                  </a:lnTo>
                  <a:lnTo>
                    <a:pt x="1517" y="178"/>
                  </a:lnTo>
                  <a:lnTo>
                    <a:pt x="1524" y="181"/>
                  </a:lnTo>
                  <a:lnTo>
                    <a:pt x="1532" y="184"/>
                  </a:lnTo>
                  <a:lnTo>
                    <a:pt x="1538" y="187"/>
                  </a:lnTo>
                  <a:lnTo>
                    <a:pt x="1545" y="191"/>
                  </a:lnTo>
                  <a:lnTo>
                    <a:pt x="1552" y="193"/>
                  </a:lnTo>
                  <a:lnTo>
                    <a:pt x="1558" y="198"/>
                  </a:lnTo>
                  <a:lnTo>
                    <a:pt x="1565" y="200"/>
                  </a:lnTo>
                  <a:lnTo>
                    <a:pt x="1573" y="204"/>
                  </a:lnTo>
                  <a:lnTo>
                    <a:pt x="1579" y="207"/>
                  </a:lnTo>
                  <a:lnTo>
                    <a:pt x="1586" y="211"/>
                  </a:lnTo>
                  <a:lnTo>
                    <a:pt x="1592" y="213"/>
                  </a:lnTo>
                  <a:lnTo>
                    <a:pt x="1598" y="217"/>
                  </a:lnTo>
                  <a:lnTo>
                    <a:pt x="1605" y="220"/>
                  </a:lnTo>
                  <a:lnTo>
                    <a:pt x="1613" y="224"/>
                  </a:lnTo>
                  <a:lnTo>
                    <a:pt x="1618" y="227"/>
                  </a:lnTo>
                  <a:lnTo>
                    <a:pt x="1625" y="230"/>
                  </a:lnTo>
                  <a:lnTo>
                    <a:pt x="1632" y="233"/>
                  </a:lnTo>
                  <a:lnTo>
                    <a:pt x="1639" y="237"/>
                  </a:lnTo>
                  <a:lnTo>
                    <a:pt x="1645" y="240"/>
                  </a:lnTo>
                  <a:lnTo>
                    <a:pt x="1651" y="243"/>
                  </a:lnTo>
                  <a:lnTo>
                    <a:pt x="1657" y="246"/>
                  </a:lnTo>
                  <a:lnTo>
                    <a:pt x="1664" y="250"/>
                  </a:lnTo>
                  <a:lnTo>
                    <a:pt x="1669" y="252"/>
                  </a:lnTo>
                  <a:lnTo>
                    <a:pt x="1676" y="255"/>
                  </a:lnTo>
                  <a:lnTo>
                    <a:pt x="1683" y="259"/>
                  </a:lnTo>
                  <a:lnTo>
                    <a:pt x="1689" y="262"/>
                  </a:lnTo>
                  <a:lnTo>
                    <a:pt x="1695" y="264"/>
                  </a:lnTo>
                  <a:lnTo>
                    <a:pt x="1701" y="269"/>
                  </a:lnTo>
                  <a:lnTo>
                    <a:pt x="1708" y="271"/>
                  </a:lnTo>
                  <a:lnTo>
                    <a:pt x="1715" y="274"/>
                  </a:lnTo>
                  <a:lnTo>
                    <a:pt x="1720" y="277"/>
                  </a:lnTo>
                  <a:lnTo>
                    <a:pt x="1728" y="282"/>
                  </a:lnTo>
                  <a:lnTo>
                    <a:pt x="1734" y="285"/>
                  </a:lnTo>
                  <a:lnTo>
                    <a:pt x="1741" y="290"/>
                  </a:lnTo>
                  <a:lnTo>
                    <a:pt x="1747" y="292"/>
                  </a:lnTo>
                  <a:lnTo>
                    <a:pt x="1754" y="296"/>
                  </a:lnTo>
                  <a:lnTo>
                    <a:pt x="1760" y="298"/>
                  </a:lnTo>
                  <a:lnTo>
                    <a:pt x="1766" y="302"/>
                  </a:lnTo>
                  <a:lnTo>
                    <a:pt x="1772" y="305"/>
                  </a:lnTo>
                  <a:lnTo>
                    <a:pt x="1779" y="310"/>
                  </a:lnTo>
                  <a:lnTo>
                    <a:pt x="1786" y="313"/>
                  </a:lnTo>
                  <a:lnTo>
                    <a:pt x="1793" y="317"/>
                  </a:lnTo>
                  <a:lnTo>
                    <a:pt x="1800" y="321"/>
                  </a:lnTo>
                  <a:lnTo>
                    <a:pt x="1807" y="325"/>
                  </a:lnTo>
                  <a:lnTo>
                    <a:pt x="1813" y="329"/>
                  </a:lnTo>
                  <a:lnTo>
                    <a:pt x="1820" y="334"/>
                  </a:lnTo>
                  <a:lnTo>
                    <a:pt x="1828" y="338"/>
                  </a:lnTo>
                  <a:lnTo>
                    <a:pt x="1834" y="343"/>
                  </a:lnTo>
                  <a:lnTo>
                    <a:pt x="1842" y="347"/>
                  </a:lnTo>
                  <a:lnTo>
                    <a:pt x="1850" y="353"/>
                  </a:lnTo>
                  <a:lnTo>
                    <a:pt x="1857" y="356"/>
                  </a:lnTo>
                  <a:lnTo>
                    <a:pt x="1863" y="360"/>
                  </a:lnTo>
                  <a:lnTo>
                    <a:pt x="1871" y="365"/>
                  </a:lnTo>
                  <a:lnTo>
                    <a:pt x="1879" y="370"/>
                  </a:lnTo>
                  <a:lnTo>
                    <a:pt x="1885" y="375"/>
                  </a:lnTo>
                  <a:lnTo>
                    <a:pt x="1894" y="380"/>
                  </a:lnTo>
                  <a:lnTo>
                    <a:pt x="1902" y="386"/>
                  </a:lnTo>
                  <a:lnTo>
                    <a:pt x="1910" y="391"/>
                  </a:lnTo>
                  <a:lnTo>
                    <a:pt x="1918" y="396"/>
                  </a:lnTo>
                  <a:lnTo>
                    <a:pt x="1925" y="401"/>
                  </a:lnTo>
                  <a:lnTo>
                    <a:pt x="1934" y="407"/>
                  </a:lnTo>
                  <a:lnTo>
                    <a:pt x="1943" y="414"/>
                  </a:lnTo>
                  <a:lnTo>
                    <a:pt x="1951" y="418"/>
                  </a:lnTo>
                  <a:lnTo>
                    <a:pt x="1960" y="425"/>
                  </a:lnTo>
                  <a:lnTo>
                    <a:pt x="1969" y="430"/>
                  </a:lnTo>
                  <a:lnTo>
                    <a:pt x="1979" y="438"/>
                  </a:lnTo>
                  <a:lnTo>
                    <a:pt x="1984" y="440"/>
                  </a:lnTo>
                  <a:lnTo>
                    <a:pt x="1990" y="445"/>
                  </a:lnTo>
                  <a:lnTo>
                    <a:pt x="1995" y="449"/>
                  </a:lnTo>
                  <a:lnTo>
                    <a:pt x="2003" y="453"/>
                  </a:lnTo>
                  <a:lnTo>
                    <a:pt x="2010" y="458"/>
                  </a:lnTo>
                  <a:lnTo>
                    <a:pt x="2016" y="461"/>
                  </a:lnTo>
                  <a:lnTo>
                    <a:pt x="2021" y="464"/>
                  </a:lnTo>
                  <a:lnTo>
                    <a:pt x="2025" y="467"/>
                  </a:lnTo>
                  <a:lnTo>
                    <a:pt x="2028" y="469"/>
                  </a:lnTo>
                  <a:lnTo>
                    <a:pt x="2034" y="471"/>
                  </a:lnTo>
                  <a:lnTo>
                    <a:pt x="2037" y="474"/>
                  </a:lnTo>
                  <a:lnTo>
                    <a:pt x="2041" y="477"/>
                  </a:lnTo>
                  <a:lnTo>
                    <a:pt x="2045" y="479"/>
                  </a:lnTo>
                  <a:lnTo>
                    <a:pt x="2050" y="481"/>
                  </a:lnTo>
                  <a:lnTo>
                    <a:pt x="2054" y="483"/>
                  </a:lnTo>
                  <a:lnTo>
                    <a:pt x="2058" y="487"/>
                  </a:lnTo>
                  <a:lnTo>
                    <a:pt x="2063" y="489"/>
                  </a:lnTo>
                  <a:lnTo>
                    <a:pt x="2068" y="492"/>
                  </a:lnTo>
                  <a:lnTo>
                    <a:pt x="2072" y="494"/>
                  </a:lnTo>
                  <a:lnTo>
                    <a:pt x="2076" y="497"/>
                  </a:lnTo>
                  <a:lnTo>
                    <a:pt x="2081" y="499"/>
                  </a:lnTo>
                  <a:lnTo>
                    <a:pt x="2085" y="502"/>
                  </a:lnTo>
                  <a:lnTo>
                    <a:pt x="2089" y="504"/>
                  </a:lnTo>
                  <a:lnTo>
                    <a:pt x="2094" y="508"/>
                  </a:lnTo>
                  <a:lnTo>
                    <a:pt x="2098" y="510"/>
                  </a:lnTo>
                  <a:lnTo>
                    <a:pt x="2103" y="513"/>
                  </a:lnTo>
                  <a:lnTo>
                    <a:pt x="2106" y="515"/>
                  </a:lnTo>
                  <a:lnTo>
                    <a:pt x="2112" y="518"/>
                  </a:lnTo>
                  <a:lnTo>
                    <a:pt x="2115" y="521"/>
                  </a:lnTo>
                  <a:lnTo>
                    <a:pt x="2119" y="523"/>
                  </a:lnTo>
                  <a:lnTo>
                    <a:pt x="2123" y="525"/>
                  </a:lnTo>
                  <a:lnTo>
                    <a:pt x="2127" y="528"/>
                  </a:lnTo>
                  <a:lnTo>
                    <a:pt x="2131" y="530"/>
                  </a:lnTo>
                  <a:lnTo>
                    <a:pt x="2136" y="533"/>
                  </a:lnTo>
                  <a:lnTo>
                    <a:pt x="2143" y="536"/>
                  </a:lnTo>
                  <a:lnTo>
                    <a:pt x="2150" y="542"/>
                  </a:lnTo>
                  <a:lnTo>
                    <a:pt x="2157" y="546"/>
                  </a:lnTo>
                  <a:lnTo>
                    <a:pt x="2165" y="552"/>
                  </a:lnTo>
                  <a:lnTo>
                    <a:pt x="2169" y="555"/>
                  </a:lnTo>
                  <a:lnTo>
                    <a:pt x="2175" y="560"/>
                  </a:lnTo>
                  <a:lnTo>
                    <a:pt x="2179" y="564"/>
                  </a:lnTo>
                  <a:lnTo>
                    <a:pt x="2184" y="567"/>
                  </a:lnTo>
                  <a:lnTo>
                    <a:pt x="2187" y="571"/>
                  </a:lnTo>
                  <a:lnTo>
                    <a:pt x="2190" y="574"/>
                  </a:lnTo>
                  <a:lnTo>
                    <a:pt x="2193" y="577"/>
                  </a:lnTo>
                  <a:lnTo>
                    <a:pt x="2195" y="581"/>
                  </a:lnTo>
                  <a:lnTo>
                    <a:pt x="2191" y="583"/>
                  </a:lnTo>
                  <a:lnTo>
                    <a:pt x="2188" y="586"/>
                  </a:lnTo>
                  <a:lnTo>
                    <a:pt x="2184" y="589"/>
                  </a:lnTo>
                  <a:lnTo>
                    <a:pt x="2180" y="593"/>
                  </a:lnTo>
                  <a:lnTo>
                    <a:pt x="2177" y="595"/>
                  </a:lnTo>
                  <a:lnTo>
                    <a:pt x="2173" y="598"/>
                  </a:lnTo>
                  <a:lnTo>
                    <a:pt x="2168" y="602"/>
                  </a:lnTo>
                  <a:lnTo>
                    <a:pt x="2165" y="605"/>
                  </a:lnTo>
                  <a:lnTo>
                    <a:pt x="2159" y="608"/>
                  </a:lnTo>
                  <a:lnTo>
                    <a:pt x="2155" y="612"/>
                  </a:lnTo>
                  <a:lnTo>
                    <a:pt x="2149" y="614"/>
                  </a:lnTo>
                  <a:lnTo>
                    <a:pt x="2145" y="618"/>
                  </a:lnTo>
                  <a:lnTo>
                    <a:pt x="2139" y="620"/>
                  </a:lnTo>
                  <a:lnTo>
                    <a:pt x="2134" y="624"/>
                  </a:lnTo>
                  <a:lnTo>
                    <a:pt x="2127" y="627"/>
                  </a:lnTo>
                  <a:lnTo>
                    <a:pt x="2123" y="632"/>
                  </a:lnTo>
                  <a:lnTo>
                    <a:pt x="2116" y="634"/>
                  </a:lnTo>
                  <a:lnTo>
                    <a:pt x="2109" y="637"/>
                  </a:lnTo>
                  <a:lnTo>
                    <a:pt x="2103" y="640"/>
                  </a:lnTo>
                  <a:lnTo>
                    <a:pt x="2097" y="644"/>
                  </a:lnTo>
                  <a:lnTo>
                    <a:pt x="2091" y="646"/>
                  </a:lnTo>
                  <a:lnTo>
                    <a:pt x="2084" y="649"/>
                  </a:lnTo>
                  <a:lnTo>
                    <a:pt x="2077" y="653"/>
                  </a:lnTo>
                  <a:lnTo>
                    <a:pt x="2072" y="656"/>
                  </a:lnTo>
                  <a:lnTo>
                    <a:pt x="2064" y="658"/>
                  </a:lnTo>
                  <a:lnTo>
                    <a:pt x="2057" y="661"/>
                  </a:lnTo>
                  <a:lnTo>
                    <a:pt x="2051" y="665"/>
                  </a:lnTo>
                  <a:lnTo>
                    <a:pt x="2044" y="668"/>
                  </a:lnTo>
                  <a:lnTo>
                    <a:pt x="2037" y="671"/>
                  </a:lnTo>
                  <a:lnTo>
                    <a:pt x="2031" y="675"/>
                  </a:lnTo>
                  <a:lnTo>
                    <a:pt x="2024" y="678"/>
                  </a:lnTo>
                  <a:lnTo>
                    <a:pt x="2017" y="681"/>
                  </a:lnTo>
                  <a:lnTo>
                    <a:pt x="2010" y="684"/>
                  </a:lnTo>
                  <a:lnTo>
                    <a:pt x="2003" y="687"/>
                  </a:lnTo>
                  <a:lnTo>
                    <a:pt x="1995" y="689"/>
                  </a:lnTo>
                  <a:lnTo>
                    <a:pt x="1989" y="692"/>
                  </a:lnTo>
                  <a:lnTo>
                    <a:pt x="1981" y="696"/>
                  </a:lnTo>
                  <a:lnTo>
                    <a:pt x="1974" y="698"/>
                  </a:lnTo>
                  <a:lnTo>
                    <a:pt x="1969" y="701"/>
                  </a:lnTo>
                  <a:lnTo>
                    <a:pt x="1962" y="705"/>
                  </a:lnTo>
                  <a:lnTo>
                    <a:pt x="1954" y="707"/>
                  </a:lnTo>
                  <a:lnTo>
                    <a:pt x="1949" y="709"/>
                  </a:lnTo>
                  <a:lnTo>
                    <a:pt x="1941" y="712"/>
                  </a:lnTo>
                  <a:lnTo>
                    <a:pt x="1935" y="716"/>
                  </a:lnTo>
                  <a:lnTo>
                    <a:pt x="1929" y="718"/>
                  </a:lnTo>
                  <a:lnTo>
                    <a:pt x="1923" y="720"/>
                  </a:lnTo>
                  <a:lnTo>
                    <a:pt x="1917" y="723"/>
                  </a:lnTo>
                  <a:lnTo>
                    <a:pt x="1912" y="727"/>
                  </a:lnTo>
                  <a:lnTo>
                    <a:pt x="1905" y="730"/>
                  </a:lnTo>
                  <a:lnTo>
                    <a:pt x="1900" y="732"/>
                  </a:lnTo>
                  <a:lnTo>
                    <a:pt x="1893" y="734"/>
                  </a:lnTo>
                  <a:lnTo>
                    <a:pt x="1888" y="738"/>
                  </a:lnTo>
                  <a:lnTo>
                    <a:pt x="1882" y="740"/>
                  </a:lnTo>
                  <a:lnTo>
                    <a:pt x="1878" y="742"/>
                  </a:lnTo>
                  <a:lnTo>
                    <a:pt x="1872" y="746"/>
                  </a:lnTo>
                  <a:lnTo>
                    <a:pt x="1869" y="749"/>
                  </a:lnTo>
                  <a:lnTo>
                    <a:pt x="1863" y="751"/>
                  </a:lnTo>
                  <a:lnTo>
                    <a:pt x="1859" y="753"/>
                  </a:lnTo>
                  <a:lnTo>
                    <a:pt x="1854" y="755"/>
                  </a:lnTo>
                  <a:lnTo>
                    <a:pt x="1851" y="758"/>
                  </a:lnTo>
                  <a:lnTo>
                    <a:pt x="1844" y="763"/>
                  </a:lnTo>
                  <a:lnTo>
                    <a:pt x="1839" y="768"/>
                  </a:lnTo>
                  <a:lnTo>
                    <a:pt x="1836" y="770"/>
                  </a:lnTo>
                  <a:lnTo>
                    <a:pt x="1833" y="773"/>
                  </a:lnTo>
                  <a:lnTo>
                    <a:pt x="1831" y="778"/>
                  </a:lnTo>
                  <a:lnTo>
                    <a:pt x="1831" y="783"/>
                  </a:lnTo>
                  <a:lnTo>
                    <a:pt x="1830" y="788"/>
                  </a:lnTo>
                  <a:lnTo>
                    <a:pt x="1830" y="795"/>
                  </a:lnTo>
                  <a:lnTo>
                    <a:pt x="1830" y="802"/>
                  </a:lnTo>
                  <a:lnTo>
                    <a:pt x="1831" y="810"/>
                  </a:lnTo>
                  <a:lnTo>
                    <a:pt x="1831" y="817"/>
                  </a:lnTo>
                  <a:lnTo>
                    <a:pt x="1833" y="825"/>
                  </a:lnTo>
                  <a:lnTo>
                    <a:pt x="1834" y="833"/>
                  </a:lnTo>
                  <a:lnTo>
                    <a:pt x="1837" y="842"/>
                  </a:lnTo>
                  <a:lnTo>
                    <a:pt x="1838" y="851"/>
                  </a:lnTo>
                  <a:lnTo>
                    <a:pt x="1840" y="859"/>
                  </a:lnTo>
                  <a:lnTo>
                    <a:pt x="1841" y="864"/>
                  </a:lnTo>
                  <a:lnTo>
                    <a:pt x="1842" y="868"/>
                  </a:lnTo>
                  <a:lnTo>
                    <a:pt x="1843" y="874"/>
                  </a:lnTo>
                  <a:lnTo>
                    <a:pt x="1844" y="878"/>
                  </a:lnTo>
                  <a:lnTo>
                    <a:pt x="1847" y="886"/>
                  </a:lnTo>
                  <a:lnTo>
                    <a:pt x="1848" y="894"/>
                  </a:lnTo>
                  <a:lnTo>
                    <a:pt x="1850" y="902"/>
                  </a:lnTo>
                  <a:lnTo>
                    <a:pt x="1851" y="910"/>
                  </a:lnTo>
                  <a:lnTo>
                    <a:pt x="1853" y="917"/>
                  </a:lnTo>
                  <a:lnTo>
                    <a:pt x="1854" y="926"/>
                  </a:lnTo>
                  <a:lnTo>
                    <a:pt x="1857" y="934"/>
                  </a:lnTo>
                  <a:lnTo>
                    <a:pt x="1859" y="942"/>
                  </a:lnTo>
                  <a:lnTo>
                    <a:pt x="1860" y="949"/>
                  </a:lnTo>
                  <a:lnTo>
                    <a:pt x="1862" y="957"/>
                  </a:lnTo>
                  <a:lnTo>
                    <a:pt x="1863" y="963"/>
                  </a:lnTo>
                  <a:lnTo>
                    <a:pt x="1865" y="972"/>
                  </a:lnTo>
                  <a:lnTo>
                    <a:pt x="1867" y="980"/>
                  </a:lnTo>
                  <a:lnTo>
                    <a:pt x="1868" y="988"/>
                  </a:lnTo>
                  <a:lnTo>
                    <a:pt x="1869" y="996"/>
                  </a:lnTo>
                  <a:lnTo>
                    <a:pt x="1871" y="1003"/>
                  </a:lnTo>
                  <a:lnTo>
                    <a:pt x="1872" y="1011"/>
                  </a:lnTo>
                  <a:lnTo>
                    <a:pt x="1872" y="1018"/>
                  </a:lnTo>
                  <a:lnTo>
                    <a:pt x="1873" y="1025"/>
                  </a:lnTo>
                  <a:lnTo>
                    <a:pt x="1875" y="1032"/>
                  </a:lnTo>
                  <a:lnTo>
                    <a:pt x="1875" y="1040"/>
                  </a:lnTo>
                  <a:lnTo>
                    <a:pt x="1878" y="1048"/>
                  </a:lnTo>
                  <a:lnTo>
                    <a:pt x="1879" y="1054"/>
                  </a:lnTo>
                  <a:lnTo>
                    <a:pt x="1880" y="1062"/>
                  </a:lnTo>
                  <a:lnTo>
                    <a:pt x="1880" y="1069"/>
                  </a:lnTo>
                  <a:lnTo>
                    <a:pt x="1881" y="1076"/>
                  </a:lnTo>
                  <a:lnTo>
                    <a:pt x="1881" y="1083"/>
                  </a:lnTo>
                  <a:lnTo>
                    <a:pt x="1882" y="1091"/>
                  </a:lnTo>
                  <a:lnTo>
                    <a:pt x="1883" y="1097"/>
                  </a:lnTo>
                  <a:lnTo>
                    <a:pt x="1884" y="1105"/>
                  </a:lnTo>
                  <a:lnTo>
                    <a:pt x="1884" y="1112"/>
                  </a:lnTo>
                  <a:lnTo>
                    <a:pt x="1885" y="1120"/>
                  </a:lnTo>
                  <a:lnTo>
                    <a:pt x="1885" y="1126"/>
                  </a:lnTo>
                  <a:lnTo>
                    <a:pt x="1885" y="1133"/>
                  </a:lnTo>
                  <a:lnTo>
                    <a:pt x="1885" y="1138"/>
                  </a:lnTo>
                  <a:lnTo>
                    <a:pt x="1887" y="1146"/>
                  </a:lnTo>
                  <a:lnTo>
                    <a:pt x="1887" y="1153"/>
                  </a:lnTo>
                  <a:lnTo>
                    <a:pt x="1887" y="1159"/>
                  </a:lnTo>
                  <a:lnTo>
                    <a:pt x="1887" y="1166"/>
                  </a:lnTo>
                  <a:lnTo>
                    <a:pt x="1888" y="1173"/>
                  </a:lnTo>
                  <a:lnTo>
                    <a:pt x="1888" y="1179"/>
                  </a:lnTo>
                  <a:lnTo>
                    <a:pt x="1888" y="1186"/>
                  </a:lnTo>
                  <a:lnTo>
                    <a:pt x="1888" y="1191"/>
                  </a:lnTo>
                  <a:lnTo>
                    <a:pt x="1888" y="1199"/>
                  </a:lnTo>
                  <a:lnTo>
                    <a:pt x="1887" y="1205"/>
                  </a:lnTo>
                  <a:lnTo>
                    <a:pt x="1887" y="1211"/>
                  </a:lnTo>
                  <a:lnTo>
                    <a:pt x="1887" y="1218"/>
                  </a:lnTo>
                  <a:lnTo>
                    <a:pt x="1887" y="1226"/>
                  </a:lnTo>
                  <a:lnTo>
                    <a:pt x="1885" y="1231"/>
                  </a:lnTo>
                  <a:lnTo>
                    <a:pt x="1884" y="1238"/>
                  </a:lnTo>
                  <a:lnTo>
                    <a:pt x="1884" y="1243"/>
                  </a:lnTo>
                  <a:lnTo>
                    <a:pt x="1883" y="1250"/>
                  </a:lnTo>
                  <a:lnTo>
                    <a:pt x="1882" y="1256"/>
                  </a:lnTo>
                  <a:lnTo>
                    <a:pt x="1881" y="1262"/>
                  </a:lnTo>
                  <a:lnTo>
                    <a:pt x="1881" y="1268"/>
                  </a:lnTo>
                  <a:lnTo>
                    <a:pt x="1880" y="1274"/>
                  </a:lnTo>
                  <a:lnTo>
                    <a:pt x="1879" y="1279"/>
                  </a:lnTo>
                  <a:lnTo>
                    <a:pt x="1878" y="1285"/>
                  </a:lnTo>
                  <a:lnTo>
                    <a:pt x="1875" y="1292"/>
                  </a:lnTo>
                  <a:lnTo>
                    <a:pt x="1875" y="1298"/>
                  </a:lnTo>
                  <a:lnTo>
                    <a:pt x="1873" y="1303"/>
                  </a:lnTo>
                  <a:lnTo>
                    <a:pt x="1872" y="1310"/>
                  </a:lnTo>
                  <a:lnTo>
                    <a:pt x="1871" y="1315"/>
                  </a:lnTo>
                  <a:lnTo>
                    <a:pt x="1870" y="1322"/>
                  </a:lnTo>
                  <a:lnTo>
                    <a:pt x="1867" y="1329"/>
                  </a:lnTo>
                  <a:lnTo>
                    <a:pt x="1864" y="1335"/>
                  </a:lnTo>
                  <a:lnTo>
                    <a:pt x="1861" y="1342"/>
                  </a:lnTo>
                  <a:lnTo>
                    <a:pt x="1859" y="1350"/>
                  </a:lnTo>
                  <a:lnTo>
                    <a:pt x="1854" y="1355"/>
                  </a:lnTo>
                  <a:lnTo>
                    <a:pt x="1850" y="1362"/>
                  </a:lnTo>
                  <a:lnTo>
                    <a:pt x="1847" y="1368"/>
                  </a:lnTo>
                  <a:lnTo>
                    <a:pt x="1843" y="1375"/>
                  </a:lnTo>
                  <a:lnTo>
                    <a:pt x="1838" y="1381"/>
                  </a:lnTo>
                  <a:lnTo>
                    <a:pt x="1832" y="1386"/>
                  </a:lnTo>
                  <a:lnTo>
                    <a:pt x="1828" y="1392"/>
                  </a:lnTo>
                  <a:lnTo>
                    <a:pt x="1822" y="1398"/>
                  </a:lnTo>
                  <a:lnTo>
                    <a:pt x="1816" y="1403"/>
                  </a:lnTo>
                  <a:lnTo>
                    <a:pt x="1810" y="1407"/>
                  </a:lnTo>
                  <a:lnTo>
                    <a:pt x="1805" y="1413"/>
                  </a:lnTo>
                  <a:lnTo>
                    <a:pt x="1799" y="1418"/>
                  </a:lnTo>
                  <a:lnTo>
                    <a:pt x="1791" y="1423"/>
                  </a:lnTo>
                  <a:lnTo>
                    <a:pt x="1785" y="1427"/>
                  </a:lnTo>
                  <a:lnTo>
                    <a:pt x="1777" y="1432"/>
                  </a:lnTo>
                  <a:lnTo>
                    <a:pt x="1770" y="1436"/>
                  </a:lnTo>
                  <a:lnTo>
                    <a:pt x="1762" y="1440"/>
                  </a:lnTo>
                  <a:lnTo>
                    <a:pt x="1755" y="1445"/>
                  </a:lnTo>
                  <a:lnTo>
                    <a:pt x="1748" y="1448"/>
                  </a:lnTo>
                  <a:lnTo>
                    <a:pt x="1740" y="1453"/>
                  </a:lnTo>
                  <a:lnTo>
                    <a:pt x="1732" y="1456"/>
                  </a:lnTo>
                  <a:lnTo>
                    <a:pt x="1724" y="1460"/>
                  </a:lnTo>
                  <a:lnTo>
                    <a:pt x="1716" y="1464"/>
                  </a:lnTo>
                  <a:lnTo>
                    <a:pt x="1707" y="1467"/>
                  </a:lnTo>
                  <a:lnTo>
                    <a:pt x="1698" y="1470"/>
                  </a:lnTo>
                  <a:lnTo>
                    <a:pt x="1690" y="1474"/>
                  </a:lnTo>
                  <a:lnTo>
                    <a:pt x="1683" y="1477"/>
                  </a:lnTo>
                  <a:lnTo>
                    <a:pt x="1674" y="1481"/>
                  </a:lnTo>
                  <a:lnTo>
                    <a:pt x="1664" y="1484"/>
                  </a:lnTo>
                  <a:lnTo>
                    <a:pt x="1655" y="1487"/>
                  </a:lnTo>
                  <a:lnTo>
                    <a:pt x="1645" y="1490"/>
                  </a:lnTo>
                  <a:lnTo>
                    <a:pt x="1636" y="1494"/>
                  </a:lnTo>
                  <a:lnTo>
                    <a:pt x="1626" y="1496"/>
                  </a:lnTo>
                  <a:lnTo>
                    <a:pt x="1617" y="1499"/>
                  </a:lnTo>
                  <a:lnTo>
                    <a:pt x="1607" y="1502"/>
                  </a:lnTo>
                  <a:lnTo>
                    <a:pt x="1598" y="1506"/>
                  </a:lnTo>
                  <a:lnTo>
                    <a:pt x="1588" y="1508"/>
                  </a:lnTo>
                  <a:lnTo>
                    <a:pt x="1578" y="1510"/>
                  </a:lnTo>
                  <a:lnTo>
                    <a:pt x="1568" y="1513"/>
                  </a:lnTo>
                  <a:lnTo>
                    <a:pt x="1558" y="1517"/>
                  </a:lnTo>
                  <a:lnTo>
                    <a:pt x="1548" y="1519"/>
                  </a:lnTo>
                  <a:lnTo>
                    <a:pt x="1538" y="1521"/>
                  </a:lnTo>
                  <a:lnTo>
                    <a:pt x="1530" y="1523"/>
                  </a:lnTo>
                  <a:lnTo>
                    <a:pt x="1521" y="1527"/>
                  </a:lnTo>
                  <a:lnTo>
                    <a:pt x="1510" y="1529"/>
                  </a:lnTo>
                  <a:lnTo>
                    <a:pt x="1500" y="1531"/>
                  </a:lnTo>
                  <a:lnTo>
                    <a:pt x="1490" y="1533"/>
                  </a:lnTo>
                  <a:lnTo>
                    <a:pt x="1480" y="1536"/>
                  </a:lnTo>
                  <a:lnTo>
                    <a:pt x="1469" y="1538"/>
                  </a:lnTo>
                  <a:lnTo>
                    <a:pt x="1459" y="1540"/>
                  </a:lnTo>
                  <a:lnTo>
                    <a:pt x="1449" y="1541"/>
                  </a:lnTo>
                  <a:lnTo>
                    <a:pt x="1440" y="1544"/>
                  </a:lnTo>
                  <a:lnTo>
                    <a:pt x="1429" y="1544"/>
                  </a:lnTo>
                  <a:lnTo>
                    <a:pt x="1418" y="1548"/>
                  </a:lnTo>
                  <a:lnTo>
                    <a:pt x="1408" y="1548"/>
                  </a:lnTo>
                  <a:lnTo>
                    <a:pt x="1398" y="1551"/>
                  </a:lnTo>
                  <a:lnTo>
                    <a:pt x="1386" y="1551"/>
                  </a:lnTo>
                  <a:lnTo>
                    <a:pt x="1378" y="1554"/>
                  </a:lnTo>
                  <a:lnTo>
                    <a:pt x="1367" y="1554"/>
                  </a:lnTo>
                  <a:lnTo>
                    <a:pt x="1357" y="1557"/>
                  </a:lnTo>
                  <a:lnTo>
                    <a:pt x="1345" y="1558"/>
                  </a:lnTo>
                  <a:lnTo>
                    <a:pt x="1334" y="1559"/>
                  </a:lnTo>
                  <a:lnTo>
                    <a:pt x="1324" y="1560"/>
                  </a:lnTo>
                  <a:lnTo>
                    <a:pt x="1313" y="1561"/>
                  </a:lnTo>
                  <a:lnTo>
                    <a:pt x="1302" y="1561"/>
                  </a:lnTo>
                  <a:lnTo>
                    <a:pt x="1292" y="1563"/>
                  </a:lnTo>
                  <a:lnTo>
                    <a:pt x="1281" y="1563"/>
                  </a:lnTo>
                  <a:lnTo>
                    <a:pt x="1271" y="1564"/>
                  </a:lnTo>
                  <a:lnTo>
                    <a:pt x="1259" y="1564"/>
                  </a:lnTo>
                  <a:lnTo>
                    <a:pt x="1249" y="1565"/>
                  </a:lnTo>
                  <a:lnTo>
                    <a:pt x="1238" y="1565"/>
                  </a:lnTo>
                  <a:lnTo>
                    <a:pt x="1228" y="1567"/>
                  </a:lnTo>
                  <a:lnTo>
                    <a:pt x="1216" y="1567"/>
                  </a:lnTo>
                  <a:lnTo>
                    <a:pt x="1206" y="1567"/>
                  </a:lnTo>
                  <a:lnTo>
                    <a:pt x="1195" y="1567"/>
                  </a:lnTo>
                  <a:lnTo>
                    <a:pt x="1185" y="1568"/>
                  </a:lnTo>
                  <a:lnTo>
                    <a:pt x="1174" y="1567"/>
                  </a:lnTo>
                  <a:lnTo>
                    <a:pt x="1162" y="1567"/>
                  </a:lnTo>
                  <a:lnTo>
                    <a:pt x="1151" y="1567"/>
                  </a:lnTo>
                  <a:lnTo>
                    <a:pt x="1140" y="1567"/>
                  </a:lnTo>
                  <a:lnTo>
                    <a:pt x="1129" y="1567"/>
                  </a:lnTo>
                  <a:lnTo>
                    <a:pt x="1118" y="1567"/>
                  </a:lnTo>
                  <a:lnTo>
                    <a:pt x="1108" y="1565"/>
                  </a:lnTo>
                  <a:lnTo>
                    <a:pt x="1097" y="1565"/>
                  </a:lnTo>
                  <a:lnTo>
                    <a:pt x="1086" y="1563"/>
                  </a:lnTo>
                  <a:lnTo>
                    <a:pt x="1075" y="1563"/>
                  </a:lnTo>
                  <a:lnTo>
                    <a:pt x="1064" y="1562"/>
                  </a:lnTo>
                  <a:lnTo>
                    <a:pt x="1054" y="1562"/>
                  </a:lnTo>
                  <a:lnTo>
                    <a:pt x="1043" y="1560"/>
                  </a:lnTo>
                  <a:lnTo>
                    <a:pt x="1032" y="1560"/>
                  </a:lnTo>
                  <a:lnTo>
                    <a:pt x="1021" y="1559"/>
                  </a:lnTo>
                  <a:lnTo>
                    <a:pt x="1011" y="1558"/>
                  </a:lnTo>
                  <a:lnTo>
                    <a:pt x="998" y="1555"/>
                  </a:lnTo>
                  <a:lnTo>
                    <a:pt x="986" y="1554"/>
                  </a:lnTo>
                  <a:lnTo>
                    <a:pt x="974" y="1552"/>
                  </a:lnTo>
                  <a:lnTo>
                    <a:pt x="962" y="1551"/>
                  </a:lnTo>
                  <a:lnTo>
                    <a:pt x="950" y="1550"/>
                  </a:lnTo>
                  <a:lnTo>
                    <a:pt x="937" y="1548"/>
                  </a:lnTo>
                  <a:lnTo>
                    <a:pt x="925" y="1547"/>
                  </a:lnTo>
                  <a:lnTo>
                    <a:pt x="913" y="1546"/>
                  </a:lnTo>
                  <a:lnTo>
                    <a:pt x="901" y="1543"/>
                  </a:lnTo>
                  <a:lnTo>
                    <a:pt x="889" y="1541"/>
                  </a:lnTo>
                  <a:lnTo>
                    <a:pt x="876" y="1540"/>
                  </a:lnTo>
                  <a:lnTo>
                    <a:pt x="863" y="1538"/>
                  </a:lnTo>
                  <a:lnTo>
                    <a:pt x="851" y="1537"/>
                  </a:lnTo>
                  <a:lnTo>
                    <a:pt x="839" y="1536"/>
                  </a:lnTo>
                  <a:lnTo>
                    <a:pt x="827" y="1533"/>
                  </a:lnTo>
                  <a:lnTo>
                    <a:pt x="813" y="1532"/>
                  </a:lnTo>
                  <a:lnTo>
                    <a:pt x="801" y="1529"/>
                  </a:lnTo>
                  <a:lnTo>
                    <a:pt x="789" y="1527"/>
                  </a:lnTo>
                  <a:lnTo>
                    <a:pt x="776" y="1525"/>
                  </a:lnTo>
                  <a:lnTo>
                    <a:pt x="763" y="1522"/>
                  </a:lnTo>
                  <a:lnTo>
                    <a:pt x="751" y="1520"/>
                  </a:lnTo>
                  <a:lnTo>
                    <a:pt x="739" y="1518"/>
                  </a:lnTo>
                  <a:lnTo>
                    <a:pt x="727" y="1516"/>
                  </a:lnTo>
                  <a:lnTo>
                    <a:pt x="715" y="1513"/>
                  </a:lnTo>
                  <a:lnTo>
                    <a:pt x="701" y="1510"/>
                  </a:lnTo>
                  <a:lnTo>
                    <a:pt x="689" y="1507"/>
                  </a:lnTo>
                  <a:lnTo>
                    <a:pt x="677" y="1505"/>
                  </a:lnTo>
                  <a:lnTo>
                    <a:pt x="665" y="1501"/>
                  </a:lnTo>
                  <a:lnTo>
                    <a:pt x="652" y="1498"/>
                  </a:lnTo>
                  <a:lnTo>
                    <a:pt x="640" y="1495"/>
                  </a:lnTo>
                  <a:lnTo>
                    <a:pt x="629" y="1491"/>
                  </a:lnTo>
                  <a:lnTo>
                    <a:pt x="617" y="1489"/>
                  </a:lnTo>
                  <a:lnTo>
                    <a:pt x="605" y="1485"/>
                  </a:lnTo>
                  <a:lnTo>
                    <a:pt x="593" y="1481"/>
                  </a:lnTo>
                  <a:lnTo>
                    <a:pt x="581" y="1477"/>
                  </a:lnTo>
                  <a:lnTo>
                    <a:pt x="570" y="1474"/>
                  </a:lnTo>
                  <a:lnTo>
                    <a:pt x="558" y="1469"/>
                  </a:lnTo>
                  <a:lnTo>
                    <a:pt x="546" y="1465"/>
                  </a:lnTo>
                  <a:lnTo>
                    <a:pt x="535" y="1460"/>
                  </a:lnTo>
                  <a:lnTo>
                    <a:pt x="524" y="1457"/>
                  </a:lnTo>
                  <a:lnTo>
                    <a:pt x="512" y="1450"/>
                  </a:lnTo>
                  <a:lnTo>
                    <a:pt x="502" y="1446"/>
                  </a:lnTo>
                  <a:lnTo>
                    <a:pt x="489" y="1442"/>
                  </a:lnTo>
                  <a:lnTo>
                    <a:pt x="481" y="1436"/>
                  </a:lnTo>
                  <a:lnTo>
                    <a:pt x="468" y="1430"/>
                  </a:lnTo>
                  <a:lnTo>
                    <a:pt x="458" y="1426"/>
                  </a:lnTo>
                  <a:lnTo>
                    <a:pt x="448" y="1419"/>
                  </a:lnTo>
                  <a:lnTo>
                    <a:pt x="438" y="1414"/>
                  </a:lnTo>
                  <a:lnTo>
                    <a:pt x="427" y="1407"/>
                  </a:lnTo>
                  <a:lnTo>
                    <a:pt x="418" y="1401"/>
                  </a:lnTo>
                  <a:lnTo>
                    <a:pt x="408" y="1395"/>
                  </a:lnTo>
                  <a:lnTo>
                    <a:pt x="400" y="1388"/>
                  </a:lnTo>
                  <a:lnTo>
                    <a:pt x="390" y="1381"/>
                  </a:lnTo>
                  <a:lnTo>
                    <a:pt x="380" y="1373"/>
                  </a:lnTo>
                  <a:lnTo>
                    <a:pt x="371" y="1366"/>
                  </a:lnTo>
                  <a:lnTo>
                    <a:pt x="362" y="1360"/>
                  </a:lnTo>
                  <a:lnTo>
                    <a:pt x="353" y="1351"/>
                  </a:lnTo>
                  <a:lnTo>
                    <a:pt x="344" y="1343"/>
                  </a:lnTo>
                  <a:lnTo>
                    <a:pt x="335" y="1335"/>
                  </a:lnTo>
                  <a:lnTo>
                    <a:pt x="328" y="1326"/>
                  </a:lnTo>
                  <a:lnTo>
                    <a:pt x="320" y="1318"/>
                  </a:lnTo>
                  <a:lnTo>
                    <a:pt x="312" y="1309"/>
                  </a:lnTo>
                  <a:lnTo>
                    <a:pt x="305" y="1300"/>
                  </a:lnTo>
                  <a:lnTo>
                    <a:pt x="299" y="1291"/>
                  </a:lnTo>
                  <a:lnTo>
                    <a:pt x="296" y="1282"/>
                  </a:lnTo>
                  <a:lnTo>
                    <a:pt x="295" y="1274"/>
                  </a:lnTo>
                  <a:lnTo>
                    <a:pt x="294" y="1267"/>
                  </a:lnTo>
                  <a:lnTo>
                    <a:pt x="293" y="1258"/>
                  </a:lnTo>
                  <a:lnTo>
                    <a:pt x="292" y="1250"/>
                  </a:lnTo>
                  <a:lnTo>
                    <a:pt x="291" y="1241"/>
                  </a:lnTo>
                  <a:lnTo>
                    <a:pt x="291" y="1233"/>
                  </a:lnTo>
                  <a:lnTo>
                    <a:pt x="291" y="1226"/>
                  </a:lnTo>
                  <a:lnTo>
                    <a:pt x="290" y="1217"/>
                  </a:lnTo>
                  <a:lnTo>
                    <a:pt x="289" y="1208"/>
                  </a:lnTo>
                  <a:lnTo>
                    <a:pt x="289" y="1199"/>
                  </a:lnTo>
                  <a:lnTo>
                    <a:pt x="289" y="1191"/>
                  </a:lnTo>
                  <a:lnTo>
                    <a:pt x="289" y="1183"/>
                  </a:lnTo>
                  <a:lnTo>
                    <a:pt x="289" y="1174"/>
                  </a:lnTo>
                  <a:lnTo>
                    <a:pt x="289" y="1166"/>
                  </a:lnTo>
                  <a:lnTo>
                    <a:pt x="289" y="1157"/>
                  </a:lnTo>
                  <a:lnTo>
                    <a:pt x="289" y="1148"/>
                  </a:lnTo>
                  <a:lnTo>
                    <a:pt x="289" y="1139"/>
                  </a:lnTo>
                  <a:lnTo>
                    <a:pt x="289" y="1131"/>
                  </a:lnTo>
                  <a:lnTo>
                    <a:pt x="290" y="1123"/>
                  </a:lnTo>
                  <a:lnTo>
                    <a:pt x="290" y="1114"/>
                  </a:lnTo>
                  <a:lnTo>
                    <a:pt x="291" y="1105"/>
                  </a:lnTo>
                  <a:lnTo>
                    <a:pt x="291" y="1095"/>
                  </a:lnTo>
                  <a:lnTo>
                    <a:pt x="292" y="1087"/>
                  </a:lnTo>
                  <a:lnTo>
                    <a:pt x="292" y="1077"/>
                  </a:lnTo>
                  <a:lnTo>
                    <a:pt x="294" y="1069"/>
                  </a:lnTo>
                  <a:lnTo>
                    <a:pt x="294" y="1060"/>
                  </a:lnTo>
                  <a:lnTo>
                    <a:pt x="295" y="1051"/>
                  </a:lnTo>
                  <a:lnTo>
                    <a:pt x="296" y="1042"/>
                  </a:lnTo>
                  <a:lnTo>
                    <a:pt x="298" y="1032"/>
                  </a:lnTo>
                  <a:lnTo>
                    <a:pt x="299" y="1023"/>
                  </a:lnTo>
                  <a:lnTo>
                    <a:pt x="301" y="1016"/>
                  </a:lnTo>
                  <a:lnTo>
                    <a:pt x="302" y="1006"/>
                  </a:lnTo>
                  <a:lnTo>
                    <a:pt x="303" y="997"/>
                  </a:lnTo>
                  <a:lnTo>
                    <a:pt x="304" y="988"/>
                  </a:lnTo>
                  <a:lnTo>
                    <a:pt x="306" y="979"/>
                  </a:lnTo>
                  <a:lnTo>
                    <a:pt x="308" y="969"/>
                  </a:lnTo>
                  <a:lnTo>
                    <a:pt x="310" y="961"/>
                  </a:lnTo>
                  <a:lnTo>
                    <a:pt x="311" y="951"/>
                  </a:lnTo>
                  <a:lnTo>
                    <a:pt x="313" y="942"/>
                  </a:lnTo>
                  <a:lnTo>
                    <a:pt x="315" y="933"/>
                  </a:lnTo>
                  <a:lnTo>
                    <a:pt x="316" y="925"/>
                  </a:lnTo>
                  <a:lnTo>
                    <a:pt x="319" y="915"/>
                  </a:lnTo>
                  <a:lnTo>
                    <a:pt x="321" y="907"/>
                  </a:lnTo>
                  <a:lnTo>
                    <a:pt x="323" y="898"/>
                  </a:lnTo>
                  <a:lnTo>
                    <a:pt x="325" y="889"/>
                  </a:lnTo>
                  <a:lnTo>
                    <a:pt x="328" y="881"/>
                  </a:lnTo>
                  <a:lnTo>
                    <a:pt x="331" y="873"/>
                  </a:lnTo>
                  <a:lnTo>
                    <a:pt x="333" y="863"/>
                  </a:lnTo>
                  <a:lnTo>
                    <a:pt x="335" y="855"/>
                  </a:lnTo>
                  <a:lnTo>
                    <a:pt x="338" y="845"/>
                  </a:lnTo>
                  <a:lnTo>
                    <a:pt x="341" y="837"/>
                  </a:lnTo>
                  <a:lnTo>
                    <a:pt x="343" y="828"/>
                  </a:lnTo>
                  <a:lnTo>
                    <a:pt x="345" y="821"/>
                  </a:lnTo>
                  <a:lnTo>
                    <a:pt x="347" y="811"/>
                  </a:lnTo>
                  <a:lnTo>
                    <a:pt x="351" y="804"/>
                  </a:lnTo>
                  <a:lnTo>
                    <a:pt x="353" y="795"/>
                  </a:lnTo>
                  <a:lnTo>
                    <a:pt x="356" y="786"/>
                  </a:lnTo>
                  <a:lnTo>
                    <a:pt x="360" y="779"/>
                  </a:lnTo>
                  <a:lnTo>
                    <a:pt x="362" y="771"/>
                  </a:lnTo>
                  <a:lnTo>
                    <a:pt x="365" y="762"/>
                  </a:lnTo>
                  <a:lnTo>
                    <a:pt x="369" y="754"/>
                  </a:lnTo>
                  <a:lnTo>
                    <a:pt x="372" y="747"/>
                  </a:lnTo>
                  <a:lnTo>
                    <a:pt x="375" y="739"/>
                  </a:lnTo>
                  <a:lnTo>
                    <a:pt x="365" y="732"/>
                  </a:lnTo>
                  <a:lnTo>
                    <a:pt x="355" y="727"/>
                  </a:lnTo>
                  <a:lnTo>
                    <a:pt x="346" y="720"/>
                  </a:lnTo>
                  <a:lnTo>
                    <a:pt x="338" y="715"/>
                  </a:lnTo>
                  <a:lnTo>
                    <a:pt x="328" y="709"/>
                  </a:lnTo>
                  <a:lnTo>
                    <a:pt x="319" y="705"/>
                  </a:lnTo>
                  <a:lnTo>
                    <a:pt x="310" y="699"/>
                  </a:lnTo>
                  <a:lnTo>
                    <a:pt x="303" y="695"/>
                  </a:lnTo>
                  <a:lnTo>
                    <a:pt x="294" y="689"/>
                  </a:lnTo>
                  <a:lnTo>
                    <a:pt x="285" y="685"/>
                  </a:lnTo>
                  <a:lnTo>
                    <a:pt x="279" y="680"/>
                  </a:lnTo>
                  <a:lnTo>
                    <a:pt x="271" y="677"/>
                  </a:lnTo>
                  <a:lnTo>
                    <a:pt x="263" y="672"/>
                  </a:lnTo>
                  <a:lnTo>
                    <a:pt x="257" y="669"/>
                  </a:lnTo>
                  <a:lnTo>
                    <a:pt x="250" y="665"/>
                  </a:lnTo>
                  <a:lnTo>
                    <a:pt x="243" y="663"/>
                  </a:lnTo>
                  <a:lnTo>
                    <a:pt x="236" y="658"/>
                  </a:lnTo>
                  <a:lnTo>
                    <a:pt x="229" y="655"/>
                  </a:lnTo>
                  <a:lnTo>
                    <a:pt x="222" y="651"/>
                  </a:lnTo>
                  <a:lnTo>
                    <a:pt x="217" y="649"/>
                  </a:lnTo>
                  <a:lnTo>
                    <a:pt x="210" y="647"/>
                  </a:lnTo>
                  <a:lnTo>
                    <a:pt x="203" y="645"/>
                  </a:lnTo>
                  <a:lnTo>
                    <a:pt x="198" y="643"/>
                  </a:lnTo>
                  <a:lnTo>
                    <a:pt x="193" y="639"/>
                  </a:lnTo>
                  <a:lnTo>
                    <a:pt x="187" y="637"/>
                  </a:lnTo>
                  <a:lnTo>
                    <a:pt x="181" y="635"/>
                  </a:lnTo>
                  <a:lnTo>
                    <a:pt x="176" y="633"/>
                  </a:lnTo>
                  <a:lnTo>
                    <a:pt x="170" y="630"/>
                  </a:lnTo>
                  <a:lnTo>
                    <a:pt x="166" y="628"/>
                  </a:lnTo>
                  <a:lnTo>
                    <a:pt x="160" y="627"/>
                  </a:lnTo>
                  <a:lnTo>
                    <a:pt x="156" y="625"/>
                  </a:lnTo>
                  <a:lnTo>
                    <a:pt x="151" y="624"/>
                  </a:lnTo>
                  <a:lnTo>
                    <a:pt x="145" y="620"/>
                  </a:lnTo>
                  <a:lnTo>
                    <a:pt x="140" y="619"/>
                  </a:lnTo>
                  <a:lnTo>
                    <a:pt x="135" y="617"/>
                  </a:lnTo>
                  <a:lnTo>
                    <a:pt x="130" y="616"/>
                  </a:lnTo>
                  <a:lnTo>
                    <a:pt x="126" y="614"/>
                  </a:lnTo>
                  <a:lnTo>
                    <a:pt x="120" y="612"/>
                  </a:lnTo>
                  <a:lnTo>
                    <a:pt x="116" y="611"/>
                  </a:lnTo>
                  <a:lnTo>
                    <a:pt x="111" y="608"/>
                  </a:lnTo>
                  <a:lnTo>
                    <a:pt x="107" y="606"/>
                  </a:lnTo>
                  <a:lnTo>
                    <a:pt x="101" y="605"/>
                  </a:lnTo>
                  <a:lnTo>
                    <a:pt x="98" y="603"/>
                  </a:lnTo>
                  <a:lnTo>
                    <a:pt x="94" y="602"/>
                  </a:lnTo>
                  <a:lnTo>
                    <a:pt x="88" y="598"/>
                  </a:lnTo>
                  <a:lnTo>
                    <a:pt x="84" y="597"/>
                  </a:lnTo>
                  <a:lnTo>
                    <a:pt x="79" y="596"/>
                  </a:lnTo>
                  <a:lnTo>
                    <a:pt x="76" y="594"/>
                  </a:lnTo>
                  <a:lnTo>
                    <a:pt x="70" y="592"/>
                  </a:lnTo>
                  <a:lnTo>
                    <a:pt x="66" y="589"/>
                  </a:lnTo>
                  <a:lnTo>
                    <a:pt x="60" y="586"/>
                  </a:lnTo>
                  <a:lnTo>
                    <a:pt x="57" y="584"/>
                  </a:lnTo>
                  <a:lnTo>
                    <a:pt x="51" y="582"/>
                  </a:lnTo>
                  <a:lnTo>
                    <a:pt x="48" y="580"/>
                  </a:lnTo>
                  <a:lnTo>
                    <a:pt x="43" y="577"/>
                  </a:lnTo>
                  <a:lnTo>
                    <a:pt x="38" y="574"/>
                  </a:lnTo>
                  <a:lnTo>
                    <a:pt x="34" y="571"/>
                  </a:lnTo>
                  <a:lnTo>
                    <a:pt x="29" y="567"/>
                  </a:lnTo>
                  <a:lnTo>
                    <a:pt x="24" y="564"/>
                  </a:lnTo>
                  <a:lnTo>
                    <a:pt x="19" y="562"/>
                  </a:lnTo>
                  <a:lnTo>
                    <a:pt x="15" y="559"/>
                  </a:lnTo>
                  <a:lnTo>
                    <a:pt x="10" y="555"/>
                  </a:lnTo>
                  <a:lnTo>
                    <a:pt x="5" y="552"/>
                  </a:lnTo>
                  <a:lnTo>
                    <a:pt x="0" y="549"/>
                  </a:lnTo>
                  <a:lnTo>
                    <a:pt x="14" y="536"/>
                  </a:lnTo>
                  <a:lnTo>
                    <a:pt x="27" y="524"/>
                  </a:lnTo>
                  <a:lnTo>
                    <a:pt x="41" y="511"/>
                  </a:lnTo>
                  <a:lnTo>
                    <a:pt x="56" y="500"/>
                  </a:lnTo>
                  <a:lnTo>
                    <a:pt x="70" y="488"/>
                  </a:lnTo>
                  <a:lnTo>
                    <a:pt x="85" y="478"/>
                  </a:lnTo>
                  <a:lnTo>
                    <a:pt x="100" y="466"/>
                  </a:lnTo>
                  <a:lnTo>
                    <a:pt x="116" y="456"/>
                  </a:lnTo>
                  <a:lnTo>
                    <a:pt x="131" y="442"/>
                  </a:lnTo>
                  <a:lnTo>
                    <a:pt x="148" y="432"/>
                  </a:lnTo>
                  <a:lnTo>
                    <a:pt x="163" y="421"/>
                  </a:lnTo>
                  <a:lnTo>
                    <a:pt x="180" y="411"/>
                  </a:lnTo>
                  <a:lnTo>
                    <a:pt x="196" y="400"/>
                  </a:lnTo>
                  <a:lnTo>
                    <a:pt x="212" y="390"/>
                  </a:lnTo>
                  <a:lnTo>
                    <a:pt x="229" y="380"/>
                  </a:lnTo>
                  <a:lnTo>
                    <a:pt x="247" y="371"/>
                  </a:lnTo>
                  <a:lnTo>
                    <a:pt x="262" y="360"/>
                  </a:lnTo>
                  <a:lnTo>
                    <a:pt x="280" y="350"/>
                  </a:lnTo>
                  <a:lnTo>
                    <a:pt x="296" y="341"/>
                  </a:lnTo>
                  <a:lnTo>
                    <a:pt x="314" y="332"/>
                  </a:lnTo>
                  <a:lnTo>
                    <a:pt x="331" y="322"/>
                  </a:lnTo>
                  <a:lnTo>
                    <a:pt x="349" y="313"/>
                  </a:lnTo>
                  <a:lnTo>
                    <a:pt x="366" y="304"/>
                  </a:lnTo>
                  <a:lnTo>
                    <a:pt x="384" y="296"/>
                  </a:lnTo>
                  <a:lnTo>
                    <a:pt x="402" y="286"/>
                  </a:lnTo>
                  <a:lnTo>
                    <a:pt x="420" y="277"/>
                  </a:lnTo>
                  <a:lnTo>
                    <a:pt x="437" y="269"/>
                  </a:lnTo>
                  <a:lnTo>
                    <a:pt x="456" y="261"/>
                  </a:lnTo>
                  <a:lnTo>
                    <a:pt x="474" y="252"/>
                  </a:lnTo>
                  <a:lnTo>
                    <a:pt x="493" y="243"/>
                  </a:lnTo>
                  <a:lnTo>
                    <a:pt x="512" y="235"/>
                  </a:lnTo>
                  <a:lnTo>
                    <a:pt x="530" y="228"/>
                  </a:lnTo>
                  <a:lnTo>
                    <a:pt x="548" y="219"/>
                  </a:lnTo>
                  <a:lnTo>
                    <a:pt x="567" y="211"/>
                  </a:lnTo>
                  <a:lnTo>
                    <a:pt x="585" y="202"/>
                  </a:lnTo>
                  <a:lnTo>
                    <a:pt x="604" y="196"/>
                  </a:lnTo>
                  <a:lnTo>
                    <a:pt x="621" y="187"/>
                  </a:lnTo>
                  <a:lnTo>
                    <a:pt x="640" y="180"/>
                  </a:lnTo>
                  <a:lnTo>
                    <a:pt x="658" y="172"/>
                  </a:lnTo>
                  <a:lnTo>
                    <a:pt x="678" y="165"/>
                  </a:lnTo>
                  <a:lnTo>
                    <a:pt x="696" y="158"/>
                  </a:lnTo>
                  <a:lnTo>
                    <a:pt x="715" y="150"/>
                  </a:lnTo>
                  <a:lnTo>
                    <a:pt x="732" y="144"/>
                  </a:lnTo>
                  <a:lnTo>
                    <a:pt x="751" y="136"/>
                  </a:lnTo>
                  <a:lnTo>
                    <a:pt x="770" y="128"/>
                  </a:lnTo>
                  <a:lnTo>
                    <a:pt x="789" y="121"/>
                  </a:lnTo>
                  <a:lnTo>
                    <a:pt x="808" y="115"/>
                  </a:lnTo>
                  <a:lnTo>
                    <a:pt x="827" y="108"/>
                  </a:lnTo>
                  <a:lnTo>
                    <a:pt x="843" y="100"/>
                  </a:lnTo>
                  <a:lnTo>
                    <a:pt x="862" y="93"/>
                  </a:lnTo>
                  <a:lnTo>
                    <a:pt x="879" y="87"/>
                  </a:lnTo>
                  <a:lnTo>
                    <a:pt x="897" y="80"/>
                  </a:lnTo>
                  <a:lnTo>
                    <a:pt x="915" y="73"/>
                  </a:lnTo>
                  <a:lnTo>
                    <a:pt x="934" y="66"/>
                  </a:lnTo>
                  <a:lnTo>
                    <a:pt x="951" y="59"/>
                  </a:lnTo>
                  <a:lnTo>
                    <a:pt x="970" y="53"/>
                  </a:lnTo>
                  <a:lnTo>
                    <a:pt x="987" y="46"/>
                  </a:lnTo>
                  <a:lnTo>
                    <a:pt x="1005" y="40"/>
                  </a:lnTo>
                  <a:lnTo>
                    <a:pt x="1023" y="33"/>
                  </a:lnTo>
                  <a:lnTo>
                    <a:pt x="1041" y="26"/>
                  </a:lnTo>
                  <a:lnTo>
                    <a:pt x="1058" y="19"/>
                  </a:lnTo>
                  <a:lnTo>
                    <a:pt x="1075" y="12"/>
                  </a:lnTo>
                  <a:lnTo>
                    <a:pt x="1093" y="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956" y="1287"/>
              <a:ext cx="165" cy="442"/>
            </a:xfrm>
            <a:custGeom>
              <a:avLst/>
              <a:gdLst>
                <a:gd name="T0" fmla="*/ 0 w 332"/>
                <a:gd name="T1" fmla="*/ 1 h 884"/>
                <a:gd name="T2" fmla="*/ 0 w 332"/>
                <a:gd name="T3" fmla="*/ 1 h 884"/>
                <a:gd name="T4" fmla="*/ 0 w 332"/>
                <a:gd name="T5" fmla="*/ 1 h 884"/>
                <a:gd name="T6" fmla="*/ 0 w 332"/>
                <a:gd name="T7" fmla="*/ 1 h 884"/>
                <a:gd name="T8" fmla="*/ 0 w 332"/>
                <a:gd name="T9" fmla="*/ 1 h 884"/>
                <a:gd name="T10" fmla="*/ 0 w 332"/>
                <a:gd name="T11" fmla="*/ 1 h 884"/>
                <a:gd name="T12" fmla="*/ 0 w 332"/>
                <a:gd name="T13" fmla="*/ 1 h 884"/>
                <a:gd name="T14" fmla="*/ 0 w 332"/>
                <a:gd name="T15" fmla="*/ 1 h 884"/>
                <a:gd name="T16" fmla="*/ 0 w 332"/>
                <a:gd name="T17" fmla="*/ 1 h 884"/>
                <a:gd name="T18" fmla="*/ 0 w 332"/>
                <a:gd name="T19" fmla="*/ 1 h 884"/>
                <a:gd name="T20" fmla="*/ 0 w 332"/>
                <a:gd name="T21" fmla="*/ 1 h 884"/>
                <a:gd name="T22" fmla="*/ 0 w 332"/>
                <a:gd name="T23" fmla="*/ 1 h 884"/>
                <a:gd name="T24" fmla="*/ 0 w 332"/>
                <a:gd name="T25" fmla="*/ 1 h 884"/>
                <a:gd name="T26" fmla="*/ 0 w 332"/>
                <a:gd name="T27" fmla="*/ 1 h 884"/>
                <a:gd name="T28" fmla="*/ 0 w 332"/>
                <a:gd name="T29" fmla="*/ 1 h 884"/>
                <a:gd name="T30" fmla="*/ 0 w 332"/>
                <a:gd name="T31" fmla="*/ 1 h 884"/>
                <a:gd name="T32" fmla="*/ 0 w 332"/>
                <a:gd name="T33" fmla="*/ 1 h 884"/>
                <a:gd name="T34" fmla="*/ 0 w 332"/>
                <a:gd name="T35" fmla="*/ 1 h 884"/>
                <a:gd name="T36" fmla="*/ 0 w 332"/>
                <a:gd name="T37" fmla="*/ 1 h 884"/>
                <a:gd name="T38" fmla="*/ 0 w 332"/>
                <a:gd name="T39" fmla="*/ 1 h 884"/>
                <a:gd name="T40" fmla="*/ 0 w 332"/>
                <a:gd name="T41" fmla="*/ 1 h 884"/>
                <a:gd name="T42" fmla="*/ 0 w 332"/>
                <a:gd name="T43" fmla="*/ 1 h 884"/>
                <a:gd name="T44" fmla="*/ 0 w 332"/>
                <a:gd name="T45" fmla="*/ 1 h 884"/>
                <a:gd name="T46" fmla="*/ 0 w 332"/>
                <a:gd name="T47" fmla="*/ 1 h 884"/>
                <a:gd name="T48" fmla="*/ 0 w 332"/>
                <a:gd name="T49" fmla="*/ 1 h 884"/>
                <a:gd name="T50" fmla="*/ 0 w 332"/>
                <a:gd name="T51" fmla="*/ 1 h 884"/>
                <a:gd name="T52" fmla="*/ 0 w 332"/>
                <a:gd name="T53" fmla="*/ 1 h 884"/>
                <a:gd name="T54" fmla="*/ 0 w 332"/>
                <a:gd name="T55" fmla="*/ 1 h 884"/>
                <a:gd name="T56" fmla="*/ 0 w 332"/>
                <a:gd name="T57" fmla="*/ 1 h 884"/>
                <a:gd name="T58" fmla="*/ 0 w 332"/>
                <a:gd name="T59" fmla="*/ 1 h 884"/>
                <a:gd name="T60" fmla="*/ 0 w 332"/>
                <a:gd name="T61" fmla="*/ 1 h 884"/>
                <a:gd name="T62" fmla="*/ 0 w 332"/>
                <a:gd name="T63" fmla="*/ 1 h 884"/>
                <a:gd name="T64" fmla="*/ 0 w 332"/>
                <a:gd name="T65" fmla="*/ 1 h 884"/>
                <a:gd name="T66" fmla="*/ 0 w 332"/>
                <a:gd name="T67" fmla="*/ 1 h 884"/>
                <a:gd name="T68" fmla="*/ 0 w 332"/>
                <a:gd name="T69" fmla="*/ 1 h 884"/>
                <a:gd name="T70" fmla="*/ 0 w 332"/>
                <a:gd name="T71" fmla="*/ 1 h 884"/>
                <a:gd name="T72" fmla="*/ 0 w 332"/>
                <a:gd name="T73" fmla="*/ 1 h 884"/>
                <a:gd name="T74" fmla="*/ 0 w 332"/>
                <a:gd name="T75" fmla="*/ 1 h 884"/>
                <a:gd name="T76" fmla="*/ 0 w 332"/>
                <a:gd name="T77" fmla="*/ 1 h 884"/>
                <a:gd name="T78" fmla="*/ 0 w 332"/>
                <a:gd name="T79" fmla="*/ 1 h 884"/>
                <a:gd name="T80" fmla="*/ 0 w 332"/>
                <a:gd name="T81" fmla="*/ 1 h 884"/>
                <a:gd name="T82" fmla="*/ 0 w 332"/>
                <a:gd name="T83" fmla="*/ 1 h 884"/>
                <a:gd name="T84" fmla="*/ 0 w 332"/>
                <a:gd name="T85" fmla="*/ 1 h 884"/>
                <a:gd name="T86" fmla="*/ 0 w 332"/>
                <a:gd name="T87" fmla="*/ 1 h 884"/>
                <a:gd name="T88" fmla="*/ 0 w 332"/>
                <a:gd name="T89" fmla="*/ 1 h 884"/>
                <a:gd name="T90" fmla="*/ 0 w 332"/>
                <a:gd name="T91" fmla="*/ 1 h 884"/>
                <a:gd name="T92" fmla="*/ 0 w 332"/>
                <a:gd name="T93" fmla="*/ 1 h 884"/>
                <a:gd name="T94" fmla="*/ 0 w 332"/>
                <a:gd name="T95" fmla="*/ 1 h 884"/>
                <a:gd name="T96" fmla="*/ 0 w 332"/>
                <a:gd name="T97" fmla="*/ 1 h 884"/>
                <a:gd name="T98" fmla="*/ 0 w 332"/>
                <a:gd name="T99" fmla="*/ 1 h 884"/>
                <a:gd name="T100" fmla="*/ 0 w 332"/>
                <a:gd name="T101" fmla="*/ 1 h 884"/>
                <a:gd name="T102" fmla="*/ 0 w 332"/>
                <a:gd name="T103" fmla="*/ 1 h 884"/>
                <a:gd name="T104" fmla="*/ 0 w 332"/>
                <a:gd name="T105" fmla="*/ 1 h 884"/>
                <a:gd name="T106" fmla="*/ 0 w 332"/>
                <a:gd name="T107" fmla="*/ 1 h 884"/>
                <a:gd name="T108" fmla="*/ 0 w 332"/>
                <a:gd name="T109" fmla="*/ 1 h 8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2"/>
                <a:gd name="T166" fmla="*/ 0 h 884"/>
                <a:gd name="T167" fmla="*/ 332 w 332"/>
                <a:gd name="T168" fmla="*/ 884 h 8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2" h="884">
                  <a:moveTo>
                    <a:pt x="194" y="1"/>
                  </a:moveTo>
                  <a:lnTo>
                    <a:pt x="201" y="1"/>
                  </a:lnTo>
                  <a:lnTo>
                    <a:pt x="208" y="4"/>
                  </a:lnTo>
                  <a:lnTo>
                    <a:pt x="213" y="6"/>
                  </a:lnTo>
                  <a:lnTo>
                    <a:pt x="221" y="10"/>
                  </a:lnTo>
                  <a:lnTo>
                    <a:pt x="227" y="14"/>
                  </a:lnTo>
                  <a:lnTo>
                    <a:pt x="233" y="19"/>
                  </a:lnTo>
                  <a:lnTo>
                    <a:pt x="239" y="25"/>
                  </a:lnTo>
                  <a:lnTo>
                    <a:pt x="245" y="31"/>
                  </a:lnTo>
                  <a:lnTo>
                    <a:pt x="251" y="37"/>
                  </a:lnTo>
                  <a:lnTo>
                    <a:pt x="257" y="43"/>
                  </a:lnTo>
                  <a:lnTo>
                    <a:pt x="260" y="47"/>
                  </a:lnTo>
                  <a:lnTo>
                    <a:pt x="263" y="51"/>
                  </a:lnTo>
                  <a:lnTo>
                    <a:pt x="265" y="56"/>
                  </a:lnTo>
                  <a:lnTo>
                    <a:pt x="269" y="60"/>
                  </a:lnTo>
                  <a:lnTo>
                    <a:pt x="271" y="65"/>
                  </a:lnTo>
                  <a:lnTo>
                    <a:pt x="273" y="68"/>
                  </a:lnTo>
                  <a:lnTo>
                    <a:pt x="275" y="72"/>
                  </a:lnTo>
                  <a:lnTo>
                    <a:pt x="279" y="78"/>
                  </a:lnTo>
                  <a:lnTo>
                    <a:pt x="282" y="82"/>
                  </a:lnTo>
                  <a:lnTo>
                    <a:pt x="284" y="87"/>
                  </a:lnTo>
                  <a:lnTo>
                    <a:pt x="286" y="92"/>
                  </a:lnTo>
                  <a:lnTo>
                    <a:pt x="290" y="97"/>
                  </a:lnTo>
                  <a:lnTo>
                    <a:pt x="291" y="102"/>
                  </a:lnTo>
                  <a:lnTo>
                    <a:pt x="294" y="107"/>
                  </a:lnTo>
                  <a:lnTo>
                    <a:pt x="295" y="112"/>
                  </a:lnTo>
                  <a:lnTo>
                    <a:pt x="298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3" y="132"/>
                  </a:lnTo>
                  <a:lnTo>
                    <a:pt x="306" y="138"/>
                  </a:lnTo>
                  <a:lnTo>
                    <a:pt x="308" y="143"/>
                  </a:lnTo>
                  <a:lnTo>
                    <a:pt x="310" y="149"/>
                  </a:lnTo>
                  <a:lnTo>
                    <a:pt x="311" y="154"/>
                  </a:lnTo>
                  <a:lnTo>
                    <a:pt x="313" y="160"/>
                  </a:lnTo>
                  <a:lnTo>
                    <a:pt x="314" y="165"/>
                  </a:lnTo>
                  <a:lnTo>
                    <a:pt x="316" y="171"/>
                  </a:lnTo>
                  <a:lnTo>
                    <a:pt x="318" y="177"/>
                  </a:lnTo>
                  <a:lnTo>
                    <a:pt x="320" y="184"/>
                  </a:lnTo>
                  <a:lnTo>
                    <a:pt x="321" y="188"/>
                  </a:lnTo>
                  <a:lnTo>
                    <a:pt x="322" y="195"/>
                  </a:lnTo>
                  <a:lnTo>
                    <a:pt x="322" y="199"/>
                  </a:lnTo>
                  <a:lnTo>
                    <a:pt x="324" y="206"/>
                  </a:lnTo>
                  <a:lnTo>
                    <a:pt x="325" y="212"/>
                  </a:lnTo>
                  <a:lnTo>
                    <a:pt x="325" y="218"/>
                  </a:lnTo>
                  <a:lnTo>
                    <a:pt x="326" y="224"/>
                  </a:lnTo>
                  <a:lnTo>
                    <a:pt x="329" y="230"/>
                  </a:lnTo>
                  <a:lnTo>
                    <a:pt x="329" y="235"/>
                  </a:lnTo>
                  <a:lnTo>
                    <a:pt x="329" y="242"/>
                  </a:lnTo>
                  <a:lnTo>
                    <a:pt x="329" y="247"/>
                  </a:lnTo>
                  <a:lnTo>
                    <a:pt x="330" y="254"/>
                  </a:lnTo>
                  <a:lnTo>
                    <a:pt x="330" y="258"/>
                  </a:lnTo>
                  <a:lnTo>
                    <a:pt x="331" y="265"/>
                  </a:lnTo>
                  <a:lnTo>
                    <a:pt x="331" y="271"/>
                  </a:lnTo>
                  <a:lnTo>
                    <a:pt x="332" y="277"/>
                  </a:lnTo>
                  <a:lnTo>
                    <a:pt x="331" y="284"/>
                  </a:lnTo>
                  <a:lnTo>
                    <a:pt x="331" y="291"/>
                  </a:lnTo>
                  <a:lnTo>
                    <a:pt x="331" y="299"/>
                  </a:lnTo>
                  <a:lnTo>
                    <a:pt x="331" y="308"/>
                  </a:lnTo>
                  <a:lnTo>
                    <a:pt x="330" y="315"/>
                  </a:lnTo>
                  <a:lnTo>
                    <a:pt x="330" y="325"/>
                  </a:lnTo>
                  <a:lnTo>
                    <a:pt x="329" y="332"/>
                  </a:lnTo>
                  <a:lnTo>
                    <a:pt x="329" y="341"/>
                  </a:lnTo>
                  <a:lnTo>
                    <a:pt x="329" y="349"/>
                  </a:lnTo>
                  <a:lnTo>
                    <a:pt x="329" y="359"/>
                  </a:lnTo>
                  <a:lnTo>
                    <a:pt x="327" y="362"/>
                  </a:lnTo>
                  <a:lnTo>
                    <a:pt x="327" y="367"/>
                  </a:lnTo>
                  <a:lnTo>
                    <a:pt x="327" y="371"/>
                  </a:lnTo>
                  <a:lnTo>
                    <a:pt x="327" y="377"/>
                  </a:lnTo>
                  <a:lnTo>
                    <a:pt x="326" y="380"/>
                  </a:lnTo>
                  <a:lnTo>
                    <a:pt x="326" y="385"/>
                  </a:lnTo>
                  <a:lnTo>
                    <a:pt x="326" y="390"/>
                  </a:lnTo>
                  <a:lnTo>
                    <a:pt x="326" y="394"/>
                  </a:lnTo>
                  <a:lnTo>
                    <a:pt x="326" y="399"/>
                  </a:lnTo>
                  <a:lnTo>
                    <a:pt x="326" y="403"/>
                  </a:lnTo>
                  <a:lnTo>
                    <a:pt x="326" y="409"/>
                  </a:lnTo>
                  <a:lnTo>
                    <a:pt x="326" y="413"/>
                  </a:lnTo>
                  <a:lnTo>
                    <a:pt x="325" y="421"/>
                  </a:lnTo>
                  <a:lnTo>
                    <a:pt x="325" y="431"/>
                  </a:lnTo>
                  <a:lnTo>
                    <a:pt x="324" y="434"/>
                  </a:lnTo>
                  <a:lnTo>
                    <a:pt x="324" y="440"/>
                  </a:lnTo>
                  <a:lnTo>
                    <a:pt x="324" y="443"/>
                  </a:lnTo>
                  <a:lnTo>
                    <a:pt x="324" y="448"/>
                  </a:lnTo>
                  <a:lnTo>
                    <a:pt x="323" y="456"/>
                  </a:lnTo>
                  <a:lnTo>
                    <a:pt x="323" y="465"/>
                  </a:lnTo>
                  <a:lnTo>
                    <a:pt x="323" y="473"/>
                  </a:lnTo>
                  <a:lnTo>
                    <a:pt x="323" y="482"/>
                  </a:lnTo>
                  <a:lnTo>
                    <a:pt x="323" y="489"/>
                  </a:lnTo>
                  <a:lnTo>
                    <a:pt x="323" y="496"/>
                  </a:lnTo>
                  <a:lnTo>
                    <a:pt x="323" y="504"/>
                  </a:lnTo>
                  <a:lnTo>
                    <a:pt x="323" y="512"/>
                  </a:lnTo>
                  <a:lnTo>
                    <a:pt x="323" y="518"/>
                  </a:lnTo>
                  <a:lnTo>
                    <a:pt x="323" y="526"/>
                  </a:lnTo>
                  <a:lnTo>
                    <a:pt x="323" y="533"/>
                  </a:lnTo>
                  <a:lnTo>
                    <a:pt x="324" y="539"/>
                  </a:lnTo>
                  <a:lnTo>
                    <a:pt x="324" y="546"/>
                  </a:lnTo>
                  <a:lnTo>
                    <a:pt x="324" y="554"/>
                  </a:lnTo>
                  <a:lnTo>
                    <a:pt x="324" y="561"/>
                  </a:lnTo>
                  <a:lnTo>
                    <a:pt x="325" y="568"/>
                  </a:lnTo>
                  <a:lnTo>
                    <a:pt x="325" y="575"/>
                  </a:lnTo>
                  <a:lnTo>
                    <a:pt x="325" y="581"/>
                  </a:lnTo>
                  <a:lnTo>
                    <a:pt x="325" y="588"/>
                  </a:lnTo>
                  <a:lnTo>
                    <a:pt x="325" y="596"/>
                  </a:lnTo>
                  <a:lnTo>
                    <a:pt x="325" y="601"/>
                  </a:lnTo>
                  <a:lnTo>
                    <a:pt x="325" y="608"/>
                  </a:lnTo>
                  <a:lnTo>
                    <a:pt x="325" y="613"/>
                  </a:lnTo>
                  <a:lnTo>
                    <a:pt x="325" y="620"/>
                  </a:lnTo>
                  <a:lnTo>
                    <a:pt x="325" y="626"/>
                  </a:lnTo>
                  <a:lnTo>
                    <a:pt x="325" y="631"/>
                  </a:lnTo>
                  <a:lnTo>
                    <a:pt x="325" y="637"/>
                  </a:lnTo>
                  <a:lnTo>
                    <a:pt x="326" y="643"/>
                  </a:lnTo>
                  <a:lnTo>
                    <a:pt x="325" y="649"/>
                  </a:lnTo>
                  <a:lnTo>
                    <a:pt x="325" y="653"/>
                  </a:lnTo>
                  <a:lnTo>
                    <a:pt x="325" y="659"/>
                  </a:lnTo>
                  <a:lnTo>
                    <a:pt x="325" y="664"/>
                  </a:lnTo>
                  <a:lnTo>
                    <a:pt x="325" y="669"/>
                  </a:lnTo>
                  <a:lnTo>
                    <a:pt x="325" y="674"/>
                  </a:lnTo>
                  <a:lnTo>
                    <a:pt x="325" y="679"/>
                  </a:lnTo>
                  <a:lnTo>
                    <a:pt x="325" y="684"/>
                  </a:lnTo>
                  <a:lnTo>
                    <a:pt x="324" y="689"/>
                  </a:lnTo>
                  <a:lnTo>
                    <a:pt x="324" y="693"/>
                  </a:lnTo>
                  <a:lnTo>
                    <a:pt x="324" y="697"/>
                  </a:lnTo>
                  <a:lnTo>
                    <a:pt x="324" y="702"/>
                  </a:lnTo>
                  <a:lnTo>
                    <a:pt x="324" y="706"/>
                  </a:lnTo>
                  <a:lnTo>
                    <a:pt x="324" y="711"/>
                  </a:lnTo>
                  <a:lnTo>
                    <a:pt x="324" y="716"/>
                  </a:lnTo>
                  <a:lnTo>
                    <a:pt x="324" y="721"/>
                  </a:lnTo>
                  <a:lnTo>
                    <a:pt x="323" y="730"/>
                  </a:lnTo>
                  <a:lnTo>
                    <a:pt x="322" y="738"/>
                  </a:lnTo>
                  <a:lnTo>
                    <a:pt x="322" y="746"/>
                  </a:lnTo>
                  <a:lnTo>
                    <a:pt x="322" y="755"/>
                  </a:lnTo>
                  <a:lnTo>
                    <a:pt x="321" y="759"/>
                  </a:lnTo>
                  <a:lnTo>
                    <a:pt x="321" y="764"/>
                  </a:lnTo>
                  <a:lnTo>
                    <a:pt x="321" y="768"/>
                  </a:lnTo>
                  <a:lnTo>
                    <a:pt x="321" y="774"/>
                  </a:lnTo>
                  <a:lnTo>
                    <a:pt x="321" y="777"/>
                  </a:lnTo>
                  <a:lnTo>
                    <a:pt x="321" y="783"/>
                  </a:lnTo>
                  <a:lnTo>
                    <a:pt x="321" y="787"/>
                  </a:lnTo>
                  <a:lnTo>
                    <a:pt x="321" y="793"/>
                  </a:lnTo>
                  <a:lnTo>
                    <a:pt x="320" y="796"/>
                  </a:lnTo>
                  <a:lnTo>
                    <a:pt x="320" y="801"/>
                  </a:lnTo>
                  <a:lnTo>
                    <a:pt x="320" y="806"/>
                  </a:lnTo>
                  <a:lnTo>
                    <a:pt x="320" y="810"/>
                  </a:lnTo>
                  <a:lnTo>
                    <a:pt x="320" y="816"/>
                  </a:lnTo>
                  <a:lnTo>
                    <a:pt x="320" y="820"/>
                  </a:lnTo>
                  <a:lnTo>
                    <a:pt x="320" y="826"/>
                  </a:lnTo>
                  <a:lnTo>
                    <a:pt x="321" y="831"/>
                  </a:lnTo>
                  <a:lnTo>
                    <a:pt x="321" y="836"/>
                  </a:lnTo>
                  <a:lnTo>
                    <a:pt x="321" y="841"/>
                  </a:lnTo>
                  <a:lnTo>
                    <a:pt x="321" y="847"/>
                  </a:lnTo>
                  <a:lnTo>
                    <a:pt x="321" y="852"/>
                  </a:lnTo>
                  <a:lnTo>
                    <a:pt x="321" y="858"/>
                  </a:lnTo>
                  <a:lnTo>
                    <a:pt x="322" y="865"/>
                  </a:lnTo>
                  <a:lnTo>
                    <a:pt x="322" y="870"/>
                  </a:lnTo>
                  <a:lnTo>
                    <a:pt x="323" y="877"/>
                  </a:lnTo>
                  <a:lnTo>
                    <a:pt x="318" y="877"/>
                  </a:lnTo>
                  <a:lnTo>
                    <a:pt x="312" y="877"/>
                  </a:lnTo>
                  <a:lnTo>
                    <a:pt x="305" y="877"/>
                  </a:lnTo>
                  <a:lnTo>
                    <a:pt x="300" y="874"/>
                  </a:lnTo>
                  <a:lnTo>
                    <a:pt x="292" y="871"/>
                  </a:lnTo>
                  <a:lnTo>
                    <a:pt x="285" y="869"/>
                  </a:lnTo>
                  <a:lnTo>
                    <a:pt x="279" y="865"/>
                  </a:lnTo>
                  <a:lnTo>
                    <a:pt x="272" y="861"/>
                  </a:lnTo>
                  <a:lnTo>
                    <a:pt x="264" y="855"/>
                  </a:lnTo>
                  <a:lnTo>
                    <a:pt x="257" y="850"/>
                  </a:lnTo>
                  <a:lnTo>
                    <a:pt x="250" y="844"/>
                  </a:lnTo>
                  <a:lnTo>
                    <a:pt x="244" y="838"/>
                  </a:lnTo>
                  <a:lnTo>
                    <a:pt x="238" y="831"/>
                  </a:lnTo>
                  <a:lnTo>
                    <a:pt x="232" y="825"/>
                  </a:lnTo>
                  <a:lnTo>
                    <a:pt x="227" y="818"/>
                  </a:lnTo>
                  <a:lnTo>
                    <a:pt x="223" y="811"/>
                  </a:lnTo>
                  <a:lnTo>
                    <a:pt x="221" y="816"/>
                  </a:lnTo>
                  <a:lnTo>
                    <a:pt x="219" y="820"/>
                  </a:lnTo>
                  <a:lnTo>
                    <a:pt x="217" y="825"/>
                  </a:lnTo>
                  <a:lnTo>
                    <a:pt x="214" y="830"/>
                  </a:lnTo>
                  <a:lnTo>
                    <a:pt x="209" y="836"/>
                  </a:lnTo>
                  <a:lnTo>
                    <a:pt x="204" y="844"/>
                  </a:lnTo>
                  <a:lnTo>
                    <a:pt x="198" y="849"/>
                  </a:lnTo>
                  <a:lnTo>
                    <a:pt x="191" y="852"/>
                  </a:lnTo>
                  <a:lnTo>
                    <a:pt x="183" y="855"/>
                  </a:lnTo>
                  <a:lnTo>
                    <a:pt x="177" y="857"/>
                  </a:lnTo>
                  <a:lnTo>
                    <a:pt x="172" y="855"/>
                  </a:lnTo>
                  <a:lnTo>
                    <a:pt x="167" y="855"/>
                  </a:lnTo>
                  <a:lnTo>
                    <a:pt x="162" y="851"/>
                  </a:lnTo>
                  <a:lnTo>
                    <a:pt x="158" y="849"/>
                  </a:lnTo>
                  <a:lnTo>
                    <a:pt x="153" y="845"/>
                  </a:lnTo>
                  <a:lnTo>
                    <a:pt x="149" y="840"/>
                  </a:lnTo>
                  <a:lnTo>
                    <a:pt x="145" y="835"/>
                  </a:lnTo>
                  <a:lnTo>
                    <a:pt x="141" y="829"/>
                  </a:lnTo>
                  <a:lnTo>
                    <a:pt x="136" y="832"/>
                  </a:lnTo>
                  <a:lnTo>
                    <a:pt x="131" y="836"/>
                  </a:lnTo>
                  <a:lnTo>
                    <a:pt x="126" y="841"/>
                  </a:lnTo>
                  <a:lnTo>
                    <a:pt x="120" y="846"/>
                  </a:lnTo>
                  <a:lnTo>
                    <a:pt x="113" y="850"/>
                  </a:lnTo>
                  <a:lnTo>
                    <a:pt x="108" y="855"/>
                  </a:lnTo>
                  <a:lnTo>
                    <a:pt x="101" y="858"/>
                  </a:lnTo>
                  <a:lnTo>
                    <a:pt x="95" y="863"/>
                  </a:lnTo>
                  <a:lnTo>
                    <a:pt x="87" y="867"/>
                  </a:lnTo>
                  <a:lnTo>
                    <a:pt x="79" y="870"/>
                  </a:lnTo>
                  <a:lnTo>
                    <a:pt x="72" y="873"/>
                  </a:lnTo>
                  <a:lnTo>
                    <a:pt x="65" y="877"/>
                  </a:lnTo>
                  <a:lnTo>
                    <a:pt x="58" y="879"/>
                  </a:lnTo>
                  <a:lnTo>
                    <a:pt x="50" y="881"/>
                  </a:lnTo>
                  <a:lnTo>
                    <a:pt x="43" y="883"/>
                  </a:lnTo>
                  <a:lnTo>
                    <a:pt x="36" y="884"/>
                  </a:lnTo>
                  <a:lnTo>
                    <a:pt x="30" y="884"/>
                  </a:lnTo>
                  <a:lnTo>
                    <a:pt x="25" y="884"/>
                  </a:lnTo>
                  <a:lnTo>
                    <a:pt x="20" y="883"/>
                  </a:lnTo>
                  <a:lnTo>
                    <a:pt x="15" y="883"/>
                  </a:lnTo>
                  <a:lnTo>
                    <a:pt x="15" y="872"/>
                  </a:lnTo>
                  <a:lnTo>
                    <a:pt x="16" y="862"/>
                  </a:lnTo>
                  <a:lnTo>
                    <a:pt x="16" y="852"/>
                  </a:lnTo>
                  <a:lnTo>
                    <a:pt x="17" y="844"/>
                  </a:lnTo>
                  <a:lnTo>
                    <a:pt x="17" y="834"/>
                  </a:lnTo>
                  <a:lnTo>
                    <a:pt x="17" y="824"/>
                  </a:lnTo>
                  <a:lnTo>
                    <a:pt x="17" y="815"/>
                  </a:lnTo>
                  <a:lnTo>
                    <a:pt x="17" y="807"/>
                  </a:lnTo>
                  <a:lnTo>
                    <a:pt x="17" y="797"/>
                  </a:lnTo>
                  <a:lnTo>
                    <a:pt x="17" y="789"/>
                  </a:lnTo>
                  <a:lnTo>
                    <a:pt x="17" y="779"/>
                  </a:lnTo>
                  <a:lnTo>
                    <a:pt x="17" y="772"/>
                  </a:lnTo>
                  <a:lnTo>
                    <a:pt x="17" y="764"/>
                  </a:lnTo>
                  <a:lnTo>
                    <a:pt x="17" y="755"/>
                  </a:lnTo>
                  <a:lnTo>
                    <a:pt x="17" y="747"/>
                  </a:lnTo>
                  <a:lnTo>
                    <a:pt x="17" y="739"/>
                  </a:lnTo>
                  <a:lnTo>
                    <a:pt x="16" y="731"/>
                  </a:lnTo>
                  <a:lnTo>
                    <a:pt x="15" y="723"/>
                  </a:lnTo>
                  <a:lnTo>
                    <a:pt x="14" y="714"/>
                  </a:lnTo>
                  <a:lnTo>
                    <a:pt x="14" y="707"/>
                  </a:lnTo>
                  <a:lnTo>
                    <a:pt x="14" y="699"/>
                  </a:lnTo>
                  <a:lnTo>
                    <a:pt x="13" y="692"/>
                  </a:lnTo>
                  <a:lnTo>
                    <a:pt x="11" y="684"/>
                  </a:lnTo>
                  <a:lnTo>
                    <a:pt x="11" y="676"/>
                  </a:lnTo>
                  <a:lnTo>
                    <a:pt x="10" y="670"/>
                  </a:lnTo>
                  <a:lnTo>
                    <a:pt x="10" y="662"/>
                  </a:lnTo>
                  <a:lnTo>
                    <a:pt x="9" y="655"/>
                  </a:lnTo>
                  <a:lnTo>
                    <a:pt x="9" y="648"/>
                  </a:lnTo>
                  <a:lnTo>
                    <a:pt x="8" y="640"/>
                  </a:lnTo>
                  <a:lnTo>
                    <a:pt x="8" y="633"/>
                  </a:lnTo>
                  <a:lnTo>
                    <a:pt x="7" y="626"/>
                  </a:lnTo>
                  <a:lnTo>
                    <a:pt x="7" y="618"/>
                  </a:lnTo>
                  <a:lnTo>
                    <a:pt x="6" y="610"/>
                  </a:lnTo>
                  <a:lnTo>
                    <a:pt x="5" y="602"/>
                  </a:lnTo>
                  <a:lnTo>
                    <a:pt x="5" y="596"/>
                  </a:lnTo>
                  <a:lnTo>
                    <a:pt x="5" y="588"/>
                  </a:lnTo>
                  <a:lnTo>
                    <a:pt x="4" y="580"/>
                  </a:lnTo>
                  <a:lnTo>
                    <a:pt x="3" y="572"/>
                  </a:lnTo>
                  <a:lnTo>
                    <a:pt x="1" y="565"/>
                  </a:lnTo>
                  <a:lnTo>
                    <a:pt x="1" y="558"/>
                  </a:lnTo>
                  <a:lnTo>
                    <a:pt x="1" y="549"/>
                  </a:lnTo>
                  <a:lnTo>
                    <a:pt x="1" y="541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0" y="502"/>
                  </a:lnTo>
                  <a:lnTo>
                    <a:pt x="0" y="495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68"/>
                  </a:lnTo>
                  <a:lnTo>
                    <a:pt x="0" y="461"/>
                  </a:lnTo>
                  <a:lnTo>
                    <a:pt x="0" y="452"/>
                  </a:lnTo>
                  <a:lnTo>
                    <a:pt x="1" y="443"/>
                  </a:lnTo>
                  <a:lnTo>
                    <a:pt x="1" y="433"/>
                  </a:lnTo>
                  <a:lnTo>
                    <a:pt x="3" y="425"/>
                  </a:lnTo>
                  <a:lnTo>
                    <a:pt x="3" y="415"/>
                  </a:lnTo>
                  <a:lnTo>
                    <a:pt x="4" y="406"/>
                  </a:lnTo>
                  <a:lnTo>
                    <a:pt x="5" y="396"/>
                  </a:lnTo>
                  <a:lnTo>
                    <a:pt x="6" y="388"/>
                  </a:lnTo>
                  <a:lnTo>
                    <a:pt x="7" y="378"/>
                  </a:lnTo>
                  <a:lnTo>
                    <a:pt x="8" y="368"/>
                  </a:lnTo>
                  <a:lnTo>
                    <a:pt x="10" y="359"/>
                  </a:lnTo>
                  <a:lnTo>
                    <a:pt x="13" y="349"/>
                  </a:lnTo>
                  <a:lnTo>
                    <a:pt x="14" y="339"/>
                  </a:lnTo>
                  <a:lnTo>
                    <a:pt x="15" y="329"/>
                  </a:lnTo>
                  <a:lnTo>
                    <a:pt x="16" y="320"/>
                  </a:lnTo>
                  <a:lnTo>
                    <a:pt x="18" y="311"/>
                  </a:lnTo>
                  <a:lnTo>
                    <a:pt x="20" y="302"/>
                  </a:lnTo>
                  <a:lnTo>
                    <a:pt x="21" y="292"/>
                  </a:lnTo>
                  <a:lnTo>
                    <a:pt x="24" y="284"/>
                  </a:lnTo>
                  <a:lnTo>
                    <a:pt x="26" y="276"/>
                  </a:lnTo>
                  <a:lnTo>
                    <a:pt x="27" y="267"/>
                  </a:lnTo>
                  <a:lnTo>
                    <a:pt x="29" y="258"/>
                  </a:lnTo>
                  <a:lnTo>
                    <a:pt x="31" y="249"/>
                  </a:lnTo>
                  <a:lnTo>
                    <a:pt x="34" y="242"/>
                  </a:lnTo>
                  <a:lnTo>
                    <a:pt x="36" y="233"/>
                  </a:lnTo>
                  <a:lnTo>
                    <a:pt x="39" y="224"/>
                  </a:lnTo>
                  <a:lnTo>
                    <a:pt x="41" y="216"/>
                  </a:lnTo>
                  <a:lnTo>
                    <a:pt x="45" y="208"/>
                  </a:lnTo>
                  <a:lnTo>
                    <a:pt x="47" y="201"/>
                  </a:lnTo>
                  <a:lnTo>
                    <a:pt x="49" y="193"/>
                  </a:lnTo>
                  <a:lnTo>
                    <a:pt x="51" y="184"/>
                  </a:lnTo>
                  <a:lnTo>
                    <a:pt x="55" y="177"/>
                  </a:lnTo>
                  <a:lnTo>
                    <a:pt x="57" y="170"/>
                  </a:lnTo>
                  <a:lnTo>
                    <a:pt x="60" y="162"/>
                  </a:lnTo>
                  <a:lnTo>
                    <a:pt x="64" y="155"/>
                  </a:lnTo>
                  <a:lnTo>
                    <a:pt x="67" y="149"/>
                  </a:lnTo>
                  <a:lnTo>
                    <a:pt x="69" y="141"/>
                  </a:lnTo>
                  <a:lnTo>
                    <a:pt x="71" y="134"/>
                  </a:lnTo>
                  <a:lnTo>
                    <a:pt x="75" y="128"/>
                  </a:lnTo>
                  <a:lnTo>
                    <a:pt x="78" y="121"/>
                  </a:lnTo>
                  <a:lnTo>
                    <a:pt x="80" y="114"/>
                  </a:lnTo>
                  <a:lnTo>
                    <a:pt x="84" y="109"/>
                  </a:lnTo>
                  <a:lnTo>
                    <a:pt x="87" y="102"/>
                  </a:lnTo>
                  <a:lnTo>
                    <a:pt x="91" y="97"/>
                  </a:lnTo>
                  <a:lnTo>
                    <a:pt x="94" y="90"/>
                  </a:lnTo>
                  <a:lnTo>
                    <a:pt x="97" y="84"/>
                  </a:lnTo>
                  <a:lnTo>
                    <a:pt x="100" y="79"/>
                  </a:lnTo>
                  <a:lnTo>
                    <a:pt x="104" y="74"/>
                  </a:lnTo>
                  <a:lnTo>
                    <a:pt x="107" y="68"/>
                  </a:lnTo>
                  <a:lnTo>
                    <a:pt x="110" y="63"/>
                  </a:lnTo>
                  <a:lnTo>
                    <a:pt x="113" y="59"/>
                  </a:lnTo>
                  <a:lnTo>
                    <a:pt x="117" y="53"/>
                  </a:lnTo>
                  <a:lnTo>
                    <a:pt x="120" y="49"/>
                  </a:lnTo>
                  <a:lnTo>
                    <a:pt x="123" y="43"/>
                  </a:lnTo>
                  <a:lnTo>
                    <a:pt x="126" y="40"/>
                  </a:lnTo>
                  <a:lnTo>
                    <a:pt x="129" y="37"/>
                  </a:lnTo>
                  <a:lnTo>
                    <a:pt x="132" y="32"/>
                  </a:lnTo>
                  <a:lnTo>
                    <a:pt x="136" y="29"/>
                  </a:lnTo>
                  <a:lnTo>
                    <a:pt x="139" y="26"/>
                  </a:lnTo>
                  <a:lnTo>
                    <a:pt x="143" y="24"/>
                  </a:lnTo>
                  <a:lnTo>
                    <a:pt x="149" y="17"/>
                  </a:lnTo>
                  <a:lnTo>
                    <a:pt x="157" y="12"/>
                  </a:lnTo>
                  <a:lnTo>
                    <a:pt x="162" y="7"/>
                  </a:lnTo>
                  <a:lnTo>
                    <a:pt x="170" y="5"/>
                  </a:lnTo>
                  <a:lnTo>
                    <a:pt x="176" y="3"/>
                  </a:lnTo>
                  <a:lnTo>
                    <a:pt x="182" y="0"/>
                  </a:lnTo>
                  <a:lnTo>
                    <a:pt x="189" y="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702" y="540"/>
              <a:ext cx="927" cy="445"/>
            </a:xfrm>
            <a:custGeom>
              <a:avLst/>
              <a:gdLst>
                <a:gd name="T0" fmla="*/ 1 w 1854"/>
                <a:gd name="T1" fmla="*/ 1 h 888"/>
                <a:gd name="T2" fmla="*/ 1 w 1854"/>
                <a:gd name="T3" fmla="*/ 1 h 888"/>
                <a:gd name="T4" fmla="*/ 1 w 1854"/>
                <a:gd name="T5" fmla="*/ 1 h 888"/>
                <a:gd name="T6" fmla="*/ 1 w 1854"/>
                <a:gd name="T7" fmla="*/ 1 h 888"/>
                <a:gd name="T8" fmla="*/ 1 w 1854"/>
                <a:gd name="T9" fmla="*/ 1 h 888"/>
                <a:gd name="T10" fmla="*/ 1 w 1854"/>
                <a:gd name="T11" fmla="*/ 1 h 888"/>
                <a:gd name="T12" fmla="*/ 1 w 1854"/>
                <a:gd name="T13" fmla="*/ 1 h 888"/>
                <a:gd name="T14" fmla="*/ 1 w 1854"/>
                <a:gd name="T15" fmla="*/ 1 h 888"/>
                <a:gd name="T16" fmla="*/ 1 w 1854"/>
                <a:gd name="T17" fmla="*/ 1 h 888"/>
                <a:gd name="T18" fmla="*/ 1 w 1854"/>
                <a:gd name="T19" fmla="*/ 1 h 888"/>
                <a:gd name="T20" fmla="*/ 1 w 1854"/>
                <a:gd name="T21" fmla="*/ 1 h 888"/>
                <a:gd name="T22" fmla="*/ 1 w 1854"/>
                <a:gd name="T23" fmla="*/ 1 h 888"/>
                <a:gd name="T24" fmla="*/ 1 w 1854"/>
                <a:gd name="T25" fmla="*/ 1 h 888"/>
                <a:gd name="T26" fmla="*/ 1 w 1854"/>
                <a:gd name="T27" fmla="*/ 1 h 888"/>
                <a:gd name="T28" fmla="*/ 1 w 1854"/>
                <a:gd name="T29" fmla="*/ 1 h 888"/>
                <a:gd name="T30" fmla="*/ 1 w 1854"/>
                <a:gd name="T31" fmla="*/ 1 h 888"/>
                <a:gd name="T32" fmla="*/ 1 w 1854"/>
                <a:gd name="T33" fmla="*/ 1 h 888"/>
                <a:gd name="T34" fmla="*/ 1 w 1854"/>
                <a:gd name="T35" fmla="*/ 1 h 888"/>
                <a:gd name="T36" fmla="*/ 1 w 1854"/>
                <a:gd name="T37" fmla="*/ 1 h 888"/>
                <a:gd name="T38" fmla="*/ 1 w 1854"/>
                <a:gd name="T39" fmla="*/ 1 h 888"/>
                <a:gd name="T40" fmla="*/ 1 w 1854"/>
                <a:gd name="T41" fmla="*/ 1 h 888"/>
                <a:gd name="T42" fmla="*/ 1 w 1854"/>
                <a:gd name="T43" fmla="*/ 1 h 888"/>
                <a:gd name="T44" fmla="*/ 1 w 1854"/>
                <a:gd name="T45" fmla="*/ 1 h 888"/>
                <a:gd name="T46" fmla="*/ 1 w 1854"/>
                <a:gd name="T47" fmla="*/ 1 h 888"/>
                <a:gd name="T48" fmla="*/ 1 w 1854"/>
                <a:gd name="T49" fmla="*/ 1 h 888"/>
                <a:gd name="T50" fmla="*/ 1 w 1854"/>
                <a:gd name="T51" fmla="*/ 1 h 888"/>
                <a:gd name="T52" fmla="*/ 1 w 1854"/>
                <a:gd name="T53" fmla="*/ 1 h 888"/>
                <a:gd name="T54" fmla="*/ 1 w 1854"/>
                <a:gd name="T55" fmla="*/ 1 h 888"/>
                <a:gd name="T56" fmla="*/ 1 w 1854"/>
                <a:gd name="T57" fmla="*/ 1 h 888"/>
                <a:gd name="T58" fmla="*/ 1 w 1854"/>
                <a:gd name="T59" fmla="*/ 1 h 888"/>
                <a:gd name="T60" fmla="*/ 1 w 1854"/>
                <a:gd name="T61" fmla="*/ 1 h 888"/>
                <a:gd name="T62" fmla="*/ 1 w 1854"/>
                <a:gd name="T63" fmla="*/ 1 h 888"/>
                <a:gd name="T64" fmla="*/ 1 w 1854"/>
                <a:gd name="T65" fmla="*/ 1 h 888"/>
                <a:gd name="T66" fmla="*/ 1 w 1854"/>
                <a:gd name="T67" fmla="*/ 1 h 888"/>
                <a:gd name="T68" fmla="*/ 1 w 1854"/>
                <a:gd name="T69" fmla="*/ 1 h 888"/>
                <a:gd name="T70" fmla="*/ 1 w 1854"/>
                <a:gd name="T71" fmla="*/ 1 h 888"/>
                <a:gd name="T72" fmla="*/ 1 w 1854"/>
                <a:gd name="T73" fmla="*/ 1 h 888"/>
                <a:gd name="T74" fmla="*/ 1 w 1854"/>
                <a:gd name="T75" fmla="*/ 1 h 888"/>
                <a:gd name="T76" fmla="*/ 1 w 1854"/>
                <a:gd name="T77" fmla="*/ 1 h 888"/>
                <a:gd name="T78" fmla="*/ 1 w 1854"/>
                <a:gd name="T79" fmla="*/ 1 h 888"/>
                <a:gd name="T80" fmla="*/ 1 w 1854"/>
                <a:gd name="T81" fmla="*/ 1 h 888"/>
                <a:gd name="T82" fmla="*/ 1 w 1854"/>
                <a:gd name="T83" fmla="*/ 1 h 888"/>
                <a:gd name="T84" fmla="*/ 1 w 1854"/>
                <a:gd name="T85" fmla="*/ 1 h 888"/>
                <a:gd name="T86" fmla="*/ 1 w 1854"/>
                <a:gd name="T87" fmla="*/ 1 h 888"/>
                <a:gd name="T88" fmla="*/ 0 w 1854"/>
                <a:gd name="T89" fmla="*/ 1 h 888"/>
                <a:gd name="T90" fmla="*/ 1 w 1854"/>
                <a:gd name="T91" fmla="*/ 1 h 888"/>
                <a:gd name="T92" fmla="*/ 1 w 1854"/>
                <a:gd name="T93" fmla="*/ 1 h 888"/>
                <a:gd name="T94" fmla="*/ 1 w 1854"/>
                <a:gd name="T95" fmla="*/ 1 h 888"/>
                <a:gd name="T96" fmla="*/ 1 w 1854"/>
                <a:gd name="T97" fmla="*/ 1 h 888"/>
                <a:gd name="T98" fmla="*/ 1 w 1854"/>
                <a:gd name="T99" fmla="*/ 1 h 888"/>
                <a:gd name="T100" fmla="*/ 1 w 1854"/>
                <a:gd name="T101" fmla="*/ 1 h 888"/>
                <a:gd name="T102" fmla="*/ 1 w 1854"/>
                <a:gd name="T103" fmla="*/ 1 h 888"/>
                <a:gd name="T104" fmla="*/ 1 w 1854"/>
                <a:gd name="T105" fmla="*/ 1 h 888"/>
                <a:gd name="T106" fmla="*/ 1 w 1854"/>
                <a:gd name="T107" fmla="*/ 1 h 888"/>
                <a:gd name="T108" fmla="*/ 1 w 1854"/>
                <a:gd name="T109" fmla="*/ 1 h 888"/>
                <a:gd name="T110" fmla="*/ 1 w 1854"/>
                <a:gd name="T111" fmla="*/ 1 h 888"/>
                <a:gd name="T112" fmla="*/ 1 w 1854"/>
                <a:gd name="T113" fmla="*/ 1 h 888"/>
                <a:gd name="T114" fmla="*/ 1 w 1854"/>
                <a:gd name="T115" fmla="*/ 1 h 888"/>
                <a:gd name="T116" fmla="*/ 1 w 1854"/>
                <a:gd name="T117" fmla="*/ 1 h 888"/>
                <a:gd name="T118" fmla="*/ 1 w 1854"/>
                <a:gd name="T119" fmla="*/ 1 h 888"/>
                <a:gd name="T120" fmla="*/ 1 w 1854"/>
                <a:gd name="T121" fmla="*/ 1 h 888"/>
                <a:gd name="T122" fmla="*/ 1 w 1854"/>
                <a:gd name="T123" fmla="*/ 1 h 888"/>
                <a:gd name="T124" fmla="*/ 1 w 1854"/>
                <a:gd name="T125" fmla="*/ 0 h 8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54"/>
                <a:gd name="T190" fmla="*/ 0 h 888"/>
                <a:gd name="T191" fmla="*/ 1854 w 1854"/>
                <a:gd name="T192" fmla="*/ 888 h 8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54" h="888">
                  <a:moveTo>
                    <a:pt x="966" y="0"/>
                  </a:moveTo>
                  <a:lnTo>
                    <a:pt x="979" y="3"/>
                  </a:lnTo>
                  <a:lnTo>
                    <a:pt x="992" y="6"/>
                  </a:lnTo>
                  <a:lnTo>
                    <a:pt x="1004" y="11"/>
                  </a:lnTo>
                  <a:lnTo>
                    <a:pt x="1017" y="15"/>
                  </a:lnTo>
                  <a:lnTo>
                    <a:pt x="1030" y="20"/>
                  </a:lnTo>
                  <a:lnTo>
                    <a:pt x="1043" y="24"/>
                  </a:lnTo>
                  <a:lnTo>
                    <a:pt x="1056" y="29"/>
                  </a:lnTo>
                  <a:lnTo>
                    <a:pt x="1068" y="35"/>
                  </a:lnTo>
                  <a:lnTo>
                    <a:pt x="1082" y="41"/>
                  </a:lnTo>
                  <a:lnTo>
                    <a:pt x="1094" y="45"/>
                  </a:lnTo>
                  <a:lnTo>
                    <a:pt x="1106" y="49"/>
                  </a:lnTo>
                  <a:lnTo>
                    <a:pt x="1119" y="56"/>
                  </a:lnTo>
                  <a:lnTo>
                    <a:pt x="1132" y="60"/>
                  </a:lnTo>
                  <a:lnTo>
                    <a:pt x="1145" y="66"/>
                  </a:lnTo>
                  <a:lnTo>
                    <a:pt x="1158" y="72"/>
                  </a:lnTo>
                  <a:lnTo>
                    <a:pt x="1172" y="78"/>
                  </a:lnTo>
                  <a:lnTo>
                    <a:pt x="1184" y="84"/>
                  </a:lnTo>
                  <a:lnTo>
                    <a:pt x="1197" y="90"/>
                  </a:lnTo>
                  <a:lnTo>
                    <a:pt x="1209" y="96"/>
                  </a:lnTo>
                  <a:lnTo>
                    <a:pt x="1223" y="103"/>
                  </a:lnTo>
                  <a:lnTo>
                    <a:pt x="1235" y="108"/>
                  </a:lnTo>
                  <a:lnTo>
                    <a:pt x="1248" y="115"/>
                  </a:lnTo>
                  <a:lnTo>
                    <a:pt x="1261" y="121"/>
                  </a:lnTo>
                  <a:lnTo>
                    <a:pt x="1275" y="128"/>
                  </a:lnTo>
                  <a:lnTo>
                    <a:pt x="1287" y="135"/>
                  </a:lnTo>
                  <a:lnTo>
                    <a:pt x="1300" y="141"/>
                  </a:lnTo>
                  <a:lnTo>
                    <a:pt x="1312" y="148"/>
                  </a:lnTo>
                  <a:lnTo>
                    <a:pt x="1327" y="156"/>
                  </a:lnTo>
                  <a:lnTo>
                    <a:pt x="1340" y="162"/>
                  </a:lnTo>
                  <a:lnTo>
                    <a:pt x="1353" y="170"/>
                  </a:lnTo>
                  <a:lnTo>
                    <a:pt x="1367" y="178"/>
                  </a:lnTo>
                  <a:lnTo>
                    <a:pt x="1380" y="186"/>
                  </a:lnTo>
                  <a:lnTo>
                    <a:pt x="1392" y="193"/>
                  </a:lnTo>
                  <a:lnTo>
                    <a:pt x="1407" y="200"/>
                  </a:lnTo>
                  <a:lnTo>
                    <a:pt x="1420" y="208"/>
                  </a:lnTo>
                  <a:lnTo>
                    <a:pt x="1433" y="214"/>
                  </a:lnTo>
                  <a:lnTo>
                    <a:pt x="1447" y="222"/>
                  </a:lnTo>
                  <a:lnTo>
                    <a:pt x="1461" y="231"/>
                  </a:lnTo>
                  <a:lnTo>
                    <a:pt x="1474" y="239"/>
                  </a:lnTo>
                  <a:lnTo>
                    <a:pt x="1490" y="246"/>
                  </a:lnTo>
                  <a:lnTo>
                    <a:pt x="1503" y="254"/>
                  </a:lnTo>
                  <a:lnTo>
                    <a:pt x="1518" y="262"/>
                  </a:lnTo>
                  <a:lnTo>
                    <a:pt x="1531" y="271"/>
                  </a:lnTo>
                  <a:lnTo>
                    <a:pt x="1545" y="278"/>
                  </a:lnTo>
                  <a:lnTo>
                    <a:pt x="1560" y="286"/>
                  </a:lnTo>
                  <a:lnTo>
                    <a:pt x="1574" y="296"/>
                  </a:lnTo>
                  <a:lnTo>
                    <a:pt x="1589" y="304"/>
                  </a:lnTo>
                  <a:lnTo>
                    <a:pt x="1604" y="314"/>
                  </a:lnTo>
                  <a:lnTo>
                    <a:pt x="1618" y="322"/>
                  </a:lnTo>
                  <a:lnTo>
                    <a:pt x="1633" y="330"/>
                  </a:lnTo>
                  <a:lnTo>
                    <a:pt x="1648" y="339"/>
                  </a:lnTo>
                  <a:lnTo>
                    <a:pt x="1663" y="348"/>
                  </a:lnTo>
                  <a:lnTo>
                    <a:pt x="1677" y="357"/>
                  </a:lnTo>
                  <a:lnTo>
                    <a:pt x="1693" y="366"/>
                  </a:lnTo>
                  <a:lnTo>
                    <a:pt x="1708" y="375"/>
                  </a:lnTo>
                  <a:lnTo>
                    <a:pt x="1725" y="385"/>
                  </a:lnTo>
                  <a:lnTo>
                    <a:pt x="1739" y="394"/>
                  </a:lnTo>
                  <a:lnTo>
                    <a:pt x="1756" y="402"/>
                  </a:lnTo>
                  <a:lnTo>
                    <a:pt x="1771" y="411"/>
                  </a:lnTo>
                  <a:lnTo>
                    <a:pt x="1788" y="421"/>
                  </a:lnTo>
                  <a:lnTo>
                    <a:pt x="1804" y="431"/>
                  </a:lnTo>
                  <a:lnTo>
                    <a:pt x="1819" y="441"/>
                  </a:lnTo>
                  <a:lnTo>
                    <a:pt x="1837" y="451"/>
                  </a:lnTo>
                  <a:lnTo>
                    <a:pt x="1854" y="461"/>
                  </a:lnTo>
                  <a:lnTo>
                    <a:pt x="1847" y="463"/>
                  </a:lnTo>
                  <a:lnTo>
                    <a:pt x="1841" y="467"/>
                  </a:lnTo>
                  <a:lnTo>
                    <a:pt x="1835" y="470"/>
                  </a:lnTo>
                  <a:lnTo>
                    <a:pt x="1828" y="474"/>
                  </a:lnTo>
                  <a:lnTo>
                    <a:pt x="1819" y="478"/>
                  </a:lnTo>
                  <a:lnTo>
                    <a:pt x="1810" y="481"/>
                  </a:lnTo>
                  <a:lnTo>
                    <a:pt x="1806" y="483"/>
                  </a:lnTo>
                  <a:lnTo>
                    <a:pt x="1800" y="486"/>
                  </a:lnTo>
                  <a:lnTo>
                    <a:pt x="1796" y="489"/>
                  </a:lnTo>
                  <a:lnTo>
                    <a:pt x="1791" y="491"/>
                  </a:lnTo>
                  <a:lnTo>
                    <a:pt x="1786" y="493"/>
                  </a:lnTo>
                  <a:lnTo>
                    <a:pt x="1781" y="495"/>
                  </a:lnTo>
                  <a:lnTo>
                    <a:pt x="1776" y="496"/>
                  </a:lnTo>
                  <a:lnTo>
                    <a:pt x="1770" y="499"/>
                  </a:lnTo>
                  <a:lnTo>
                    <a:pt x="1765" y="502"/>
                  </a:lnTo>
                  <a:lnTo>
                    <a:pt x="1759" y="504"/>
                  </a:lnTo>
                  <a:lnTo>
                    <a:pt x="1754" y="506"/>
                  </a:lnTo>
                  <a:lnTo>
                    <a:pt x="1748" y="509"/>
                  </a:lnTo>
                  <a:lnTo>
                    <a:pt x="1742" y="511"/>
                  </a:lnTo>
                  <a:lnTo>
                    <a:pt x="1736" y="514"/>
                  </a:lnTo>
                  <a:lnTo>
                    <a:pt x="1730" y="516"/>
                  </a:lnTo>
                  <a:lnTo>
                    <a:pt x="1725" y="519"/>
                  </a:lnTo>
                  <a:lnTo>
                    <a:pt x="1718" y="521"/>
                  </a:lnTo>
                  <a:lnTo>
                    <a:pt x="1713" y="524"/>
                  </a:lnTo>
                  <a:lnTo>
                    <a:pt x="1707" y="526"/>
                  </a:lnTo>
                  <a:lnTo>
                    <a:pt x="1702" y="529"/>
                  </a:lnTo>
                  <a:lnTo>
                    <a:pt x="1694" y="530"/>
                  </a:lnTo>
                  <a:lnTo>
                    <a:pt x="1688" y="533"/>
                  </a:lnTo>
                  <a:lnTo>
                    <a:pt x="1681" y="535"/>
                  </a:lnTo>
                  <a:lnTo>
                    <a:pt x="1675" y="537"/>
                  </a:lnTo>
                  <a:lnTo>
                    <a:pt x="1668" y="540"/>
                  </a:lnTo>
                  <a:lnTo>
                    <a:pt x="1662" y="543"/>
                  </a:lnTo>
                  <a:lnTo>
                    <a:pt x="1655" y="545"/>
                  </a:lnTo>
                  <a:lnTo>
                    <a:pt x="1649" y="547"/>
                  </a:lnTo>
                  <a:lnTo>
                    <a:pt x="1642" y="550"/>
                  </a:lnTo>
                  <a:lnTo>
                    <a:pt x="1636" y="552"/>
                  </a:lnTo>
                  <a:lnTo>
                    <a:pt x="1630" y="555"/>
                  </a:lnTo>
                  <a:lnTo>
                    <a:pt x="1623" y="557"/>
                  </a:lnTo>
                  <a:lnTo>
                    <a:pt x="1617" y="560"/>
                  </a:lnTo>
                  <a:lnTo>
                    <a:pt x="1611" y="562"/>
                  </a:lnTo>
                  <a:lnTo>
                    <a:pt x="1604" y="565"/>
                  </a:lnTo>
                  <a:lnTo>
                    <a:pt x="1598" y="567"/>
                  </a:lnTo>
                  <a:lnTo>
                    <a:pt x="1592" y="568"/>
                  </a:lnTo>
                  <a:lnTo>
                    <a:pt x="1585" y="571"/>
                  </a:lnTo>
                  <a:lnTo>
                    <a:pt x="1580" y="574"/>
                  </a:lnTo>
                  <a:lnTo>
                    <a:pt x="1573" y="576"/>
                  </a:lnTo>
                  <a:lnTo>
                    <a:pt x="1567" y="577"/>
                  </a:lnTo>
                  <a:lnTo>
                    <a:pt x="1561" y="581"/>
                  </a:lnTo>
                  <a:lnTo>
                    <a:pt x="1555" y="583"/>
                  </a:lnTo>
                  <a:lnTo>
                    <a:pt x="1549" y="585"/>
                  </a:lnTo>
                  <a:lnTo>
                    <a:pt x="1542" y="586"/>
                  </a:lnTo>
                  <a:lnTo>
                    <a:pt x="1536" y="589"/>
                  </a:lnTo>
                  <a:lnTo>
                    <a:pt x="1531" y="591"/>
                  </a:lnTo>
                  <a:lnTo>
                    <a:pt x="1526" y="593"/>
                  </a:lnTo>
                  <a:lnTo>
                    <a:pt x="1520" y="595"/>
                  </a:lnTo>
                  <a:lnTo>
                    <a:pt x="1514" y="597"/>
                  </a:lnTo>
                  <a:lnTo>
                    <a:pt x="1510" y="599"/>
                  </a:lnTo>
                  <a:lnTo>
                    <a:pt x="1504" y="602"/>
                  </a:lnTo>
                  <a:lnTo>
                    <a:pt x="1492" y="605"/>
                  </a:lnTo>
                  <a:lnTo>
                    <a:pt x="1482" y="609"/>
                  </a:lnTo>
                  <a:lnTo>
                    <a:pt x="1471" y="613"/>
                  </a:lnTo>
                  <a:lnTo>
                    <a:pt x="1461" y="617"/>
                  </a:lnTo>
                  <a:lnTo>
                    <a:pt x="1449" y="620"/>
                  </a:lnTo>
                  <a:lnTo>
                    <a:pt x="1439" y="625"/>
                  </a:lnTo>
                  <a:lnTo>
                    <a:pt x="1429" y="628"/>
                  </a:lnTo>
                  <a:lnTo>
                    <a:pt x="1419" y="633"/>
                  </a:lnTo>
                  <a:lnTo>
                    <a:pt x="1409" y="636"/>
                  </a:lnTo>
                  <a:lnTo>
                    <a:pt x="1399" y="640"/>
                  </a:lnTo>
                  <a:lnTo>
                    <a:pt x="1389" y="645"/>
                  </a:lnTo>
                  <a:lnTo>
                    <a:pt x="1379" y="649"/>
                  </a:lnTo>
                  <a:lnTo>
                    <a:pt x="1369" y="651"/>
                  </a:lnTo>
                  <a:lnTo>
                    <a:pt x="1359" y="657"/>
                  </a:lnTo>
                  <a:lnTo>
                    <a:pt x="1350" y="660"/>
                  </a:lnTo>
                  <a:lnTo>
                    <a:pt x="1341" y="665"/>
                  </a:lnTo>
                  <a:lnTo>
                    <a:pt x="1331" y="668"/>
                  </a:lnTo>
                  <a:lnTo>
                    <a:pt x="1321" y="672"/>
                  </a:lnTo>
                  <a:lnTo>
                    <a:pt x="1312" y="677"/>
                  </a:lnTo>
                  <a:lnTo>
                    <a:pt x="1304" y="680"/>
                  </a:lnTo>
                  <a:lnTo>
                    <a:pt x="1294" y="683"/>
                  </a:lnTo>
                  <a:lnTo>
                    <a:pt x="1285" y="689"/>
                  </a:lnTo>
                  <a:lnTo>
                    <a:pt x="1276" y="692"/>
                  </a:lnTo>
                  <a:lnTo>
                    <a:pt x="1268" y="697"/>
                  </a:lnTo>
                  <a:lnTo>
                    <a:pt x="1258" y="701"/>
                  </a:lnTo>
                  <a:lnTo>
                    <a:pt x="1249" y="704"/>
                  </a:lnTo>
                  <a:lnTo>
                    <a:pt x="1240" y="709"/>
                  </a:lnTo>
                  <a:lnTo>
                    <a:pt x="1231" y="714"/>
                  </a:lnTo>
                  <a:lnTo>
                    <a:pt x="1223" y="718"/>
                  </a:lnTo>
                  <a:lnTo>
                    <a:pt x="1215" y="722"/>
                  </a:lnTo>
                  <a:lnTo>
                    <a:pt x="1206" y="727"/>
                  </a:lnTo>
                  <a:lnTo>
                    <a:pt x="1197" y="731"/>
                  </a:lnTo>
                  <a:lnTo>
                    <a:pt x="1187" y="735"/>
                  </a:lnTo>
                  <a:lnTo>
                    <a:pt x="1179" y="739"/>
                  </a:lnTo>
                  <a:lnTo>
                    <a:pt x="1169" y="743"/>
                  </a:lnTo>
                  <a:lnTo>
                    <a:pt x="1162" y="749"/>
                  </a:lnTo>
                  <a:lnTo>
                    <a:pt x="1152" y="752"/>
                  </a:lnTo>
                  <a:lnTo>
                    <a:pt x="1144" y="756"/>
                  </a:lnTo>
                  <a:lnTo>
                    <a:pt x="1134" y="761"/>
                  </a:lnTo>
                  <a:lnTo>
                    <a:pt x="1125" y="766"/>
                  </a:lnTo>
                  <a:lnTo>
                    <a:pt x="1116" y="771"/>
                  </a:lnTo>
                  <a:lnTo>
                    <a:pt x="1106" y="774"/>
                  </a:lnTo>
                  <a:lnTo>
                    <a:pt x="1097" y="780"/>
                  </a:lnTo>
                  <a:lnTo>
                    <a:pt x="1087" y="784"/>
                  </a:lnTo>
                  <a:lnTo>
                    <a:pt x="1078" y="790"/>
                  </a:lnTo>
                  <a:lnTo>
                    <a:pt x="1068" y="794"/>
                  </a:lnTo>
                  <a:lnTo>
                    <a:pt x="1060" y="799"/>
                  </a:lnTo>
                  <a:lnTo>
                    <a:pt x="1051" y="804"/>
                  </a:lnTo>
                  <a:lnTo>
                    <a:pt x="1041" y="808"/>
                  </a:lnTo>
                  <a:lnTo>
                    <a:pt x="1032" y="814"/>
                  </a:lnTo>
                  <a:lnTo>
                    <a:pt x="1022" y="818"/>
                  </a:lnTo>
                  <a:lnTo>
                    <a:pt x="1012" y="824"/>
                  </a:lnTo>
                  <a:lnTo>
                    <a:pt x="1001" y="828"/>
                  </a:lnTo>
                  <a:lnTo>
                    <a:pt x="991" y="833"/>
                  </a:lnTo>
                  <a:lnTo>
                    <a:pt x="981" y="838"/>
                  </a:lnTo>
                  <a:lnTo>
                    <a:pt x="971" y="844"/>
                  </a:lnTo>
                  <a:lnTo>
                    <a:pt x="960" y="848"/>
                  </a:lnTo>
                  <a:lnTo>
                    <a:pt x="949" y="854"/>
                  </a:lnTo>
                  <a:lnTo>
                    <a:pt x="938" y="859"/>
                  </a:lnTo>
                  <a:lnTo>
                    <a:pt x="928" y="865"/>
                  </a:lnTo>
                  <a:lnTo>
                    <a:pt x="917" y="870"/>
                  </a:lnTo>
                  <a:lnTo>
                    <a:pt x="904" y="876"/>
                  </a:lnTo>
                  <a:lnTo>
                    <a:pt x="893" y="882"/>
                  </a:lnTo>
                  <a:lnTo>
                    <a:pt x="882" y="888"/>
                  </a:lnTo>
                  <a:lnTo>
                    <a:pt x="874" y="883"/>
                  </a:lnTo>
                  <a:lnTo>
                    <a:pt x="867" y="879"/>
                  </a:lnTo>
                  <a:lnTo>
                    <a:pt x="860" y="876"/>
                  </a:lnTo>
                  <a:lnTo>
                    <a:pt x="853" y="873"/>
                  </a:lnTo>
                  <a:lnTo>
                    <a:pt x="846" y="868"/>
                  </a:lnTo>
                  <a:lnTo>
                    <a:pt x="840" y="866"/>
                  </a:lnTo>
                  <a:lnTo>
                    <a:pt x="833" y="862"/>
                  </a:lnTo>
                  <a:lnTo>
                    <a:pt x="829" y="859"/>
                  </a:lnTo>
                  <a:lnTo>
                    <a:pt x="822" y="855"/>
                  </a:lnTo>
                  <a:lnTo>
                    <a:pt x="817" y="852"/>
                  </a:lnTo>
                  <a:lnTo>
                    <a:pt x="810" y="848"/>
                  </a:lnTo>
                  <a:lnTo>
                    <a:pt x="805" y="846"/>
                  </a:lnTo>
                  <a:lnTo>
                    <a:pt x="799" y="843"/>
                  </a:lnTo>
                  <a:lnTo>
                    <a:pt x="795" y="839"/>
                  </a:lnTo>
                  <a:lnTo>
                    <a:pt x="789" y="837"/>
                  </a:lnTo>
                  <a:lnTo>
                    <a:pt x="785" y="835"/>
                  </a:lnTo>
                  <a:lnTo>
                    <a:pt x="779" y="832"/>
                  </a:lnTo>
                  <a:lnTo>
                    <a:pt x="774" y="828"/>
                  </a:lnTo>
                  <a:lnTo>
                    <a:pt x="769" y="825"/>
                  </a:lnTo>
                  <a:lnTo>
                    <a:pt x="764" y="823"/>
                  </a:lnTo>
                  <a:lnTo>
                    <a:pt x="759" y="820"/>
                  </a:lnTo>
                  <a:lnTo>
                    <a:pt x="755" y="817"/>
                  </a:lnTo>
                  <a:lnTo>
                    <a:pt x="749" y="814"/>
                  </a:lnTo>
                  <a:lnTo>
                    <a:pt x="745" y="812"/>
                  </a:lnTo>
                  <a:lnTo>
                    <a:pt x="740" y="808"/>
                  </a:lnTo>
                  <a:lnTo>
                    <a:pt x="736" y="806"/>
                  </a:lnTo>
                  <a:lnTo>
                    <a:pt x="732" y="803"/>
                  </a:lnTo>
                  <a:lnTo>
                    <a:pt x="728" y="801"/>
                  </a:lnTo>
                  <a:lnTo>
                    <a:pt x="724" y="797"/>
                  </a:lnTo>
                  <a:lnTo>
                    <a:pt x="719" y="795"/>
                  </a:lnTo>
                  <a:lnTo>
                    <a:pt x="715" y="793"/>
                  </a:lnTo>
                  <a:lnTo>
                    <a:pt x="711" y="790"/>
                  </a:lnTo>
                  <a:lnTo>
                    <a:pt x="706" y="786"/>
                  </a:lnTo>
                  <a:lnTo>
                    <a:pt x="701" y="783"/>
                  </a:lnTo>
                  <a:lnTo>
                    <a:pt x="697" y="780"/>
                  </a:lnTo>
                  <a:lnTo>
                    <a:pt x="693" y="778"/>
                  </a:lnTo>
                  <a:lnTo>
                    <a:pt x="688" y="774"/>
                  </a:lnTo>
                  <a:lnTo>
                    <a:pt x="684" y="772"/>
                  </a:lnTo>
                  <a:lnTo>
                    <a:pt x="679" y="769"/>
                  </a:lnTo>
                  <a:lnTo>
                    <a:pt x="675" y="766"/>
                  </a:lnTo>
                  <a:lnTo>
                    <a:pt x="670" y="762"/>
                  </a:lnTo>
                  <a:lnTo>
                    <a:pt x="665" y="760"/>
                  </a:lnTo>
                  <a:lnTo>
                    <a:pt x="660" y="755"/>
                  </a:lnTo>
                  <a:lnTo>
                    <a:pt x="656" y="753"/>
                  </a:lnTo>
                  <a:lnTo>
                    <a:pt x="652" y="749"/>
                  </a:lnTo>
                  <a:lnTo>
                    <a:pt x="646" y="747"/>
                  </a:lnTo>
                  <a:lnTo>
                    <a:pt x="642" y="742"/>
                  </a:lnTo>
                  <a:lnTo>
                    <a:pt x="636" y="740"/>
                  </a:lnTo>
                  <a:lnTo>
                    <a:pt x="630" y="735"/>
                  </a:lnTo>
                  <a:lnTo>
                    <a:pt x="625" y="732"/>
                  </a:lnTo>
                  <a:lnTo>
                    <a:pt x="619" y="728"/>
                  </a:lnTo>
                  <a:lnTo>
                    <a:pt x="615" y="724"/>
                  </a:lnTo>
                  <a:lnTo>
                    <a:pt x="608" y="720"/>
                  </a:lnTo>
                  <a:lnTo>
                    <a:pt x="602" y="717"/>
                  </a:lnTo>
                  <a:lnTo>
                    <a:pt x="596" y="712"/>
                  </a:lnTo>
                  <a:lnTo>
                    <a:pt x="591" y="709"/>
                  </a:lnTo>
                  <a:lnTo>
                    <a:pt x="583" y="704"/>
                  </a:lnTo>
                  <a:lnTo>
                    <a:pt x="577" y="700"/>
                  </a:lnTo>
                  <a:lnTo>
                    <a:pt x="571" y="696"/>
                  </a:lnTo>
                  <a:lnTo>
                    <a:pt x="564" y="692"/>
                  </a:lnTo>
                  <a:lnTo>
                    <a:pt x="556" y="687"/>
                  </a:lnTo>
                  <a:lnTo>
                    <a:pt x="550" y="683"/>
                  </a:lnTo>
                  <a:lnTo>
                    <a:pt x="542" y="678"/>
                  </a:lnTo>
                  <a:lnTo>
                    <a:pt x="535" y="673"/>
                  </a:lnTo>
                  <a:lnTo>
                    <a:pt x="530" y="670"/>
                  </a:lnTo>
                  <a:lnTo>
                    <a:pt x="524" y="667"/>
                  </a:lnTo>
                  <a:lnTo>
                    <a:pt x="517" y="662"/>
                  </a:lnTo>
                  <a:lnTo>
                    <a:pt x="512" y="659"/>
                  </a:lnTo>
                  <a:lnTo>
                    <a:pt x="505" y="655"/>
                  </a:lnTo>
                  <a:lnTo>
                    <a:pt x="500" y="651"/>
                  </a:lnTo>
                  <a:lnTo>
                    <a:pt x="493" y="648"/>
                  </a:lnTo>
                  <a:lnTo>
                    <a:pt x="486" y="645"/>
                  </a:lnTo>
                  <a:lnTo>
                    <a:pt x="477" y="639"/>
                  </a:lnTo>
                  <a:lnTo>
                    <a:pt x="471" y="636"/>
                  </a:lnTo>
                  <a:lnTo>
                    <a:pt x="463" y="631"/>
                  </a:lnTo>
                  <a:lnTo>
                    <a:pt x="455" y="627"/>
                  </a:lnTo>
                  <a:lnTo>
                    <a:pt x="448" y="623"/>
                  </a:lnTo>
                  <a:lnTo>
                    <a:pt x="440" y="618"/>
                  </a:lnTo>
                  <a:lnTo>
                    <a:pt x="431" y="614"/>
                  </a:lnTo>
                  <a:lnTo>
                    <a:pt x="424" y="609"/>
                  </a:lnTo>
                  <a:lnTo>
                    <a:pt x="415" y="605"/>
                  </a:lnTo>
                  <a:lnTo>
                    <a:pt x="406" y="599"/>
                  </a:lnTo>
                  <a:lnTo>
                    <a:pt x="397" y="595"/>
                  </a:lnTo>
                  <a:lnTo>
                    <a:pt x="388" y="589"/>
                  </a:lnTo>
                  <a:lnTo>
                    <a:pt x="378" y="585"/>
                  </a:lnTo>
                  <a:lnTo>
                    <a:pt x="369" y="581"/>
                  </a:lnTo>
                  <a:lnTo>
                    <a:pt x="360" y="575"/>
                  </a:lnTo>
                  <a:lnTo>
                    <a:pt x="351" y="571"/>
                  </a:lnTo>
                  <a:lnTo>
                    <a:pt x="341" y="566"/>
                  </a:lnTo>
                  <a:lnTo>
                    <a:pt x="331" y="562"/>
                  </a:lnTo>
                  <a:lnTo>
                    <a:pt x="322" y="556"/>
                  </a:lnTo>
                  <a:lnTo>
                    <a:pt x="312" y="552"/>
                  </a:lnTo>
                  <a:lnTo>
                    <a:pt x="303" y="546"/>
                  </a:lnTo>
                  <a:lnTo>
                    <a:pt x="293" y="542"/>
                  </a:lnTo>
                  <a:lnTo>
                    <a:pt x="283" y="536"/>
                  </a:lnTo>
                  <a:lnTo>
                    <a:pt x="275" y="533"/>
                  </a:lnTo>
                  <a:lnTo>
                    <a:pt x="263" y="527"/>
                  </a:lnTo>
                  <a:lnTo>
                    <a:pt x="253" y="523"/>
                  </a:lnTo>
                  <a:lnTo>
                    <a:pt x="243" y="517"/>
                  </a:lnTo>
                  <a:lnTo>
                    <a:pt x="235" y="513"/>
                  </a:lnTo>
                  <a:lnTo>
                    <a:pt x="225" y="509"/>
                  </a:lnTo>
                  <a:lnTo>
                    <a:pt x="215" y="503"/>
                  </a:lnTo>
                  <a:lnTo>
                    <a:pt x="205" y="499"/>
                  </a:lnTo>
                  <a:lnTo>
                    <a:pt x="195" y="495"/>
                  </a:lnTo>
                  <a:lnTo>
                    <a:pt x="185" y="490"/>
                  </a:lnTo>
                  <a:lnTo>
                    <a:pt x="176" y="485"/>
                  </a:lnTo>
                  <a:lnTo>
                    <a:pt x="166" y="481"/>
                  </a:lnTo>
                  <a:lnTo>
                    <a:pt x="157" y="478"/>
                  </a:lnTo>
                  <a:lnTo>
                    <a:pt x="147" y="473"/>
                  </a:lnTo>
                  <a:lnTo>
                    <a:pt x="138" y="470"/>
                  </a:lnTo>
                  <a:lnTo>
                    <a:pt x="129" y="465"/>
                  </a:lnTo>
                  <a:lnTo>
                    <a:pt x="120" y="463"/>
                  </a:lnTo>
                  <a:lnTo>
                    <a:pt x="110" y="459"/>
                  </a:lnTo>
                  <a:lnTo>
                    <a:pt x="102" y="456"/>
                  </a:lnTo>
                  <a:lnTo>
                    <a:pt x="93" y="452"/>
                  </a:lnTo>
                  <a:lnTo>
                    <a:pt x="85" y="449"/>
                  </a:lnTo>
                  <a:lnTo>
                    <a:pt x="76" y="446"/>
                  </a:lnTo>
                  <a:lnTo>
                    <a:pt x="68" y="442"/>
                  </a:lnTo>
                  <a:lnTo>
                    <a:pt x="61" y="440"/>
                  </a:lnTo>
                  <a:lnTo>
                    <a:pt x="54" y="438"/>
                  </a:lnTo>
                  <a:lnTo>
                    <a:pt x="45" y="436"/>
                  </a:lnTo>
                  <a:lnTo>
                    <a:pt x="38" y="433"/>
                  </a:lnTo>
                  <a:lnTo>
                    <a:pt x="31" y="430"/>
                  </a:lnTo>
                  <a:lnTo>
                    <a:pt x="24" y="430"/>
                  </a:lnTo>
                  <a:lnTo>
                    <a:pt x="16" y="427"/>
                  </a:lnTo>
                  <a:lnTo>
                    <a:pt x="11" y="427"/>
                  </a:lnTo>
                  <a:lnTo>
                    <a:pt x="4" y="425"/>
                  </a:lnTo>
                  <a:lnTo>
                    <a:pt x="0" y="425"/>
                  </a:lnTo>
                  <a:lnTo>
                    <a:pt x="11" y="416"/>
                  </a:lnTo>
                  <a:lnTo>
                    <a:pt x="21" y="408"/>
                  </a:lnTo>
                  <a:lnTo>
                    <a:pt x="32" y="400"/>
                  </a:lnTo>
                  <a:lnTo>
                    <a:pt x="42" y="392"/>
                  </a:lnTo>
                  <a:lnTo>
                    <a:pt x="52" y="385"/>
                  </a:lnTo>
                  <a:lnTo>
                    <a:pt x="63" y="377"/>
                  </a:lnTo>
                  <a:lnTo>
                    <a:pt x="73" y="371"/>
                  </a:lnTo>
                  <a:lnTo>
                    <a:pt x="84" y="365"/>
                  </a:lnTo>
                  <a:lnTo>
                    <a:pt x="94" y="357"/>
                  </a:lnTo>
                  <a:lnTo>
                    <a:pt x="104" y="350"/>
                  </a:lnTo>
                  <a:lnTo>
                    <a:pt x="114" y="344"/>
                  </a:lnTo>
                  <a:lnTo>
                    <a:pt x="124" y="339"/>
                  </a:lnTo>
                  <a:lnTo>
                    <a:pt x="134" y="333"/>
                  </a:lnTo>
                  <a:lnTo>
                    <a:pt x="144" y="327"/>
                  </a:lnTo>
                  <a:lnTo>
                    <a:pt x="154" y="321"/>
                  </a:lnTo>
                  <a:lnTo>
                    <a:pt x="163" y="316"/>
                  </a:lnTo>
                  <a:lnTo>
                    <a:pt x="173" y="311"/>
                  </a:lnTo>
                  <a:lnTo>
                    <a:pt x="181" y="305"/>
                  </a:lnTo>
                  <a:lnTo>
                    <a:pt x="190" y="299"/>
                  </a:lnTo>
                  <a:lnTo>
                    <a:pt x="200" y="295"/>
                  </a:lnTo>
                  <a:lnTo>
                    <a:pt x="209" y="290"/>
                  </a:lnTo>
                  <a:lnTo>
                    <a:pt x="219" y="285"/>
                  </a:lnTo>
                  <a:lnTo>
                    <a:pt x="228" y="281"/>
                  </a:lnTo>
                  <a:lnTo>
                    <a:pt x="238" y="276"/>
                  </a:lnTo>
                  <a:lnTo>
                    <a:pt x="247" y="271"/>
                  </a:lnTo>
                  <a:lnTo>
                    <a:pt x="256" y="266"/>
                  </a:lnTo>
                  <a:lnTo>
                    <a:pt x="265" y="262"/>
                  </a:lnTo>
                  <a:lnTo>
                    <a:pt x="275" y="259"/>
                  </a:lnTo>
                  <a:lnTo>
                    <a:pt x="283" y="254"/>
                  </a:lnTo>
                  <a:lnTo>
                    <a:pt x="293" y="250"/>
                  </a:lnTo>
                  <a:lnTo>
                    <a:pt x="302" y="246"/>
                  </a:lnTo>
                  <a:lnTo>
                    <a:pt x="312" y="243"/>
                  </a:lnTo>
                  <a:lnTo>
                    <a:pt x="320" y="238"/>
                  </a:lnTo>
                  <a:lnTo>
                    <a:pt x="329" y="233"/>
                  </a:lnTo>
                  <a:lnTo>
                    <a:pt x="338" y="230"/>
                  </a:lnTo>
                  <a:lnTo>
                    <a:pt x="348" y="225"/>
                  </a:lnTo>
                  <a:lnTo>
                    <a:pt x="357" y="221"/>
                  </a:lnTo>
                  <a:lnTo>
                    <a:pt x="365" y="218"/>
                  </a:lnTo>
                  <a:lnTo>
                    <a:pt x="375" y="214"/>
                  </a:lnTo>
                  <a:lnTo>
                    <a:pt x="385" y="211"/>
                  </a:lnTo>
                  <a:lnTo>
                    <a:pt x="394" y="205"/>
                  </a:lnTo>
                  <a:lnTo>
                    <a:pt x="404" y="202"/>
                  </a:lnTo>
                  <a:lnTo>
                    <a:pt x="413" y="199"/>
                  </a:lnTo>
                  <a:lnTo>
                    <a:pt x="423" y="195"/>
                  </a:lnTo>
                  <a:lnTo>
                    <a:pt x="433" y="190"/>
                  </a:lnTo>
                  <a:lnTo>
                    <a:pt x="443" y="187"/>
                  </a:lnTo>
                  <a:lnTo>
                    <a:pt x="452" y="183"/>
                  </a:lnTo>
                  <a:lnTo>
                    <a:pt x="463" y="180"/>
                  </a:lnTo>
                  <a:lnTo>
                    <a:pt x="473" y="174"/>
                  </a:lnTo>
                  <a:lnTo>
                    <a:pt x="483" y="171"/>
                  </a:lnTo>
                  <a:lnTo>
                    <a:pt x="493" y="167"/>
                  </a:lnTo>
                  <a:lnTo>
                    <a:pt x="503" y="162"/>
                  </a:lnTo>
                  <a:lnTo>
                    <a:pt x="513" y="158"/>
                  </a:lnTo>
                  <a:lnTo>
                    <a:pt x="524" y="153"/>
                  </a:lnTo>
                  <a:lnTo>
                    <a:pt x="535" y="149"/>
                  </a:lnTo>
                  <a:lnTo>
                    <a:pt x="546" y="146"/>
                  </a:lnTo>
                  <a:lnTo>
                    <a:pt x="557" y="140"/>
                  </a:lnTo>
                  <a:lnTo>
                    <a:pt x="568" y="136"/>
                  </a:lnTo>
                  <a:lnTo>
                    <a:pt x="579" y="130"/>
                  </a:lnTo>
                  <a:lnTo>
                    <a:pt x="592" y="127"/>
                  </a:lnTo>
                  <a:lnTo>
                    <a:pt x="602" y="121"/>
                  </a:lnTo>
                  <a:lnTo>
                    <a:pt x="615" y="117"/>
                  </a:lnTo>
                  <a:lnTo>
                    <a:pt x="627" y="111"/>
                  </a:lnTo>
                  <a:lnTo>
                    <a:pt x="639" y="107"/>
                  </a:lnTo>
                  <a:lnTo>
                    <a:pt x="644" y="104"/>
                  </a:lnTo>
                  <a:lnTo>
                    <a:pt x="650" y="101"/>
                  </a:lnTo>
                  <a:lnTo>
                    <a:pt x="655" y="99"/>
                  </a:lnTo>
                  <a:lnTo>
                    <a:pt x="662" y="96"/>
                  </a:lnTo>
                  <a:lnTo>
                    <a:pt x="667" y="94"/>
                  </a:lnTo>
                  <a:lnTo>
                    <a:pt x="674" y="91"/>
                  </a:lnTo>
                  <a:lnTo>
                    <a:pt x="679" y="89"/>
                  </a:lnTo>
                  <a:lnTo>
                    <a:pt x="686" y="87"/>
                  </a:lnTo>
                  <a:lnTo>
                    <a:pt x="690" y="84"/>
                  </a:lnTo>
                  <a:lnTo>
                    <a:pt x="697" y="81"/>
                  </a:lnTo>
                  <a:lnTo>
                    <a:pt x="701" y="79"/>
                  </a:lnTo>
                  <a:lnTo>
                    <a:pt x="708" y="78"/>
                  </a:lnTo>
                  <a:lnTo>
                    <a:pt x="714" y="75"/>
                  </a:lnTo>
                  <a:lnTo>
                    <a:pt x="720" y="74"/>
                  </a:lnTo>
                  <a:lnTo>
                    <a:pt x="726" y="72"/>
                  </a:lnTo>
                  <a:lnTo>
                    <a:pt x="732" y="70"/>
                  </a:lnTo>
                  <a:lnTo>
                    <a:pt x="737" y="68"/>
                  </a:lnTo>
                  <a:lnTo>
                    <a:pt x="742" y="65"/>
                  </a:lnTo>
                  <a:lnTo>
                    <a:pt x="748" y="64"/>
                  </a:lnTo>
                  <a:lnTo>
                    <a:pt x="754" y="62"/>
                  </a:lnTo>
                  <a:lnTo>
                    <a:pt x="758" y="59"/>
                  </a:lnTo>
                  <a:lnTo>
                    <a:pt x="764" y="58"/>
                  </a:lnTo>
                  <a:lnTo>
                    <a:pt x="770" y="56"/>
                  </a:lnTo>
                  <a:lnTo>
                    <a:pt x="776" y="56"/>
                  </a:lnTo>
                  <a:lnTo>
                    <a:pt x="780" y="53"/>
                  </a:lnTo>
                  <a:lnTo>
                    <a:pt x="786" y="53"/>
                  </a:lnTo>
                  <a:lnTo>
                    <a:pt x="791" y="49"/>
                  </a:lnTo>
                  <a:lnTo>
                    <a:pt x="797" y="49"/>
                  </a:lnTo>
                  <a:lnTo>
                    <a:pt x="801" y="47"/>
                  </a:lnTo>
                  <a:lnTo>
                    <a:pt x="807" y="46"/>
                  </a:lnTo>
                  <a:lnTo>
                    <a:pt x="812" y="44"/>
                  </a:lnTo>
                  <a:lnTo>
                    <a:pt x="818" y="43"/>
                  </a:lnTo>
                  <a:lnTo>
                    <a:pt x="823" y="41"/>
                  </a:lnTo>
                  <a:lnTo>
                    <a:pt x="828" y="41"/>
                  </a:lnTo>
                  <a:lnTo>
                    <a:pt x="832" y="37"/>
                  </a:lnTo>
                  <a:lnTo>
                    <a:pt x="838" y="37"/>
                  </a:lnTo>
                  <a:lnTo>
                    <a:pt x="842" y="35"/>
                  </a:lnTo>
                  <a:lnTo>
                    <a:pt x="848" y="34"/>
                  </a:lnTo>
                  <a:lnTo>
                    <a:pt x="852" y="33"/>
                  </a:lnTo>
                  <a:lnTo>
                    <a:pt x="858" y="32"/>
                  </a:lnTo>
                  <a:lnTo>
                    <a:pt x="861" y="29"/>
                  </a:lnTo>
                  <a:lnTo>
                    <a:pt x="867" y="28"/>
                  </a:lnTo>
                  <a:lnTo>
                    <a:pt x="871" y="27"/>
                  </a:lnTo>
                  <a:lnTo>
                    <a:pt x="876" y="26"/>
                  </a:lnTo>
                  <a:lnTo>
                    <a:pt x="881" y="24"/>
                  </a:lnTo>
                  <a:lnTo>
                    <a:pt x="885" y="24"/>
                  </a:lnTo>
                  <a:lnTo>
                    <a:pt x="891" y="22"/>
                  </a:lnTo>
                  <a:lnTo>
                    <a:pt x="895" y="22"/>
                  </a:lnTo>
                  <a:lnTo>
                    <a:pt x="900" y="18"/>
                  </a:lnTo>
                  <a:lnTo>
                    <a:pt x="904" y="18"/>
                  </a:lnTo>
                  <a:lnTo>
                    <a:pt x="909" y="16"/>
                  </a:lnTo>
                  <a:lnTo>
                    <a:pt x="913" y="15"/>
                  </a:lnTo>
                  <a:lnTo>
                    <a:pt x="918" y="13"/>
                  </a:lnTo>
                  <a:lnTo>
                    <a:pt x="922" y="12"/>
                  </a:lnTo>
                  <a:lnTo>
                    <a:pt x="927" y="11"/>
                  </a:lnTo>
                  <a:lnTo>
                    <a:pt x="932" y="10"/>
                  </a:lnTo>
                  <a:lnTo>
                    <a:pt x="940" y="6"/>
                  </a:lnTo>
                  <a:lnTo>
                    <a:pt x="949" y="4"/>
                  </a:lnTo>
                  <a:lnTo>
                    <a:pt x="953" y="3"/>
                  </a:lnTo>
                  <a:lnTo>
                    <a:pt x="958" y="2"/>
                  </a:lnTo>
                  <a:lnTo>
                    <a:pt x="962" y="0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817" y="874"/>
              <a:ext cx="704" cy="352"/>
            </a:xfrm>
            <a:custGeom>
              <a:avLst/>
              <a:gdLst>
                <a:gd name="T0" fmla="*/ 1 w 1408"/>
                <a:gd name="T1" fmla="*/ 1 h 704"/>
                <a:gd name="T2" fmla="*/ 1 w 1408"/>
                <a:gd name="T3" fmla="*/ 1 h 704"/>
                <a:gd name="T4" fmla="*/ 1 w 1408"/>
                <a:gd name="T5" fmla="*/ 1 h 704"/>
                <a:gd name="T6" fmla="*/ 1 w 1408"/>
                <a:gd name="T7" fmla="*/ 1 h 704"/>
                <a:gd name="T8" fmla="*/ 1 w 1408"/>
                <a:gd name="T9" fmla="*/ 1 h 704"/>
                <a:gd name="T10" fmla="*/ 1 w 1408"/>
                <a:gd name="T11" fmla="*/ 1 h 704"/>
                <a:gd name="T12" fmla="*/ 1 w 1408"/>
                <a:gd name="T13" fmla="*/ 1 h 704"/>
                <a:gd name="T14" fmla="*/ 1 w 1408"/>
                <a:gd name="T15" fmla="*/ 1 h 704"/>
                <a:gd name="T16" fmla="*/ 1 w 1408"/>
                <a:gd name="T17" fmla="*/ 1 h 704"/>
                <a:gd name="T18" fmla="*/ 1 w 1408"/>
                <a:gd name="T19" fmla="*/ 1 h 704"/>
                <a:gd name="T20" fmla="*/ 1 w 1408"/>
                <a:gd name="T21" fmla="*/ 1 h 704"/>
                <a:gd name="T22" fmla="*/ 1 w 1408"/>
                <a:gd name="T23" fmla="*/ 1 h 704"/>
                <a:gd name="T24" fmla="*/ 1 w 1408"/>
                <a:gd name="T25" fmla="*/ 1 h 704"/>
                <a:gd name="T26" fmla="*/ 1 w 1408"/>
                <a:gd name="T27" fmla="*/ 1 h 704"/>
                <a:gd name="T28" fmla="*/ 1 w 1408"/>
                <a:gd name="T29" fmla="*/ 1 h 704"/>
                <a:gd name="T30" fmla="*/ 1 w 1408"/>
                <a:gd name="T31" fmla="*/ 1 h 704"/>
                <a:gd name="T32" fmla="*/ 1 w 1408"/>
                <a:gd name="T33" fmla="*/ 1 h 704"/>
                <a:gd name="T34" fmla="*/ 1 w 1408"/>
                <a:gd name="T35" fmla="*/ 1 h 704"/>
                <a:gd name="T36" fmla="*/ 1 w 1408"/>
                <a:gd name="T37" fmla="*/ 1 h 704"/>
                <a:gd name="T38" fmla="*/ 1 w 1408"/>
                <a:gd name="T39" fmla="*/ 1 h 704"/>
                <a:gd name="T40" fmla="*/ 1 w 1408"/>
                <a:gd name="T41" fmla="*/ 1 h 704"/>
                <a:gd name="T42" fmla="*/ 1 w 1408"/>
                <a:gd name="T43" fmla="*/ 1 h 704"/>
                <a:gd name="T44" fmla="*/ 1 w 1408"/>
                <a:gd name="T45" fmla="*/ 1 h 704"/>
                <a:gd name="T46" fmla="*/ 1 w 1408"/>
                <a:gd name="T47" fmla="*/ 1 h 704"/>
                <a:gd name="T48" fmla="*/ 1 w 1408"/>
                <a:gd name="T49" fmla="*/ 1 h 704"/>
                <a:gd name="T50" fmla="*/ 1 w 1408"/>
                <a:gd name="T51" fmla="*/ 1 h 704"/>
                <a:gd name="T52" fmla="*/ 1 w 1408"/>
                <a:gd name="T53" fmla="*/ 1 h 704"/>
                <a:gd name="T54" fmla="*/ 1 w 1408"/>
                <a:gd name="T55" fmla="*/ 1 h 704"/>
                <a:gd name="T56" fmla="*/ 1 w 1408"/>
                <a:gd name="T57" fmla="*/ 1 h 704"/>
                <a:gd name="T58" fmla="*/ 1 w 1408"/>
                <a:gd name="T59" fmla="*/ 1 h 704"/>
                <a:gd name="T60" fmla="*/ 1 w 1408"/>
                <a:gd name="T61" fmla="*/ 1 h 704"/>
                <a:gd name="T62" fmla="*/ 1 w 1408"/>
                <a:gd name="T63" fmla="*/ 1 h 704"/>
                <a:gd name="T64" fmla="*/ 1 w 1408"/>
                <a:gd name="T65" fmla="*/ 1 h 704"/>
                <a:gd name="T66" fmla="*/ 1 w 1408"/>
                <a:gd name="T67" fmla="*/ 1 h 704"/>
                <a:gd name="T68" fmla="*/ 1 w 1408"/>
                <a:gd name="T69" fmla="*/ 1 h 704"/>
                <a:gd name="T70" fmla="*/ 1 w 1408"/>
                <a:gd name="T71" fmla="*/ 1 h 704"/>
                <a:gd name="T72" fmla="*/ 1 w 1408"/>
                <a:gd name="T73" fmla="*/ 1 h 704"/>
                <a:gd name="T74" fmla="*/ 1 w 1408"/>
                <a:gd name="T75" fmla="*/ 1 h 704"/>
                <a:gd name="T76" fmla="*/ 1 w 1408"/>
                <a:gd name="T77" fmla="*/ 1 h 704"/>
                <a:gd name="T78" fmla="*/ 1 w 1408"/>
                <a:gd name="T79" fmla="*/ 1 h 704"/>
                <a:gd name="T80" fmla="*/ 1 w 1408"/>
                <a:gd name="T81" fmla="*/ 1 h 704"/>
                <a:gd name="T82" fmla="*/ 1 w 1408"/>
                <a:gd name="T83" fmla="*/ 1 h 704"/>
                <a:gd name="T84" fmla="*/ 1 w 1408"/>
                <a:gd name="T85" fmla="*/ 1 h 704"/>
                <a:gd name="T86" fmla="*/ 1 w 1408"/>
                <a:gd name="T87" fmla="*/ 1 h 704"/>
                <a:gd name="T88" fmla="*/ 1 w 1408"/>
                <a:gd name="T89" fmla="*/ 1 h 704"/>
                <a:gd name="T90" fmla="*/ 1 w 1408"/>
                <a:gd name="T91" fmla="*/ 1 h 704"/>
                <a:gd name="T92" fmla="*/ 1 w 1408"/>
                <a:gd name="T93" fmla="*/ 1 h 704"/>
                <a:gd name="T94" fmla="*/ 1 w 1408"/>
                <a:gd name="T95" fmla="*/ 1 h 704"/>
                <a:gd name="T96" fmla="*/ 1 w 1408"/>
                <a:gd name="T97" fmla="*/ 1 h 704"/>
                <a:gd name="T98" fmla="*/ 1 w 1408"/>
                <a:gd name="T99" fmla="*/ 1 h 704"/>
                <a:gd name="T100" fmla="*/ 1 w 1408"/>
                <a:gd name="T101" fmla="*/ 1 h 704"/>
                <a:gd name="T102" fmla="*/ 1 w 1408"/>
                <a:gd name="T103" fmla="*/ 1 h 704"/>
                <a:gd name="T104" fmla="*/ 1 w 1408"/>
                <a:gd name="T105" fmla="*/ 1 h 704"/>
                <a:gd name="T106" fmla="*/ 1 w 1408"/>
                <a:gd name="T107" fmla="*/ 1 h 704"/>
                <a:gd name="T108" fmla="*/ 0 w 1408"/>
                <a:gd name="T109" fmla="*/ 1 h 704"/>
                <a:gd name="T110" fmla="*/ 1 w 1408"/>
                <a:gd name="T111" fmla="*/ 1 h 704"/>
                <a:gd name="T112" fmla="*/ 1 w 1408"/>
                <a:gd name="T113" fmla="*/ 1 h 704"/>
                <a:gd name="T114" fmla="*/ 1 w 1408"/>
                <a:gd name="T115" fmla="*/ 1 h 704"/>
                <a:gd name="T116" fmla="*/ 1 w 1408"/>
                <a:gd name="T117" fmla="*/ 1 h 704"/>
                <a:gd name="T118" fmla="*/ 1 w 1408"/>
                <a:gd name="T119" fmla="*/ 1 h 704"/>
                <a:gd name="T120" fmla="*/ 1 w 1408"/>
                <a:gd name="T121" fmla="*/ 1 h 704"/>
                <a:gd name="T122" fmla="*/ 1 w 1408"/>
                <a:gd name="T123" fmla="*/ 1 h 704"/>
                <a:gd name="T124" fmla="*/ 1 w 1408"/>
                <a:gd name="T125" fmla="*/ 0 h 7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8"/>
                <a:gd name="T190" fmla="*/ 0 h 704"/>
                <a:gd name="T191" fmla="*/ 1408 w 1408"/>
                <a:gd name="T192" fmla="*/ 704 h 7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8" h="704">
                  <a:moveTo>
                    <a:pt x="121" y="0"/>
                  </a:moveTo>
                  <a:lnTo>
                    <a:pt x="130" y="4"/>
                  </a:lnTo>
                  <a:lnTo>
                    <a:pt x="139" y="10"/>
                  </a:lnTo>
                  <a:lnTo>
                    <a:pt x="146" y="14"/>
                  </a:lnTo>
                  <a:lnTo>
                    <a:pt x="155" y="20"/>
                  </a:lnTo>
                  <a:lnTo>
                    <a:pt x="164" y="24"/>
                  </a:lnTo>
                  <a:lnTo>
                    <a:pt x="173" y="29"/>
                  </a:lnTo>
                  <a:lnTo>
                    <a:pt x="181" y="34"/>
                  </a:lnTo>
                  <a:lnTo>
                    <a:pt x="190" y="39"/>
                  </a:lnTo>
                  <a:lnTo>
                    <a:pt x="197" y="43"/>
                  </a:lnTo>
                  <a:lnTo>
                    <a:pt x="206" y="47"/>
                  </a:lnTo>
                  <a:lnTo>
                    <a:pt x="214" y="52"/>
                  </a:lnTo>
                  <a:lnTo>
                    <a:pt x="223" y="56"/>
                  </a:lnTo>
                  <a:lnTo>
                    <a:pt x="230" y="61"/>
                  </a:lnTo>
                  <a:lnTo>
                    <a:pt x="240" y="66"/>
                  </a:lnTo>
                  <a:lnTo>
                    <a:pt x="246" y="71"/>
                  </a:lnTo>
                  <a:lnTo>
                    <a:pt x="255" y="75"/>
                  </a:lnTo>
                  <a:lnTo>
                    <a:pt x="263" y="80"/>
                  </a:lnTo>
                  <a:lnTo>
                    <a:pt x="271" y="84"/>
                  </a:lnTo>
                  <a:lnTo>
                    <a:pt x="278" y="87"/>
                  </a:lnTo>
                  <a:lnTo>
                    <a:pt x="286" y="93"/>
                  </a:lnTo>
                  <a:lnTo>
                    <a:pt x="294" y="97"/>
                  </a:lnTo>
                  <a:lnTo>
                    <a:pt x="302" y="101"/>
                  </a:lnTo>
                  <a:lnTo>
                    <a:pt x="309" y="105"/>
                  </a:lnTo>
                  <a:lnTo>
                    <a:pt x="317" y="109"/>
                  </a:lnTo>
                  <a:lnTo>
                    <a:pt x="325" y="114"/>
                  </a:lnTo>
                  <a:lnTo>
                    <a:pt x="333" y="118"/>
                  </a:lnTo>
                  <a:lnTo>
                    <a:pt x="340" y="123"/>
                  </a:lnTo>
                  <a:lnTo>
                    <a:pt x="348" y="127"/>
                  </a:lnTo>
                  <a:lnTo>
                    <a:pt x="356" y="132"/>
                  </a:lnTo>
                  <a:lnTo>
                    <a:pt x="364" y="135"/>
                  </a:lnTo>
                  <a:lnTo>
                    <a:pt x="372" y="140"/>
                  </a:lnTo>
                  <a:lnTo>
                    <a:pt x="379" y="145"/>
                  </a:lnTo>
                  <a:lnTo>
                    <a:pt x="387" y="149"/>
                  </a:lnTo>
                  <a:lnTo>
                    <a:pt x="395" y="154"/>
                  </a:lnTo>
                  <a:lnTo>
                    <a:pt x="401" y="157"/>
                  </a:lnTo>
                  <a:lnTo>
                    <a:pt x="409" y="163"/>
                  </a:lnTo>
                  <a:lnTo>
                    <a:pt x="417" y="166"/>
                  </a:lnTo>
                  <a:lnTo>
                    <a:pt x="425" y="170"/>
                  </a:lnTo>
                  <a:lnTo>
                    <a:pt x="433" y="175"/>
                  </a:lnTo>
                  <a:lnTo>
                    <a:pt x="440" y="180"/>
                  </a:lnTo>
                  <a:lnTo>
                    <a:pt x="448" y="185"/>
                  </a:lnTo>
                  <a:lnTo>
                    <a:pt x="455" y="189"/>
                  </a:lnTo>
                  <a:lnTo>
                    <a:pt x="462" y="193"/>
                  </a:lnTo>
                  <a:lnTo>
                    <a:pt x="470" y="199"/>
                  </a:lnTo>
                  <a:lnTo>
                    <a:pt x="478" y="203"/>
                  </a:lnTo>
                  <a:lnTo>
                    <a:pt x="486" y="209"/>
                  </a:lnTo>
                  <a:lnTo>
                    <a:pt x="495" y="213"/>
                  </a:lnTo>
                  <a:lnTo>
                    <a:pt x="502" y="219"/>
                  </a:lnTo>
                  <a:lnTo>
                    <a:pt x="510" y="224"/>
                  </a:lnTo>
                  <a:lnTo>
                    <a:pt x="518" y="229"/>
                  </a:lnTo>
                  <a:lnTo>
                    <a:pt x="526" y="234"/>
                  </a:lnTo>
                  <a:lnTo>
                    <a:pt x="535" y="241"/>
                  </a:lnTo>
                  <a:lnTo>
                    <a:pt x="541" y="246"/>
                  </a:lnTo>
                  <a:lnTo>
                    <a:pt x="550" y="251"/>
                  </a:lnTo>
                  <a:lnTo>
                    <a:pt x="559" y="257"/>
                  </a:lnTo>
                  <a:lnTo>
                    <a:pt x="568" y="263"/>
                  </a:lnTo>
                  <a:lnTo>
                    <a:pt x="576" y="269"/>
                  </a:lnTo>
                  <a:lnTo>
                    <a:pt x="584" y="275"/>
                  </a:lnTo>
                  <a:lnTo>
                    <a:pt x="593" y="281"/>
                  </a:lnTo>
                  <a:lnTo>
                    <a:pt x="602" y="288"/>
                  </a:lnTo>
                  <a:lnTo>
                    <a:pt x="610" y="294"/>
                  </a:lnTo>
                  <a:lnTo>
                    <a:pt x="619" y="300"/>
                  </a:lnTo>
                  <a:lnTo>
                    <a:pt x="629" y="306"/>
                  </a:lnTo>
                  <a:lnTo>
                    <a:pt x="638" y="314"/>
                  </a:lnTo>
                  <a:lnTo>
                    <a:pt x="643" y="311"/>
                  </a:lnTo>
                  <a:lnTo>
                    <a:pt x="650" y="309"/>
                  </a:lnTo>
                  <a:lnTo>
                    <a:pt x="655" y="306"/>
                  </a:lnTo>
                  <a:lnTo>
                    <a:pt x="662" y="303"/>
                  </a:lnTo>
                  <a:lnTo>
                    <a:pt x="666" y="301"/>
                  </a:lnTo>
                  <a:lnTo>
                    <a:pt x="672" y="299"/>
                  </a:lnTo>
                  <a:lnTo>
                    <a:pt x="679" y="296"/>
                  </a:lnTo>
                  <a:lnTo>
                    <a:pt x="684" y="294"/>
                  </a:lnTo>
                  <a:lnTo>
                    <a:pt x="689" y="291"/>
                  </a:lnTo>
                  <a:lnTo>
                    <a:pt x="694" y="289"/>
                  </a:lnTo>
                  <a:lnTo>
                    <a:pt x="699" y="286"/>
                  </a:lnTo>
                  <a:lnTo>
                    <a:pt x="703" y="284"/>
                  </a:lnTo>
                  <a:lnTo>
                    <a:pt x="709" y="282"/>
                  </a:lnTo>
                  <a:lnTo>
                    <a:pt x="713" y="281"/>
                  </a:lnTo>
                  <a:lnTo>
                    <a:pt x="719" y="279"/>
                  </a:lnTo>
                  <a:lnTo>
                    <a:pt x="723" y="278"/>
                  </a:lnTo>
                  <a:lnTo>
                    <a:pt x="727" y="275"/>
                  </a:lnTo>
                  <a:lnTo>
                    <a:pt x="731" y="273"/>
                  </a:lnTo>
                  <a:lnTo>
                    <a:pt x="735" y="271"/>
                  </a:lnTo>
                  <a:lnTo>
                    <a:pt x="741" y="269"/>
                  </a:lnTo>
                  <a:lnTo>
                    <a:pt x="749" y="265"/>
                  </a:lnTo>
                  <a:lnTo>
                    <a:pt x="757" y="262"/>
                  </a:lnTo>
                  <a:lnTo>
                    <a:pt x="761" y="260"/>
                  </a:lnTo>
                  <a:lnTo>
                    <a:pt x="765" y="258"/>
                  </a:lnTo>
                  <a:lnTo>
                    <a:pt x="768" y="255"/>
                  </a:lnTo>
                  <a:lnTo>
                    <a:pt x="774" y="253"/>
                  </a:lnTo>
                  <a:lnTo>
                    <a:pt x="777" y="251"/>
                  </a:lnTo>
                  <a:lnTo>
                    <a:pt x="782" y="250"/>
                  </a:lnTo>
                  <a:lnTo>
                    <a:pt x="787" y="248"/>
                  </a:lnTo>
                  <a:lnTo>
                    <a:pt x="792" y="247"/>
                  </a:lnTo>
                  <a:lnTo>
                    <a:pt x="796" y="244"/>
                  </a:lnTo>
                  <a:lnTo>
                    <a:pt x="800" y="241"/>
                  </a:lnTo>
                  <a:lnTo>
                    <a:pt x="804" y="239"/>
                  </a:lnTo>
                  <a:lnTo>
                    <a:pt x="808" y="237"/>
                  </a:lnTo>
                  <a:lnTo>
                    <a:pt x="814" y="234"/>
                  </a:lnTo>
                  <a:lnTo>
                    <a:pt x="818" y="231"/>
                  </a:lnTo>
                  <a:lnTo>
                    <a:pt x="824" y="229"/>
                  </a:lnTo>
                  <a:lnTo>
                    <a:pt x="828" y="228"/>
                  </a:lnTo>
                  <a:lnTo>
                    <a:pt x="834" y="224"/>
                  </a:lnTo>
                  <a:lnTo>
                    <a:pt x="838" y="222"/>
                  </a:lnTo>
                  <a:lnTo>
                    <a:pt x="844" y="219"/>
                  </a:lnTo>
                  <a:lnTo>
                    <a:pt x="849" y="217"/>
                  </a:lnTo>
                  <a:lnTo>
                    <a:pt x="855" y="213"/>
                  </a:lnTo>
                  <a:lnTo>
                    <a:pt x="862" y="211"/>
                  </a:lnTo>
                  <a:lnTo>
                    <a:pt x="867" y="208"/>
                  </a:lnTo>
                  <a:lnTo>
                    <a:pt x="874" y="206"/>
                  </a:lnTo>
                  <a:lnTo>
                    <a:pt x="878" y="201"/>
                  </a:lnTo>
                  <a:lnTo>
                    <a:pt x="885" y="199"/>
                  </a:lnTo>
                  <a:lnTo>
                    <a:pt x="890" y="195"/>
                  </a:lnTo>
                  <a:lnTo>
                    <a:pt x="898" y="192"/>
                  </a:lnTo>
                  <a:lnTo>
                    <a:pt x="905" y="188"/>
                  </a:lnTo>
                  <a:lnTo>
                    <a:pt x="912" y="185"/>
                  </a:lnTo>
                  <a:lnTo>
                    <a:pt x="919" y="181"/>
                  </a:lnTo>
                  <a:lnTo>
                    <a:pt x="927" y="178"/>
                  </a:lnTo>
                  <a:lnTo>
                    <a:pt x="935" y="174"/>
                  </a:lnTo>
                  <a:lnTo>
                    <a:pt x="943" y="169"/>
                  </a:lnTo>
                  <a:lnTo>
                    <a:pt x="950" y="166"/>
                  </a:lnTo>
                  <a:lnTo>
                    <a:pt x="959" y="161"/>
                  </a:lnTo>
                  <a:lnTo>
                    <a:pt x="968" y="157"/>
                  </a:lnTo>
                  <a:lnTo>
                    <a:pt x="977" y="153"/>
                  </a:lnTo>
                  <a:lnTo>
                    <a:pt x="987" y="147"/>
                  </a:lnTo>
                  <a:lnTo>
                    <a:pt x="997" y="144"/>
                  </a:lnTo>
                  <a:lnTo>
                    <a:pt x="1000" y="141"/>
                  </a:lnTo>
                  <a:lnTo>
                    <a:pt x="1005" y="138"/>
                  </a:lnTo>
                  <a:lnTo>
                    <a:pt x="1008" y="136"/>
                  </a:lnTo>
                  <a:lnTo>
                    <a:pt x="1014" y="135"/>
                  </a:lnTo>
                  <a:lnTo>
                    <a:pt x="1017" y="132"/>
                  </a:lnTo>
                  <a:lnTo>
                    <a:pt x="1020" y="130"/>
                  </a:lnTo>
                  <a:lnTo>
                    <a:pt x="1025" y="128"/>
                  </a:lnTo>
                  <a:lnTo>
                    <a:pt x="1030" y="126"/>
                  </a:lnTo>
                  <a:lnTo>
                    <a:pt x="1034" y="124"/>
                  </a:lnTo>
                  <a:lnTo>
                    <a:pt x="1038" y="123"/>
                  </a:lnTo>
                  <a:lnTo>
                    <a:pt x="1042" y="119"/>
                  </a:lnTo>
                  <a:lnTo>
                    <a:pt x="1047" y="118"/>
                  </a:lnTo>
                  <a:lnTo>
                    <a:pt x="1055" y="114"/>
                  </a:lnTo>
                  <a:lnTo>
                    <a:pt x="1065" y="111"/>
                  </a:lnTo>
                  <a:lnTo>
                    <a:pt x="1072" y="107"/>
                  </a:lnTo>
                  <a:lnTo>
                    <a:pt x="1081" y="104"/>
                  </a:lnTo>
                  <a:lnTo>
                    <a:pt x="1089" y="99"/>
                  </a:lnTo>
                  <a:lnTo>
                    <a:pt x="1099" y="96"/>
                  </a:lnTo>
                  <a:lnTo>
                    <a:pt x="1102" y="94"/>
                  </a:lnTo>
                  <a:lnTo>
                    <a:pt x="1108" y="92"/>
                  </a:lnTo>
                  <a:lnTo>
                    <a:pt x="1111" y="91"/>
                  </a:lnTo>
                  <a:lnTo>
                    <a:pt x="1117" y="88"/>
                  </a:lnTo>
                  <a:lnTo>
                    <a:pt x="1120" y="86"/>
                  </a:lnTo>
                  <a:lnTo>
                    <a:pt x="1126" y="85"/>
                  </a:lnTo>
                  <a:lnTo>
                    <a:pt x="1130" y="83"/>
                  </a:lnTo>
                  <a:lnTo>
                    <a:pt x="1136" y="82"/>
                  </a:lnTo>
                  <a:lnTo>
                    <a:pt x="1139" y="80"/>
                  </a:lnTo>
                  <a:lnTo>
                    <a:pt x="1144" y="78"/>
                  </a:lnTo>
                  <a:lnTo>
                    <a:pt x="1148" y="76"/>
                  </a:lnTo>
                  <a:lnTo>
                    <a:pt x="1153" y="75"/>
                  </a:lnTo>
                  <a:lnTo>
                    <a:pt x="1158" y="72"/>
                  </a:lnTo>
                  <a:lnTo>
                    <a:pt x="1162" y="71"/>
                  </a:lnTo>
                  <a:lnTo>
                    <a:pt x="1167" y="68"/>
                  </a:lnTo>
                  <a:lnTo>
                    <a:pt x="1172" y="67"/>
                  </a:lnTo>
                  <a:lnTo>
                    <a:pt x="1177" y="65"/>
                  </a:lnTo>
                  <a:lnTo>
                    <a:pt x="1182" y="63"/>
                  </a:lnTo>
                  <a:lnTo>
                    <a:pt x="1187" y="62"/>
                  </a:lnTo>
                  <a:lnTo>
                    <a:pt x="1192" y="60"/>
                  </a:lnTo>
                  <a:lnTo>
                    <a:pt x="1197" y="57"/>
                  </a:lnTo>
                  <a:lnTo>
                    <a:pt x="1201" y="56"/>
                  </a:lnTo>
                  <a:lnTo>
                    <a:pt x="1206" y="54"/>
                  </a:lnTo>
                  <a:lnTo>
                    <a:pt x="1211" y="53"/>
                  </a:lnTo>
                  <a:lnTo>
                    <a:pt x="1216" y="51"/>
                  </a:lnTo>
                  <a:lnTo>
                    <a:pt x="1221" y="50"/>
                  </a:lnTo>
                  <a:lnTo>
                    <a:pt x="1225" y="47"/>
                  </a:lnTo>
                  <a:lnTo>
                    <a:pt x="1231" y="46"/>
                  </a:lnTo>
                  <a:lnTo>
                    <a:pt x="1235" y="44"/>
                  </a:lnTo>
                  <a:lnTo>
                    <a:pt x="1241" y="42"/>
                  </a:lnTo>
                  <a:lnTo>
                    <a:pt x="1245" y="41"/>
                  </a:lnTo>
                  <a:lnTo>
                    <a:pt x="1251" y="39"/>
                  </a:lnTo>
                  <a:lnTo>
                    <a:pt x="1255" y="36"/>
                  </a:lnTo>
                  <a:lnTo>
                    <a:pt x="1261" y="35"/>
                  </a:lnTo>
                  <a:lnTo>
                    <a:pt x="1265" y="33"/>
                  </a:lnTo>
                  <a:lnTo>
                    <a:pt x="1271" y="32"/>
                  </a:lnTo>
                  <a:lnTo>
                    <a:pt x="1275" y="30"/>
                  </a:lnTo>
                  <a:lnTo>
                    <a:pt x="1282" y="29"/>
                  </a:lnTo>
                  <a:lnTo>
                    <a:pt x="1287" y="26"/>
                  </a:lnTo>
                  <a:lnTo>
                    <a:pt x="1293" y="25"/>
                  </a:lnTo>
                  <a:lnTo>
                    <a:pt x="1295" y="28"/>
                  </a:lnTo>
                  <a:lnTo>
                    <a:pt x="1297" y="31"/>
                  </a:lnTo>
                  <a:lnTo>
                    <a:pt x="1301" y="35"/>
                  </a:lnTo>
                  <a:lnTo>
                    <a:pt x="1304" y="40"/>
                  </a:lnTo>
                  <a:lnTo>
                    <a:pt x="1307" y="44"/>
                  </a:lnTo>
                  <a:lnTo>
                    <a:pt x="1310" y="49"/>
                  </a:lnTo>
                  <a:lnTo>
                    <a:pt x="1313" y="54"/>
                  </a:lnTo>
                  <a:lnTo>
                    <a:pt x="1317" y="61"/>
                  </a:lnTo>
                  <a:lnTo>
                    <a:pt x="1320" y="66"/>
                  </a:lnTo>
                  <a:lnTo>
                    <a:pt x="1323" y="73"/>
                  </a:lnTo>
                  <a:lnTo>
                    <a:pt x="1326" y="81"/>
                  </a:lnTo>
                  <a:lnTo>
                    <a:pt x="1330" y="87"/>
                  </a:lnTo>
                  <a:lnTo>
                    <a:pt x="1333" y="95"/>
                  </a:lnTo>
                  <a:lnTo>
                    <a:pt x="1336" y="103"/>
                  </a:lnTo>
                  <a:lnTo>
                    <a:pt x="1340" y="111"/>
                  </a:lnTo>
                  <a:lnTo>
                    <a:pt x="1344" y="119"/>
                  </a:lnTo>
                  <a:lnTo>
                    <a:pt x="1346" y="127"/>
                  </a:lnTo>
                  <a:lnTo>
                    <a:pt x="1350" y="136"/>
                  </a:lnTo>
                  <a:lnTo>
                    <a:pt x="1353" y="144"/>
                  </a:lnTo>
                  <a:lnTo>
                    <a:pt x="1356" y="154"/>
                  </a:lnTo>
                  <a:lnTo>
                    <a:pt x="1358" y="163"/>
                  </a:lnTo>
                  <a:lnTo>
                    <a:pt x="1362" y="172"/>
                  </a:lnTo>
                  <a:lnTo>
                    <a:pt x="1365" y="182"/>
                  </a:lnTo>
                  <a:lnTo>
                    <a:pt x="1368" y="192"/>
                  </a:lnTo>
                  <a:lnTo>
                    <a:pt x="1371" y="202"/>
                  </a:lnTo>
                  <a:lnTo>
                    <a:pt x="1373" y="212"/>
                  </a:lnTo>
                  <a:lnTo>
                    <a:pt x="1375" y="222"/>
                  </a:lnTo>
                  <a:lnTo>
                    <a:pt x="1378" y="231"/>
                  </a:lnTo>
                  <a:lnTo>
                    <a:pt x="1382" y="241"/>
                  </a:lnTo>
                  <a:lnTo>
                    <a:pt x="1384" y="252"/>
                  </a:lnTo>
                  <a:lnTo>
                    <a:pt x="1386" y="262"/>
                  </a:lnTo>
                  <a:lnTo>
                    <a:pt x="1389" y="273"/>
                  </a:lnTo>
                  <a:lnTo>
                    <a:pt x="1392" y="283"/>
                  </a:lnTo>
                  <a:lnTo>
                    <a:pt x="1393" y="293"/>
                  </a:lnTo>
                  <a:lnTo>
                    <a:pt x="1394" y="303"/>
                  </a:lnTo>
                  <a:lnTo>
                    <a:pt x="1397" y="313"/>
                  </a:lnTo>
                  <a:lnTo>
                    <a:pt x="1397" y="323"/>
                  </a:lnTo>
                  <a:lnTo>
                    <a:pt x="1399" y="333"/>
                  </a:lnTo>
                  <a:lnTo>
                    <a:pt x="1401" y="343"/>
                  </a:lnTo>
                  <a:lnTo>
                    <a:pt x="1403" y="353"/>
                  </a:lnTo>
                  <a:lnTo>
                    <a:pt x="1404" y="362"/>
                  </a:lnTo>
                  <a:lnTo>
                    <a:pt x="1404" y="372"/>
                  </a:lnTo>
                  <a:lnTo>
                    <a:pt x="1405" y="380"/>
                  </a:lnTo>
                  <a:lnTo>
                    <a:pt x="1406" y="390"/>
                  </a:lnTo>
                  <a:lnTo>
                    <a:pt x="1406" y="399"/>
                  </a:lnTo>
                  <a:lnTo>
                    <a:pt x="1407" y="408"/>
                  </a:lnTo>
                  <a:lnTo>
                    <a:pt x="1407" y="417"/>
                  </a:lnTo>
                  <a:lnTo>
                    <a:pt x="1408" y="426"/>
                  </a:lnTo>
                  <a:lnTo>
                    <a:pt x="1407" y="434"/>
                  </a:lnTo>
                  <a:lnTo>
                    <a:pt x="1407" y="441"/>
                  </a:lnTo>
                  <a:lnTo>
                    <a:pt x="1406" y="449"/>
                  </a:lnTo>
                  <a:lnTo>
                    <a:pt x="1406" y="457"/>
                  </a:lnTo>
                  <a:lnTo>
                    <a:pt x="1404" y="463"/>
                  </a:lnTo>
                  <a:lnTo>
                    <a:pt x="1404" y="471"/>
                  </a:lnTo>
                  <a:lnTo>
                    <a:pt x="1403" y="478"/>
                  </a:lnTo>
                  <a:lnTo>
                    <a:pt x="1402" y="485"/>
                  </a:lnTo>
                  <a:lnTo>
                    <a:pt x="1399" y="490"/>
                  </a:lnTo>
                  <a:lnTo>
                    <a:pt x="1397" y="496"/>
                  </a:lnTo>
                  <a:lnTo>
                    <a:pt x="1395" y="500"/>
                  </a:lnTo>
                  <a:lnTo>
                    <a:pt x="1394" y="506"/>
                  </a:lnTo>
                  <a:lnTo>
                    <a:pt x="1392" y="510"/>
                  </a:lnTo>
                  <a:lnTo>
                    <a:pt x="1388" y="515"/>
                  </a:lnTo>
                  <a:lnTo>
                    <a:pt x="1385" y="519"/>
                  </a:lnTo>
                  <a:lnTo>
                    <a:pt x="1383" y="522"/>
                  </a:lnTo>
                  <a:lnTo>
                    <a:pt x="1369" y="532"/>
                  </a:lnTo>
                  <a:lnTo>
                    <a:pt x="1355" y="543"/>
                  </a:lnTo>
                  <a:lnTo>
                    <a:pt x="1341" y="553"/>
                  </a:lnTo>
                  <a:lnTo>
                    <a:pt x="1326" y="562"/>
                  </a:lnTo>
                  <a:lnTo>
                    <a:pt x="1310" y="572"/>
                  </a:lnTo>
                  <a:lnTo>
                    <a:pt x="1293" y="581"/>
                  </a:lnTo>
                  <a:lnTo>
                    <a:pt x="1275" y="590"/>
                  </a:lnTo>
                  <a:lnTo>
                    <a:pt x="1257" y="598"/>
                  </a:lnTo>
                  <a:lnTo>
                    <a:pt x="1239" y="606"/>
                  </a:lnTo>
                  <a:lnTo>
                    <a:pt x="1220" y="614"/>
                  </a:lnTo>
                  <a:lnTo>
                    <a:pt x="1199" y="622"/>
                  </a:lnTo>
                  <a:lnTo>
                    <a:pt x="1180" y="629"/>
                  </a:lnTo>
                  <a:lnTo>
                    <a:pt x="1158" y="636"/>
                  </a:lnTo>
                  <a:lnTo>
                    <a:pt x="1137" y="643"/>
                  </a:lnTo>
                  <a:lnTo>
                    <a:pt x="1114" y="649"/>
                  </a:lnTo>
                  <a:lnTo>
                    <a:pt x="1092" y="656"/>
                  </a:lnTo>
                  <a:lnTo>
                    <a:pt x="1069" y="660"/>
                  </a:lnTo>
                  <a:lnTo>
                    <a:pt x="1046" y="665"/>
                  </a:lnTo>
                  <a:lnTo>
                    <a:pt x="1022" y="670"/>
                  </a:lnTo>
                  <a:lnTo>
                    <a:pt x="999" y="675"/>
                  </a:lnTo>
                  <a:lnTo>
                    <a:pt x="974" y="679"/>
                  </a:lnTo>
                  <a:lnTo>
                    <a:pt x="949" y="684"/>
                  </a:lnTo>
                  <a:lnTo>
                    <a:pt x="925" y="687"/>
                  </a:lnTo>
                  <a:lnTo>
                    <a:pt x="900" y="690"/>
                  </a:lnTo>
                  <a:lnTo>
                    <a:pt x="875" y="694"/>
                  </a:lnTo>
                  <a:lnTo>
                    <a:pt x="849" y="696"/>
                  </a:lnTo>
                  <a:lnTo>
                    <a:pt x="825" y="697"/>
                  </a:lnTo>
                  <a:lnTo>
                    <a:pt x="800" y="699"/>
                  </a:lnTo>
                  <a:lnTo>
                    <a:pt x="773" y="700"/>
                  </a:lnTo>
                  <a:lnTo>
                    <a:pt x="747" y="702"/>
                  </a:lnTo>
                  <a:lnTo>
                    <a:pt x="722" y="702"/>
                  </a:lnTo>
                  <a:lnTo>
                    <a:pt x="696" y="704"/>
                  </a:lnTo>
                  <a:lnTo>
                    <a:pt x="671" y="702"/>
                  </a:lnTo>
                  <a:lnTo>
                    <a:pt x="645" y="702"/>
                  </a:lnTo>
                  <a:lnTo>
                    <a:pt x="619" y="701"/>
                  </a:lnTo>
                  <a:lnTo>
                    <a:pt x="594" y="700"/>
                  </a:lnTo>
                  <a:lnTo>
                    <a:pt x="568" y="698"/>
                  </a:lnTo>
                  <a:lnTo>
                    <a:pt x="542" y="696"/>
                  </a:lnTo>
                  <a:lnTo>
                    <a:pt x="518" y="694"/>
                  </a:lnTo>
                  <a:lnTo>
                    <a:pt x="494" y="690"/>
                  </a:lnTo>
                  <a:lnTo>
                    <a:pt x="468" y="687"/>
                  </a:lnTo>
                  <a:lnTo>
                    <a:pt x="444" y="684"/>
                  </a:lnTo>
                  <a:lnTo>
                    <a:pt x="419" y="679"/>
                  </a:lnTo>
                  <a:lnTo>
                    <a:pt x="396" y="675"/>
                  </a:lnTo>
                  <a:lnTo>
                    <a:pt x="372" y="669"/>
                  </a:lnTo>
                  <a:lnTo>
                    <a:pt x="348" y="665"/>
                  </a:lnTo>
                  <a:lnTo>
                    <a:pt x="326" y="659"/>
                  </a:lnTo>
                  <a:lnTo>
                    <a:pt x="304" y="653"/>
                  </a:lnTo>
                  <a:lnTo>
                    <a:pt x="283" y="646"/>
                  </a:lnTo>
                  <a:lnTo>
                    <a:pt x="261" y="638"/>
                  </a:lnTo>
                  <a:lnTo>
                    <a:pt x="240" y="631"/>
                  </a:lnTo>
                  <a:lnTo>
                    <a:pt x="220" y="624"/>
                  </a:lnTo>
                  <a:lnTo>
                    <a:pt x="200" y="615"/>
                  </a:lnTo>
                  <a:lnTo>
                    <a:pt x="180" y="606"/>
                  </a:lnTo>
                  <a:lnTo>
                    <a:pt x="161" y="596"/>
                  </a:lnTo>
                  <a:lnTo>
                    <a:pt x="144" y="587"/>
                  </a:lnTo>
                  <a:lnTo>
                    <a:pt x="126" y="575"/>
                  </a:lnTo>
                  <a:lnTo>
                    <a:pt x="110" y="565"/>
                  </a:lnTo>
                  <a:lnTo>
                    <a:pt x="94" y="553"/>
                  </a:lnTo>
                  <a:lnTo>
                    <a:pt x="80" y="543"/>
                  </a:lnTo>
                  <a:lnTo>
                    <a:pt x="64" y="531"/>
                  </a:lnTo>
                  <a:lnTo>
                    <a:pt x="51" y="519"/>
                  </a:lnTo>
                  <a:lnTo>
                    <a:pt x="39" y="506"/>
                  </a:lnTo>
                  <a:lnTo>
                    <a:pt x="28" y="492"/>
                  </a:lnTo>
                  <a:lnTo>
                    <a:pt x="23" y="487"/>
                  </a:lnTo>
                  <a:lnTo>
                    <a:pt x="20" y="483"/>
                  </a:lnTo>
                  <a:lnTo>
                    <a:pt x="18" y="478"/>
                  </a:lnTo>
                  <a:lnTo>
                    <a:pt x="14" y="473"/>
                  </a:lnTo>
                  <a:lnTo>
                    <a:pt x="12" y="468"/>
                  </a:lnTo>
                  <a:lnTo>
                    <a:pt x="10" y="462"/>
                  </a:lnTo>
                  <a:lnTo>
                    <a:pt x="9" y="457"/>
                  </a:lnTo>
                  <a:lnTo>
                    <a:pt x="8" y="452"/>
                  </a:lnTo>
                  <a:lnTo>
                    <a:pt x="6" y="446"/>
                  </a:lnTo>
                  <a:lnTo>
                    <a:pt x="5" y="440"/>
                  </a:lnTo>
                  <a:lnTo>
                    <a:pt x="2" y="434"/>
                  </a:lnTo>
                  <a:lnTo>
                    <a:pt x="2" y="428"/>
                  </a:lnTo>
                  <a:lnTo>
                    <a:pt x="1" y="420"/>
                  </a:lnTo>
                  <a:lnTo>
                    <a:pt x="1" y="414"/>
                  </a:lnTo>
                  <a:lnTo>
                    <a:pt x="1" y="407"/>
                  </a:lnTo>
                  <a:lnTo>
                    <a:pt x="1" y="400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77"/>
                  </a:lnTo>
                  <a:lnTo>
                    <a:pt x="1" y="369"/>
                  </a:lnTo>
                  <a:lnTo>
                    <a:pt x="1" y="362"/>
                  </a:lnTo>
                  <a:lnTo>
                    <a:pt x="1" y="353"/>
                  </a:lnTo>
                  <a:lnTo>
                    <a:pt x="2" y="345"/>
                  </a:lnTo>
                  <a:lnTo>
                    <a:pt x="3" y="337"/>
                  </a:lnTo>
                  <a:lnTo>
                    <a:pt x="5" y="328"/>
                  </a:lnTo>
                  <a:lnTo>
                    <a:pt x="6" y="321"/>
                  </a:lnTo>
                  <a:lnTo>
                    <a:pt x="7" y="312"/>
                  </a:lnTo>
                  <a:lnTo>
                    <a:pt x="9" y="303"/>
                  </a:lnTo>
                  <a:lnTo>
                    <a:pt x="10" y="294"/>
                  </a:lnTo>
                  <a:lnTo>
                    <a:pt x="11" y="286"/>
                  </a:lnTo>
                  <a:lnTo>
                    <a:pt x="14" y="278"/>
                  </a:lnTo>
                  <a:lnTo>
                    <a:pt x="17" y="270"/>
                  </a:lnTo>
                  <a:lnTo>
                    <a:pt x="18" y="260"/>
                  </a:lnTo>
                  <a:lnTo>
                    <a:pt x="20" y="251"/>
                  </a:lnTo>
                  <a:lnTo>
                    <a:pt x="22" y="242"/>
                  </a:lnTo>
                  <a:lnTo>
                    <a:pt x="24" y="233"/>
                  </a:lnTo>
                  <a:lnTo>
                    <a:pt x="28" y="224"/>
                  </a:lnTo>
                  <a:lnTo>
                    <a:pt x="30" y="216"/>
                  </a:lnTo>
                  <a:lnTo>
                    <a:pt x="32" y="207"/>
                  </a:lnTo>
                  <a:lnTo>
                    <a:pt x="36" y="197"/>
                  </a:lnTo>
                  <a:lnTo>
                    <a:pt x="38" y="188"/>
                  </a:lnTo>
                  <a:lnTo>
                    <a:pt x="40" y="178"/>
                  </a:lnTo>
                  <a:lnTo>
                    <a:pt x="43" y="169"/>
                  </a:lnTo>
                  <a:lnTo>
                    <a:pt x="47" y="161"/>
                  </a:lnTo>
                  <a:lnTo>
                    <a:pt x="50" y="151"/>
                  </a:lnTo>
                  <a:lnTo>
                    <a:pt x="53" y="144"/>
                  </a:lnTo>
                  <a:lnTo>
                    <a:pt x="57" y="135"/>
                  </a:lnTo>
                  <a:lnTo>
                    <a:pt x="61" y="126"/>
                  </a:lnTo>
                  <a:lnTo>
                    <a:pt x="63" y="116"/>
                  </a:lnTo>
                  <a:lnTo>
                    <a:pt x="68" y="108"/>
                  </a:lnTo>
                  <a:lnTo>
                    <a:pt x="71" y="99"/>
                  </a:lnTo>
                  <a:lnTo>
                    <a:pt x="74" y="91"/>
                  </a:lnTo>
                  <a:lnTo>
                    <a:pt x="78" y="83"/>
                  </a:lnTo>
                  <a:lnTo>
                    <a:pt x="82" y="75"/>
                  </a:lnTo>
                  <a:lnTo>
                    <a:pt x="85" y="66"/>
                  </a:lnTo>
                  <a:lnTo>
                    <a:pt x="90" y="60"/>
                  </a:lnTo>
                  <a:lnTo>
                    <a:pt x="93" y="51"/>
                  </a:lnTo>
                  <a:lnTo>
                    <a:pt x="97" y="43"/>
                  </a:lnTo>
                  <a:lnTo>
                    <a:pt x="101" y="35"/>
                  </a:lnTo>
                  <a:lnTo>
                    <a:pt x="105" y="29"/>
                  </a:lnTo>
                  <a:lnTo>
                    <a:pt x="109" y="20"/>
                  </a:lnTo>
                  <a:lnTo>
                    <a:pt x="113" y="13"/>
                  </a:lnTo>
                  <a:lnTo>
                    <a:pt x="116" y="6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990" y="1349"/>
              <a:ext cx="97" cy="326"/>
            </a:xfrm>
            <a:custGeom>
              <a:avLst/>
              <a:gdLst>
                <a:gd name="T0" fmla="*/ 0 w 195"/>
                <a:gd name="T1" fmla="*/ 1 h 652"/>
                <a:gd name="T2" fmla="*/ 0 w 195"/>
                <a:gd name="T3" fmla="*/ 1 h 652"/>
                <a:gd name="T4" fmla="*/ 0 w 195"/>
                <a:gd name="T5" fmla="*/ 1 h 652"/>
                <a:gd name="T6" fmla="*/ 0 w 195"/>
                <a:gd name="T7" fmla="*/ 1 h 652"/>
                <a:gd name="T8" fmla="*/ 0 w 195"/>
                <a:gd name="T9" fmla="*/ 1 h 652"/>
                <a:gd name="T10" fmla="*/ 0 w 195"/>
                <a:gd name="T11" fmla="*/ 1 h 652"/>
                <a:gd name="T12" fmla="*/ 0 w 195"/>
                <a:gd name="T13" fmla="*/ 1 h 652"/>
                <a:gd name="T14" fmla="*/ 0 w 195"/>
                <a:gd name="T15" fmla="*/ 1 h 652"/>
                <a:gd name="T16" fmla="*/ 0 w 195"/>
                <a:gd name="T17" fmla="*/ 1 h 652"/>
                <a:gd name="T18" fmla="*/ 0 w 195"/>
                <a:gd name="T19" fmla="*/ 1 h 652"/>
                <a:gd name="T20" fmla="*/ 0 w 195"/>
                <a:gd name="T21" fmla="*/ 1 h 652"/>
                <a:gd name="T22" fmla="*/ 0 w 195"/>
                <a:gd name="T23" fmla="*/ 1 h 652"/>
                <a:gd name="T24" fmla="*/ 0 w 195"/>
                <a:gd name="T25" fmla="*/ 1 h 652"/>
                <a:gd name="T26" fmla="*/ 0 w 195"/>
                <a:gd name="T27" fmla="*/ 1 h 652"/>
                <a:gd name="T28" fmla="*/ 0 w 195"/>
                <a:gd name="T29" fmla="*/ 1 h 652"/>
                <a:gd name="T30" fmla="*/ 0 w 195"/>
                <a:gd name="T31" fmla="*/ 1 h 652"/>
                <a:gd name="T32" fmla="*/ 0 w 195"/>
                <a:gd name="T33" fmla="*/ 1 h 652"/>
                <a:gd name="T34" fmla="*/ 0 w 195"/>
                <a:gd name="T35" fmla="*/ 1 h 652"/>
                <a:gd name="T36" fmla="*/ 0 w 195"/>
                <a:gd name="T37" fmla="*/ 1 h 652"/>
                <a:gd name="T38" fmla="*/ 0 w 195"/>
                <a:gd name="T39" fmla="*/ 1 h 652"/>
                <a:gd name="T40" fmla="*/ 0 w 195"/>
                <a:gd name="T41" fmla="*/ 1 h 652"/>
                <a:gd name="T42" fmla="*/ 0 w 195"/>
                <a:gd name="T43" fmla="*/ 1 h 652"/>
                <a:gd name="T44" fmla="*/ 0 w 195"/>
                <a:gd name="T45" fmla="*/ 1 h 652"/>
                <a:gd name="T46" fmla="*/ 0 w 195"/>
                <a:gd name="T47" fmla="*/ 1 h 652"/>
                <a:gd name="T48" fmla="*/ 0 w 195"/>
                <a:gd name="T49" fmla="*/ 1 h 652"/>
                <a:gd name="T50" fmla="*/ 0 w 195"/>
                <a:gd name="T51" fmla="*/ 1 h 652"/>
                <a:gd name="T52" fmla="*/ 0 w 195"/>
                <a:gd name="T53" fmla="*/ 1 h 652"/>
                <a:gd name="T54" fmla="*/ 0 w 195"/>
                <a:gd name="T55" fmla="*/ 1 h 652"/>
                <a:gd name="T56" fmla="*/ 0 w 195"/>
                <a:gd name="T57" fmla="*/ 1 h 652"/>
                <a:gd name="T58" fmla="*/ 0 w 195"/>
                <a:gd name="T59" fmla="*/ 1 h 652"/>
                <a:gd name="T60" fmla="*/ 0 w 195"/>
                <a:gd name="T61" fmla="*/ 1 h 652"/>
                <a:gd name="T62" fmla="*/ 0 w 195"/>
                <a:gd name="T63" fmla="*/ 1 h 652"/>
                <a:gd name="T64" fmla="*/ 0 w 195"/>
                <a:gd name="T65" fmla="*/ 1 h 652"/>
                <a:gd name="T66" fmla="*/ 0 w 195"/>
                <a:gd name="T67" fmla="*/ 1 h 652"/>
                <a:gd name="T68" fmla="*/ 0 w 195"/>
                <a:gd name="T69" fmla="*/ 1 h 652"/>
                <a:gd name="T70" fmla="*/ 0 w 195"/>
                <a:gd name="T71" fmla="*/ 1 h 652"/>
                <a:gd name="T72" fmla="*/ 0 w 195"/>
                <a:gd name="T73" fmla="*/ 1 h 652"/>
                <a:gd name="T74" fmla="*/ 0 w 195"/>
                <a:gd name="T75" fmla="*/ 1 h 652"/>
                <a:gd name="T76" fmla="*/ 0 w 195"/>
                <a:gd name="T77" fmla="*/ 1 h 652"/>
                <a:gd name="T78" fmla="*/ 0 w 195"/>
                <a:gd name="T79" fmla="*/ 1 h 652"/>
                <a:gd name="T80" fmla="*/ 0 w 195"/>
                <a:gd name="T81" fmla="*/ 1 h 652"/>
                <a:gd name="T82" fmla="*/ 0 w 195"/>
                <a:gd name="T83" fmla="*/ 1 h 652"/>
                <a:gd name="T84" fmla="*/ 0 w 195"/>
                <a:gd name="T85" fmla="*/ 1 h 652"/>
                <a:gd name="T86" fmla="*/ 0 w 195"/>
                <a:gd name="T87" fmla="*/ 1 h 652"/>
                <a:gd name="T88" fmla="*/ 0 w 195"/>
                <a:gd name="T89" fmla="*/ 1 h 652"/>
                <a:gd name="T90" fmla="*/ 0 w 195"/>
                <a:gd name="T91" fmla="*/ 1 h 652"/>
                <a:gd name="T92" fmla="*/ 0 w 195"/>
                <a:gd name="T93" fmla="*/ 1 h 652"/>
                <a:gd name="T94" fmla="*/ 0 w 195"/>
                <a:gd name="T95" fmla="*/ 1 h 652"/>
                <a:gd name="T96" fmla="*/ 0 w 195"/>
                <a:gd name="T97" fmla="*/ 1 h 652"/>
                <a:gd name="T98" fmla="*/ 0 w 195"/>
                <a:gd name="T99" fmla="*/ 1 h 652"/>
                <a:gd name="T100" fmla="*/ 0 w 195"/>
                <a:gd name="T101" fmla="*/ 1 h 652"/>
                <a:gd name="T102" fmla="*/ 0 w 195"/>
                <a:gd name="T103" fmla="*/ 1 h 652"/>
                <a:gd name="T104" fmla="*/ 0 w 195"/>
                <a:gd name="T105" fmla="*/ 1 h 652"/>
                <a:gd name="T106" fmla="*/ 0 w 195"/>
                <a:gd name="T107" fmla="*/ 1 h 652"/>
                <a:gd name="T108" fmla="*/ 0 w 195"/>
                <a:gd name="T109" fmla="*/ 1 h 652"/>
                <a:gd name="T110" fmla="*/ 0 w 195"/>
                <a:gd name="T111" fmla="*/ 1 h 652"/>
                <a:gd name="T112" fmla="*/ 0 w 195"/>
                <a:gd name="T113" fmla="*/ 1 h 652"/>
                <a:gd name="T114" fmla="*/ 0 w 195"/>
                <a:gd name="T115" fmla="*/ 1 h 652"/>
                <a:gd name="T116" fmla="*/ 0 w 195"/>
                <a:gd name="T117" fmla="*/ 1 h 652"/>
                <a:gd name="T118" fmla="*/ 0 w 195"/>
                <a:gd name="T119" fmla="*/ 1 h 652"/>
                <a:gd name="T120" fmla="*/ 0 w 195"/>
                <a:gd name="T121" fmla="*/ 1 h 6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5"/>
                <a:gd name="T184" fmla="*/ 0 h 652"/>
                <a:gd name="T185" fmla="*/ 195 w 195"/>
                <a:gd name="T186" fmla="*/ 652 h 6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5" h="652">
                  <a:moveTo>
                    <a:pt x="123" y="0"/>
                  </a:moveTo>
                  <a:lnTo>
                    <a:pt x="126" y="4"/>
                  </a:lnTo>
                  <a:lnTo>
                    <a:pt x="130" y="7"/>
                  </a:lnTo>
                  <a:lnTo>
                    <a:pt x="133" y="11"/>
                  </a:lnTo>
                  <a:lnTo>
                    <a:pt x="136" y="16"/>
                  </a:lnTo>
                  <a:lnTo>
                    <a:pt x="139" y="20"/>
                  </a:lnTo>
                  <a:lnTo>
                    <a:pt x="142" y="25"/>
                  </a:lnTo>
                  <a:lnTo>
                    <a:pt x="145" y="29"/>
                  </a:lnTo>
                  <a:lnTo>
                    <a:pt x="149" y="35"/>
                  </a:lnTo>
                  <a:lnTo>
                    <a:pt x="150" y="39"/>
                  </a:lnTo>
                  <a:lnTo>
                    <a:pt x="152" y="43"/>
                  </a:lnTo>
                  <a:lnTo>
                    <a:pt x="154" y="49"/>
                  </a:lnTo>
                  <a:lnTo>
                    <a:pt x="157" y="53"/>
                  </a:lnTo>
                  <a:lnTo>
                    <a:pt x="159" y="59"/>
                  </a:lnTo>
                  <a:lnTo>
                    <a:pt x="161" y="63"/>
                  </a:lnTo>
                  <a:lnTo>
                    <a:pt x="163" y="69"/>
                  </a:lnTo>
                  <a:lnTo>
                    <a:pt x="165" y="75"/>
                  </a:lnTo>
                  <a:lnTo>
                    <a:pt x="166" y="80"/>
                  </a:lnTo>
                  <a:lnTo>
                    <a:pt x="167" y="84"/>
                  </a:lnTo>
                  <a:lnTo>
                    <a:pt x="169" y="91"/>
                  </a:lnTo>
                  <a:lnTo>
                    <a:pt x="170" y="97"/>
                  </a:lnTo>
                  <a:lnTo>
                    <a:pt x="171" y="101"/>
                  </a:lnTo>
                  <a:lnTo>
                    <a:pt x="172" y="106"/>
                  </a:lnTo>
                  <a:lnTo>
                    <a:pt x="173" y="113"/>
                  </a:lnTo>
                  <a:lnTo>
                    <a:pt x="174" y="119"/>
                  </a:lnTo>
                  <a:lnTo>
                    <a:pt x="174" y="124"/>
                  </a:lnTo>
                  <a:lnTo>
                    <a:pt x="175" y="131"/>
                  </a:lnTo>
                  <a:lnTo>
                    <a:pt x="176" y="136"/>
                  </a:lnTo>
                  <a:lnTo>
                    <a:pt x="176" y="143"/>
                  </a:lnTo>
                  <a:lnTo>
                    <a:pt x="177" y="149"/>
                  </a:lnTo>
                  <a:lnTo>
                    <a:pt x="179" y="155"/>
                  </a:lnTo>
                  <a:lnTo>
                    <a:pt x="180" y="161"/>
                  </a:lnTo>
                  <a:lnTo>
                    <a:pt x="180" y="167"/>
                  </a:lnTo>
                  <a:lnTo>
                    <a:pt x="180" y="172"/>
                  </a:lnTo>
                  <a:lnTo>
                    <a:pt x="180" y="178"/>
                  </a:lnTo>
                  <a:lnTo>
                    <a:pt x="180" y="184"/>
                  </a:lnTo>
                  <a:lnTo>
                    <a:pt x="180" y="191"/>
                  </a:lnTo>
                  <a:lnTo>
                    <a:pt x="180" y="197"/>
                  </a:lnTo>
                  <a:lnTo>
                    <a:pt x="180" y="204"/>
                  </a:lnTo>
                  <a:lnTo>
                    <a:pt x="180" y="209"/>
                  </a:lnTo>
                  <a:lnTo>
                    <a:pt x="181" y="216"/>
                  </a:lnTo>
                  <a:lnTo>
                    <a:pt x="181" y="222"/>
                  </a:lnTo>
                  <a:lnTo>
                    <a:pt x="181" y="228"/>
                  </a:lnTo>
                  <a:lnTo>
                    <a:pt x="181" y="234"/>
                  </a:lnTo>
                  <a:lnTo>
                    <a:pt x="182" y="240"/>
                  </a:lnTo>
                  <a:lnTo>
                    <a:pt x="182" y="246"/>
                  </a:lnTo>
                  <a:lnTo>
                    <a:pt x="182" y="253"/>
                  </a:lnTo>
                  <a:lnTo>
                    <a:pt x="182" y="258"/>
                  </a:lnTo>
                  <a:lnTo>
                    <a:pt x="183" y="265"/>
                  </a:lnTo>
                  <a:lnTo>
                    <a:pt x="183" y="270"/>
                  </a:lnTo>
                  <a:lnTo>
                    <a:pt x="183" y="276"/>
                  </a:lnTo>
                  <a:lnTo>
                    <a:pt x="183" y="281"/>
                  </a:lnTo>
                  <a:lnTo>
                    <a:pt x="183" y="288"/>
                  </a:lnTo>
                  <a:lnTo>
                    <a:pt x="183" y="293"/>
                  </a:lnTo>
                  <a:lnTo>
                    <a:pt x="183" y="300"/>
                  </a:lnTo>
                  <a:lnTo>
                    <a:pt x="183" y="306"/>
                  </a:lnTo>
                  <a:lnTo>
                    <a:pt x="184" y="312"/>
                  </a:lnTo>
                  <a:lnTo>
                    <a:pt x="184" y="318"/>
                  </a:lnTo>
                  <a:lnTo>
                    <a:pt x="184" y="323"/>
                  </a:lnTo>
                  <a:lnTo>
                    <a:pt x="185" y="329"/>
                  </a:lnTo>
                  <a:lnTo>
                    <a:pt x="186" y="334"/>
                  </a:lnTo>
                  <a:lnTo>
                    <a:pt x="186" y="341"/>
                  </a:lnTo>
                  <a:lnTo>
                    <a:pt x="186" y="347"/>
                  </a:lnTo>
                  <a:lnTo>
                    <a:pt x="187" y="352"/>
                  </a:lnTo>
                  <a:lnTo>
                    <a:pt x="189" y="358"/>
                  </a:lnTo>
                  <a:lnTo>
                    <a:pt x="189" y="364"/>
                  </a:lnTo>
                  <a:lnTo>
                    <a:pt x="190" y="372"/>
                  </a:lnTo>
                  <a:lnTo>
                    <a:pt x="191" y="378"/>
                  </a:lnTo>
                  <a:lnTo>
                    <a:pt x="192" y="385"/>
                  </a:lnTo>
                  <a:lnTo>
                    <a:pt x="192" y="392"/>
                  </a:lnTo>
                  <a:lnTo>
                    <a:pt x="192" y="399"/>
                  </a:lnTo>
                  <a:lnTo>
                    <a:pt x="193" y="405"/>
                  </a:lnTo>
                  <a:lnTo>
                    <a:pt x="194" y="413"/>
                  </a:lnTo>
                  <a:lnTo>
                    <a:pt x="194" y="419"/>
                  </a:lnTo>
                  <a:lnTo>
                    <a:pt x="194" y="425"/>
                  </a:lnTo>
                  <a:lnTo>
                    <a:pt x="194" y="432"/>
                  </a:lnTo>
                  <a:lnTo>
                    <a:pt x="194" y="438"/>
                  </a:lnTo>
                  <a:lnTo>
                    <a:pt x="194" y="445"/>
                  </a:lnTo>
                  <a:lnTo>
                    <a:pt x="194" y="452"/>
                  </a:lnTo>
                  <a:lnTo>
                    <a:pt x="194" y="458"/>
                  </a:lnTo>
                  <a:lnTo>
                    <a:pt x="195" y="465"/>
                  </a:lnTo>
                  <a:lnTo>
                    <a:pt x="194" y="472"/>
                  </a:lnTo>
                  <a:lnTo>
                    <a:pt x="193" y="477"/>
                  </a:lnTo>
                  <a:lnTo>
                    <a:pt x="192" y="484"/>
                  </a:lnTo>
                  <a:lnTo>
                    <a:pt x="192" y="492"/>
                  </a:lnTo>
                  <a:lnTo>
                    <a:pt x="192" y="498"/>
                  </a:lnTo>
                  <a:lnTo>
                    <a:pt x="192" y="505"/>
                  </a:lnTo>
                  <a:lnTo>
                    <a:pt x="191" y="511"/>
                  </a:lnTo>
                  <a:lnTo>
                    <a:pt x="191" y="518"/>
                  </a:lnTo>
                  <a:lnTo>
                    <a:pt x="189" y="525"/>
                  </a:lnTo>
                  <a:lnTo>
                    <a:pt x="189" y="531"/>
                  </a:lnTo>
                  <a:lnTo>
                    <a:pt x="187" y="538"/>
                  </a:lnTo>
                  <a:lnTo>
                    <a:pt x="187" y="546"/>
                  </a:lnTo>
                  <a:lnTo>
                    <a:pt x="186" y="552"/>
                  </a:lnTo>
                  <a:lnTo>
                    <a:pt x="185" y="560"/>
                  </a:lnTo>
                  <a:lnTo>
                    <a:pt x="184" y="568"/>
                  </a:lnTo>
                  <a:lnTo>
                    <a:pt x="184" y="575"/>
                  </a:lnTo>
                  <a:lnTo>
                    <a:pt x="183" y="581"/>
                  </a:lnTo>
                  <a:lnTo>
                    <a:pt x="182" y="587"/>
                  </a:lnTo>
                  <a:lnTo>
                    <a:pt x="180" y="592"/>
                  </a:lnTo>
                  <a:lnTo>
                    <a:pt x="180" y="597"/>
                  </a:lnTo>
                  <a:lnTo>
                    <a:pt x="176" y="604"/>
                  </a:lnTo>
                  <a:lnTo>
                    <a:pt x="173" y="611"/>
                  </a:lnTo>
                  <a:lnTo>
                    <a:pt x="170" y="615"/>
                  </a:lnTo>
                  <a:lnTo>
                    <a:pt x="166" y="619"/>
                  </a:lnTo>
                  <a:lnTo>
                    <a:pt x="164" y="620"/>
                  </a:lnTo>
                  <a:lnTo>
                    <a:pt x="161" y="621"/>
                  </a:lnTo>
                  <a:lnTo>
                    <a:pt x="161" y="614"/>
                  </a:lnTo>
                  <a:lnTo>
                    <a:pt x="161" y="609"/>
                  </a:lnTo>
                  <a:lnTo>
                    <a:pt x="161" y="602"/>
                  </a:lnTo>
                  <a:lnTo>
                    <a:pt x="161" y="597"/>
                  </a:lnTo>
                  <a:lnTo>
                    <a:pt x="161" y="590"/>
                  </a:lnTo>
                  <a:lnTo>
                    <a:pt x="161" y="583"/>
                  </a:lnTo>
                  <a:lnTo>
                    <a:pt x="161" y="578"/>
                  </a:lnTo>
                  <a:lnTo>
                    <a:pt x="161" y="572"/>
                  </a:lnTo>
                  <a:lnTo>
                    <a:pt x="160" y="566"/>
                  </a:lnTo>
                  <a:lnTo>
                    <a:pt x="160" y="559"/>
                  </a:lnTo>
                  <a:lnTo>
                    <a:pt x="160" y="552"/>
                  </a:lnTo>
                  <a:lnTo>
                    <a:pt x="160" y="547"/>
                  </a:lnTo>
                  <a:lnTo>
                    <a:pt x="159" y="540"/>
                  </a:lnTo>
                  <a:lnTo>
                    <a:pt x="159" y="535"/>
                  </a:lnTo>
                  <a:lnTo>
                    <a:pt x="159" y="528"/>
                  </a:lnTo>
                  <a:lnTo>
                    <a:pt x="159" y="521"/>
                  </a:lnTo>
                  <a:lnTo>
                    <a:pt x="157" y="515"/>
                  </a:lnTo>
                  <a:lnTo>
                    <a:pt x="157" y="508"/>
                  </a:lnTo>
                  <a:lnTo>
                    <a:pt x="157" y="502"/>
                  </a:lnTo>
                  <a:lnTo>
                    <a:pt x="157" y="496"/>
                  </a:lnTo>
                  <a:lnTo>
                    <a:pt x="156" y="488"/>
                  </a:lnTo>
                  <a:lnTo>
                    <a:pt x="156" y="482"/>
                  </a:lnTo>
                  <a:lnTo>
                    <a:pt x="156" y="475"/>
                  </a:lnTo>
                  <a:lnTo>
                    <a:pt x="156" y="469"/>
                  </a:lnTo>
                  <a:lnTo>
                    <a:pt x="155" y="462"/>
                  </a:lnTo>
                  <a:lnTo>
                    <a:pt x="154" y="456"/>
                  </a:lnTo>
                  <a:lnTo>
                    <a:pt x="154" y="450"/>
                  </a:lnTo>
                  <a:lnTo>
                    <a:pt x="154" y="444"/>
                  </a:lnTo>
                  <a:lnTo>
                    <a:pt x="154" y="436"/>
                  </a:lnTo>
                  <a:lnTo>
                    <a:pt x="153" y="430"/>
                  </a:lnTo>
                  <a:lnTo>
                    <a:pt x="153" y="423"/>
                  </a:lnTo>
                  <a:lnTo>
                    <a:pt x="153" y="417"/>
                  </a:lnTo>
                  <a:lnTo>
                    <a:pt x="152" y="410"/>
                  </a:lnTo>
                  <a:lnTo>
                    <a:pt x="152" y="403"/>
                  </a:lnTo>
                  <a:lnTo>
                    <a:pt x="151" y="396"/>
                  </a:lnTo>
                  <a:lnTo>
                    <a:pt x="151" y="391"/>
                  </a:lnTo>
                  <a:lnTo>
                    <a:pt x="150" y="383"/>
                  </a:lnTo>
                  <a:lnTo>
                    <a:pt x="149" y="378"/>
                  </a:lnTo>
                  <a:lnTo>
                    <a:pt x="149" y="370"/>
                  </a:lnTo>
                  <a:lnTo>
                    <a:pt x="149" y="364"/>
                  </a:lnTo>
                  <a:lnTo>
                    <a:pt x="148" y="357"/>
                  </a:lnTo>
                  <a:lnTo>
                    <a:pt x="146" y="351"/>
                  </a:lnTo>
                  <a:lnTo>
                    <a:pt x="145" y="343"/>
                  </a:lnTo>
                  <a:lnTo>
                    <a:pt x="145" y="338"/>
                  </a:lnTo>
                  <a:lnTo>
                    <a:pt x="145" y="331"/>
                  </a:lnTo>
                  <a:lnTo>
                    <a:pt x="144" y="326"/>
                  </a:lnTo>
                  <a:lnTo>
                    <a:pt x="143" y="319"/>
                  </a:lnTo>
                  <a:lnTo>
                    <a:pt x="143" y="313"/>
                  </a:lnTo>
                  <a:lnTo>
                    <a:pt x="142" y="307"/>
                  </a:lnTo>
                  <a:lnTo>
                    <a:pt x="142" y="301"/>
                  </a:lnTo>
                  <a:lnTo>
                    <a:pt x="140" y="295"/>
                  </a:lnTo>
                  <a:lnTo>
                    <a:pt x="140" y="289"/>
                  </a:lnTo>
                  <a:lnTo>
                    <a:pt x="139" y="282"/>
                  </a:lnTo>
                  <a:lnTo>
                    <a:pt x="139" y="277"/>
                  </a:lnTo>
                  <a:lnTo>
                    <a:pt x="138" y="270"/>
                  </a:lnTo>
                  <a:lnTo>
                    <a:pt x="138" y="266"/>
                  </a:lnTo>
                  <a:lnTo>
                    <a:pt x="136" y="259"/>
                  </a:lnTo>
                  <a:lnTo>
                    <a:pt x="135" y="253"/>
                  </a:lnTo>
                  <a:lnTo>
                    <a:pt x="134" y="247"/>
                  </a:lnTo>
                  <a:lnTo>
                    <a:pt x="134" y="241"/>
                  </a:lnTo>
                  <a:lnTo>
                    <a:pt x="133" y="236"/>
                  </a:lnTo>
                  <a:lnTo>
                    <a:pt x="132" y="230"/>
                  </a:lnTo>
                  <a:lnTo>
                    <a:pt x="131" y="225"/>
                  </a:lnTo>
                  <a:lnTo>
                    <a:pt x="131" y="220"/>
                  </a:lnTo>
                  <a:lnTo>
                    <a:pt x="130" y="226"/>
                  </a:lnTo>
                  <a:lnTo>
                    <a:pt x="129" y="233"/>
                  </a:lnTo>
                  <a:lnTo>
                    <a:pt x="126" y="238"/>
                  </a:lnTo>
                  <a:lnTo>
                    <a:pt x="126" y="245"/>
                  </a:lnTo>
                  <a:lnTo>
                    <a:pt x="125" y="250"/>
                  </a:lnTo>
                  <a:lnTo>
                    <a:pt x="124" y="257"/>
                  </a:lnTo>
                  <a:lnTo>
                    <a:pt x="124" y="263"/>
                  </a:lnTo>
                  <a:lnTo>
                    <a:pt x="124" y="270"/>
                  </a:lnTo>
                  <a:lnTo>
                    <a:pt x="123" y="276"/>
                  </a:lnTo>
                  <a:lnTo>
                    <a:pt x="123" y="282"/>
                  </a:lnTo>
                  <a:lnTo>
                    <a:pt x="123" y="289"/>
                  </a:lnTo>
                  <a:lnTo>
                    <a:pt x="123" y="296"/>
                  </a:lnTo>
                  <a:lnTo>
                    <a:pt x="123" y="302"/>
                  </a:lnTo>
                  <a:lnTo>
                    <a:pt x="123" y="309"/>
                  </a:lnTo>
                  <a:lnTo>
                    <a:pt x="123" y="316"/>
                  </a:lnTo>
                  <a:lnTo>
                    <a:pt x="123" y="322"/>
                  </a:lnTo>
                  <a:lnTo>
                    <a:pt x="123" y="328"/>
                  </a:lnTo>
                  <a:lnTo>
                    <a:pt x="123" y="334"/>
                  </a:lnTo>
                  <a:lnTo>
                    <a:pt x="123" y="341"/>
                  </a:lnTo>
                  <a:lnTo>
                    <a:pt x="123" y="349"/>
                  </a:lnTo>
                  <a:lnTo>
                    <a:pt x="123" y="355"/>
                  </a:lnTo>
                  <a:lnTo>
                    <a:pt x="124" y="362"/>
                  </a:lnTo>
                  <a:lnTo>
                    <a:pt x="124" y="369"/>
                  </a:lnTo>
                  <a:lnTo>
                    <a:pt x="125" y="375"/>
                  </a:lnTo>
                  <a:lnTo>
                    <a:pt x="125" y="382"/>
                  </a:lnTo>
                  <a:lnTo>
                    <a:pt x="126" y="389"/>
                  </a:lnTo>
                  <a:lnTo>
                    <a:pt x="126" y="395"/>
                  </a:lnTo>
                  <a:lnTo>
                    <a:pt x="128" y="403"/>
                  </a:lnTo>
                  <a:lnTo>
                    <a:pt x="128" y="410"/>
                  </a:lnTo>
                  <a:lnTo>
                    <a:pt x="129" y="415"/>
                  </a:lnTo>
                  <a:lnTo>
                    <a:pt x="130" y="422"/>
                  </a:lnTo>
                  <a:lnTo>
                    <a:pt x="130" y="430"/>
                  </a:lnTo>
                  <a:lnTo>
                    <a:pt x="130" y="435"/>
                  </a:lnTo>
                  <a:lnTo>
                    <a:pt x="130" y="443"/>
                  </a:lnTo>
                  <a:lnTo>
                    <a:pt x="131" y="448"/>
                  </a:lnTo>
                  <a:lnTo>
                    <a:pt x="132" y="456"/>
                  </a:lnTo>
                  <a:lnTo>
                    <a:pt x="132" y="462"/>
                  </a:lnTo>
                  <a:lnTo>
                    <a:pt x="132" y="468"/>
                  </a:lnTo>
                  <a:lnTo>
                    <a:pt x="133" y="475"/>
                  </a:lnTo>
                  <a:lnTo>
                    <a:pt x="133" y="483"/>
                  </a:lnTo>
                  <a:lnTo>
                    <a:pt x="133" y="488"/>
                  </a:lnTo>
                  <a:lnTo>
                    <a:pt x="134" y="496"/>
                  </a:lnTo>
                  <a:lnTo>
                    <a:pt x="134" y="502"/>
                  </a:lnTo>
                  <a:lnTo>
                    <a:pt x="135" y="509"/>
                  </a:lnTo>
                  <a:lnTo>
                    <a:pt x="135" y="516"/>
                  </a:lnTo>
                  <a:lnTo>
                    <a:pt x="135" y="521"/>
                  </a:lnTo>
                  <a:lnTo>
                    <a:pt x="135" y="528"/>
                  </a:lnTo>
                  <a:lnTo>
                    <a:pt x="136" y="536"/>
                  </a:lnTo>
                  <a:lnTo>
                    <a:pt x="135" y="541"/>
                  </a:lnTo>
                  <a:lnTo>
                    <a:pt x="135" y="548"/>
                  </a:lnTo>
                  <a:lnTo>
                    <a:pt x="135" y="555"/>
                  </a:lnTo>
                  <a:lnTo>
                    <a:pt x="135" y="562"/>
                  </a:lnTo>
                  <a:lnTo>
                    <a:pt x="134" y="568"/>
                  </a:lnTo>
                  <a:lnTo>
                    <a:pt x="134" y="575"/>
                  </a:lnTo>
                  <a:lnTo>
                    <a:pt x="134" y="581"/>
                  </a:lnTo>
                  <a:lnTo>
                    <a:pt x="134" y="588"/>
                  </a:lnTo>
                  <a:lnTo>
                    <a:pt x="133" y="593"/>
                  </a:lnTo>
                  <a:lnTo>
                    <a:pt x="133" y="600"/>
                  </a:lnTo>
                  <a:lnTo>
                    <a:pt x="132" y="607"/>
                  </a:lnTo>
                  <a:lnTo>
                    <a:pt x="131" y="613"/>
                  </a:lnTo>
                  <a:lnTo>
                    <a:pt x="130" y="619"/>
                  </a:lnTo>
                  <a:lnTo>
                    <a:pt x="130" y="627"/>
                  </a:lnTo>
                  <a:lnTo>
                    <a:pt x="129" y="632"/>
                  </a:lnTo>
                  <a:lnTo>
                    <a:pt x="128" y="640"/>
                  </a:lnTo>
                  <a:lnTo>
                    <a:pt x="123" y="637"/>
                  </a:lnTo>
                  <a:lnTo>
                    <a:pt x="121" y="633"/>
                  </a:lnTo>
                  <a:lnTo>
                    <a:pt x="119" y="629"/>
                  </a:lnTo>
                  <a:lnTo>
                    <a:pt x="116" y="625"/>
                  </a:lnTo>
                  <a:lnTo>
                    <a:pt x="112" y="618"/>
                  </a:lnTo>
                  <a:lnTo>
                    <a:pt x="110" y="610"/>
                  </a:lnTo>
                  <a:lnTo>
                    <a:pt x="108" y="606"/>
                  </a:lnTo>
                  <a:lnTo>
                    <a:pt x="108" y="600"/>
                  </a:lnTo>
                  <a:lnTo>
                    <a:pt x="105" y="596"/>
                  </a:lnTo>
                  <a:lnTo>
                    <a:pt x="105" y="591"/>
                  </a:lnTo>
                  <a:lnTo>
                    <a:pt x="104" y="586"/>
                  </a:lnTo>
                  <a:lnTo>
                    <a:pt x="104" y="581"/>
                  </a:lnTo>
                  <a:lnTo>
                    <a:pt x="104" y="576"/>
                  </a:lnTo>
                  <a:lnTo>
                    <a:pt x="104" y="571"/>
                  </a:lnTo>
                  <a:lnTo>
                    <a:pt x="104" y="566"/>
                  </a:lnTo>
                  <a:lnTo>
                    <a:pt x="104" y="559"/>
                  </a:lnTo>
                  <a:lnTo>
                    <a:pt x="104" y="554"/>
                  </a:lnTo>
                  <a:lnTo>
                    <a:pt x="104" y="549"/>
                  </a:lnTo>
                  <a:lnTo>
                    <a:pt x="103" y="544"/>
                  </a:lnTo>
                  <a:lnTo>
                    <a:pt x="103" y="538"/>
                  </a:lnTo>
                  <a:lnTo>
                    <a:pt x="103" y="532"/>
                  </a:lnTo>
                  <a:lnTo>
                    <a:pt x="103" y="528"/>
                  </a:lnTo>
                  <a:lnTo>
                    <a:pt x="102" y="521"/>
                  </a:lnTo>
                  <a:lnTo>
                    <a:pt x="102" y="516"/>
                  </a:lnTo>
                  <a:lnTo>
                    <a:pt x="102" y="510"/>
                  </a:lnTo>
                  <a:lnTo>
                    <a:pt x="102" y="506"/>
                  </a:lnTo>
                  <a:lnTo>
                    <a:pt x="102" y="500"/>
                  </a:lnTo>
                  <a:lnTo>
                    <a:pt x="101" y="496"/>
                  </a:lnTo>
                  <a:lnTo>
                    <a:pt x="100" y="490"/>
                  </a:lnTo>
                  <a:lnTo>
                    <a:pt x="100" y="486"/>
                  </a:lnTo>
                  <a:lnTo>
                    <a:pt x="99" y="490"/>
                  </a:lnTo>
                  <a:lnTo>
                    <a:pt x="98" y="495"/>
                  </a:lnTo>
                  <a:lnTo>
                    <a:pt x="96" y="499"/>
                  </a:lnTo>
                  <a:lnTo>
                    <a:pt x="96" y="506"/>
                  </a:lnTo>
                  <a:lnTo>
                    <a:pt x="95" y="510"/>
                  </a:lnTo>
                  <a:lnTo>
                    <a:pt x="95" y="517"/>
                  </a:lnTo>
                  <a:lnTo>
                    <a:pt x="95" y="523"/>
                  </a:lnTo>
                  <a:lnTo>
                    <a:pt x="95" y="529"/>
                  </a:lnTo>
                  <a:lnTo>
                    <a:pt x="95" y="535"/>
                  </a:lnTo>
                  <a:lnTo>
                    <a:pt x="95" y="541"/>
                  </a:lnTo>
                  <a:lnTo>
                    <a:pt x="95" y="547"/>
                  </a:lnTo>
                  <a:lnTo>
                    <a:pt x="95" y="555"/>
                  </a:lnTo>
                  <a:lnTo>
                    <a:pt x="94" y="560"/>
                  </a:lnTo>
                  <a:lnTo>
                    <a:pt x="94" y="567"/>
                  </a:lnTo>
                  <a:lnTo>
                    <a:pt x="94" y="573"/>
                  </a:lnTo>
                  <a:lnTo>
                    <a:pt x="94" y="580"/>
                  </a:lnTo>
                  <a:lnTo>
                    <a:pt x="92" y="586"/>
                  </a:lnTo>
                  <a:lnTo>
                    <a:pt x="92" y="591"/>
                  </a:lnTo>
                  <a:lnTo>
                    <a:pt x="91" y="597"/>
                  </a:lnTo>
                  <a:lnTo>
                    <a:pt x="91" y="602"/>
                  </a:lnTo>
                  <a:lnTo>
                    <a:pt x="89" y="608"/>
                  </a:lnTo>
                  <a:lnTo>
                    <a:pt x="89" y="613"/>
                  </a:lnTo>
                  <a:lnTo>
                    <a:pt x="87" y="619"/>
                  </a:lnTo>
                  <a:lnTo>
                    <a:pt x="87" y="624"/>
                  </a:lnTo>
                  <a:lnTo>
                    <a:pt x="83" y="628"/>
                  </a:lnTo>
                  <a:lnTo>
                    <a:pt x="81" y="632"/>
                  </a:lnTo>
                  <a:lnTo>
                    <a:pt x="79" y="637"/>
                  </a:lnTo>
                  <a:lnTo>
                    <a:pt x="77" y="640"/>
                  </a:lnTo>
                  <a:lnTo>
                    <a:pt x="70" y="646"/>
                  </a:lnTo>
                  <a:lnTo>
                    <a:pt x="63" y="652"/>
                  </a:lnTo>
                  <a:lnTo>
                    <a:pt x="61" y="644"/>
                  </a:lnTo>
                  <a:lnTo>
                    <a:pt x="60" y="638"/>
                  </a:lnTo>
                  <a:lnTo>
                    <a:pt x="59" y="630"/>
                  </a:lnTo>
                  <a:lnTo>
                    <a:pt x="59" y="622"/>
                  </a:lnTo>
                  <a:lnTo>
                    <a:pt x="59" y="613"/>
                  </a:lnTo>
                  <a:lnTo>
                    <a:pt x="60" y="606"/>
                  </a:lnTo>
                  <a:lnTo>
                    <a:pt x="61" y="597"/>
                  </a:lnTo>
                  <a:lnTo>
                    <a:pt x="62" y="589"/>
                  </a:lnTo>
                  <a:lnTo>
                    <a:pt x="62" y="580"/>
                  </a:lnTo>
                  <a:lnTo>
                    <a:pt x="63" y="571"/>
                  </a:lnTo>
                  <a:lnTo>
                    <a:pt x="63" y="562"/>
                  </a:lnTo>
                  <a:lnTo>
                    <a:pt x="63" y="556"/>
                  </a:lnTo>
                  <a:lnTo>
                    <a:pt x="62" y="547"/>
                  </a:lnTo>
                  <a:lnTo>
                    <a:pt x="62" y="540"/>
                  </a:lnTo>
                  <a:lnTo>
                    <a:pt x="61" y="532"/>
                  </a:lnTo>
                  <a:lnTo>
                    <a:pt x="59" y="527"/>
                  </a:lnTo>
                  <a:lnTo>
                    <a:pt x="58" y="534"/>
                  </a:lnTo>
                  <a:lnTo>
                    <a:pt x="55" y="540"/>
                  </a:lnTo>
                  <a:lnTo>
                    <a:pt x="54" y="545"/>
                  </a:lnTo>
                  <a:lnTo>
                    <a:pt x="53" y="549"/>
                  </a:lnTo>
                  <a:lnTo>
                    <a:pt x="52" y="554"/>
                  </a:lnTo>
                  <a:lnTo>
                    <a:pt x="52" y="559"/>
                  </a:lnTo>
                  <a:lnTo>
                    <a:pt x="50" y="563"/>
                  </a:lnTo>
                  <a:lnTo>
                    <a:pt x="49" y="568"/>
                  </a:lnTo>
                  <a:lnTo>
                    <a:pt x="48" y="573"/>
                  </a:lnTo>
                  <a:lnTo>
                    <a:pt x="47" y="578"/>
                  </a:lnTo>
                  <a:lnTo>
                    <a:pt x="45" y="583"/>
                  </a:lnTo>
                  <a:lnTo>
                    <a:pt x="43" y="588"/>
                  </a:lnTo>
                  <a:lnTo>
                    <a:pt x="42" y="593"/>
                  </a:lnTo>
                  <a:lnTo>
                    <a:pt x="41" y="598"/>
                  </a:lnTo>
                  <a:lnTo>
                    <a:pt x="39" y="602"/>
                  </a:lnTo>
                  <a:lnTo>
                    <a:pt x="37" y="606"/>
                  </a:lnTo>
                  <a:lnTo>
                    <a:pt x="34" y="610"/>
                  </a:lnTo>
                  <a:lnTo>
                    <a:pt x="33" y="615"/>
                  </a:lnTo>
                  <a:lnTo>
                    <a:pt x="30" y="619"/>
                  </a:lnTo>
                  <a:lnTo>
                    <a:pt x="28" y="622"/>
                  </a:lnTo>
                  <a:lnTo>
                    <a:pt x="26" y="625"/>
                  </a:lnTo>
                  <a:lnTo>
                    <a:pt x="23" y="630"/>
                  </a:lnTo>
                  <a:lnTo>
                    <a:pt x="18" y="634"/>
                  </a:lnTo>
                  <a:lnTo>
                    <a:pt x="12" y="639"/>
                  </a:lnTo>
                  <a:lnTo>
                    <a:pt x="6" y="641"/>
                  </a:lnTo>
                  <a:lnTo>
                    <a:pt x="0" y="642"/>
                  </a:lnTo>
                  <a:lnTo>
                    <a:pt x="1" y="634"/>
                  </a:lnTo>
                  <a:lnTo>
                    <a:pt x="2" y="625"/>
                  </a:lnTo>
                  <a:lnTo>
                    <a:pt x="2" y="619"/>
                  </a:lnTo>
                  <a:lnTo>
                    <a:pt x="4" y="611"/>
                  </a:lnTo>
                  <a:lnTo>
                    <a:pt x="6" y="603"/>
                  </a:lnTo>
                  <a:lnTo>
                    <a:pt x="6" y="597"/>
                  </a:lnTo>
                  <a:lnTo>
                    <a:pt x="7" y="589"/>
                  </a:lnTo>
                  <a:lnTo>
                    <a:pt x="8" y="581"/>
                  </a:lnTo>
                  <a:lnTo>
                    <a:pt x="8" y="575"/>
                  </a:lnTo>
                  <a:lnTo>
                    <a:pt x="9" y="567"/>
                  </a:lnTo>
                  <a:lnTo>
                    <a:pt x="10" y="559"/>
                  </a:lnTo>
                  <a:lnTo>
                    <a:pt x="11" y="552"/>
                  </a:lnTo>
                  <a:lnTo>
                    <a:pt x="11" y="545"/>
                  </a:lnTo>
                  <a:lnTo>
                    <a:pt x="11" y="538"/>
                  </a:lnTo>
                  <a:lnTo>
                    <a:pt x="12" y="531"/>
                  </a:lnTo>
                  <a:lnTo>
                    <a:pt x="13" y="525"/>
                  </a:lnTo>
                  <a:lnTo>
                    <a:pt x="13" y="518"/>
                  </a:lnTo>
                  <a:lnTo>
                    <a:pt x="13" y="510"/>
                  </a:lnTo>
                  <a:lnTo>
                    <a:pt x="13" y="503"/>
                  </a:lnTo>
                  <a:lnTo>
                    <a:pt x="14" y="497"/>
                  </a:lnTo>
                  <a:lnTo>
                    <a:pt x="14" y="489"/>
                  </a:lnTo>
                  <a:lnTo>
                    <a:pt x="14" y="483"/>
                  </a:lnTo>
                  <a:lnTo>
                    <a:pt x="14" y="476"/>
                  </a:lnTo>
                  <a:lnTo>
                    <a:pt x="16" y="469"/>
                  </a:lnTo>
                  <a:lnTo>
                    <a:pt x="16" y="462"/>
                  </a:lnTo>
                  <a:lnTo>
                    <a:pt x="16" y="455"/>
                  </a:lnTo>
                  <a:lnTo>
                    <a:pt x="16" y="448"/>
                  </a:lnTo>
                  <a:lnTo>
                    <a:pt x="17" y="442"/>
                  </a:lnTo>
                  <a:lnTo>
                    <a:pt x="17" y="434"/>
                  </a:lnTo>
                  <a:lnTo>
                    <a:pt x="17" y="427"/>
                  </a:lnTo>
                  <a:lnTo>
                    <a:pt x="17" y="421"/>
                  </a:lnTo>
                  <a:lnTo>
                    <a:pt x="18" y="414"/>
                  </a:lnTo>
                  <a:lnTo>
                    <a:pt x="18" y="406"/>
                  </a:lnTo>
                  <a:lnTo>
                    <a:pt x="18" y="400"/>
                  </a:lnTo>
                  <a:lnTo>
                    <a:pt x="18" y="392"/>
                  </a:lnTo>
                  <a:lnTo>
                    <a:pt x="18" y="384"/>
                  </a:lnTo>
                  <a:lnTo>
                    <a:pt x="18" y="378"/>
                  </a:lnTo>
                  <a:lnTo>
                    <a:pt x="18" y="370"/>
                  </a:lnTo>
                  <a:lnTo>
                    <a:pt x="18" y="362"/>
                  </a:lnTo>
                  <a:lnTo>
                    <a:pt x="19" y="355"/>
                  </a:lnTo>
                  <a:lnTo>
                    <a:pt x="19" y="347"/>
                  </a:lnTo>
                  <a:lnTo>
                    <a:pt x="19" y="340"/>
                  </a:lnTo>
                  <a:lnTo>
                    <a:pt x="20" y="331"/>
                  </a:lnTo>
                  <a:lnTo>
                    <a:pt x="20" y="324"/>
                  </a:lnTo>
                  <a:lnTo>
                    <a:pt x="20" y="316"/>
                  </a:lnTo>
                  <a:lnTo>
                    <a:pt x="21" y="308"/>
                  </a:lnTo>
                  <a:lnTo>
                    <a:pt x="22" y="300"/>
                  </a:lnTo>
                  <a:lnTo>
                    <a:pt x="23" y="292"/>
                  </a:lnTo>
                  <a:lnTo>
                    <a:pt x="23" y="284"/>
                  </a:lnTo>
                  <a:lnTo>
                    <a:pt x="26" y="275"/>
                  </a:lnTo>
                  <a:lnTo>
                    <a:pt x="26" y="266"/>
                  </a:lnTo>
                  <a:lnTo>
                    <a:pt x="27" y="258"/>
                  </a:lnTo>
                  <a:lnTo>
                    <a:pt x="28" y="248"/>
                  </a:lnTo>
                  <a:lnTo>
                    <a:pt x="30" y="240"/>
                  </a:lnTo>
                  <a:lnTo>
                    <a:pt x="30" y="230"/>
                  </a:lnTo>
                  <a:lnTo>
                    <a:pt x="33" y="222"/>
                  </a:lnTo>
                  <a:lnTo>
                    <a:pt x="33" y="213"/>
                  </a:lnTo>
                  <a:lnTo>
                    <a:pt x="36" y="204"/>
                  </a:lnTo>
                  <a:lnTo>
                    <a:pt x="37" y="194"/>
                  </a:lnTo>
                  <a:lnTo>
                    <a:pt x="40" y="184"/>
                  </a:lnTo>
                  <a:lnTo>
                    <a:pt x="41" y="174"/>
                  </a:lnTo>
                  <a:lnTo>
                    <a:pt x="43" y="164"/>
                  </a:lnTo>
                  <a:lnTo>
                    <a:pt x="45" y="154"/>
                  </a:lnTo>
                  <a:lnTo>
                    <a:pt x="49" y="144"/>
                  </a:lnTo>
                  <a:lnTo>
                    <a:pt x="49" y="140"/>
                  </a:lnTo>
                  <a:lnTo>
                    <a:pt x="50" y="134"/>
                  </a:lnTo>
                  <a:lnTo>
                    <a:pt x="51" y="130"/>
                  </a:lnTo>
                  <a:lnTo>
                    <a:pt x="52" y="125"/>
                  </a:lnTo>
                  <a:lnTo>
                    <a:pt x="54" y="119"/>
                  </a:lnTo>
                  <a:lnTo>
                    <a:pt x="55" y="114"/>
                  </a:lnTo>
                  <a:lnTo>
                    <a:pt x="58" y="109"/>
                  </a:lnTo>
                  <a:lnTo>
                    <a:pt x="60" y="103"/>
                  </a:lnTo>
                  <a:lnTo>
                    <a:pt x="61" y="98"/>
                  </a:lnTo>
                  <a:lnTo>
                    <a:pt x="63" y="92"/>
                  </a:lnTo>
                  <a:lnTo>
                    <a:pt x="65" y="88"/>
                  </a:lnTo>
                  <a:lnTo>
                    <a:pt x="68" y="82"/>
                  </a:lnTo>
                  <a:lnTo>
                    <a:pt x="71" y="77"/>
                  </a:lnTo>
                  <a:lnTo>
                    <a:pt x="73" y="71"/>
                  </a:lnTo>
                  <a:lnTo>
                    <a:pt x="75" y="66"/>
                  </a:lnTo>
                  <a:lnTo>
                    <a:pt x="78" y="61"/>
                  </a:lnTo>
                  <a:lnTo>
                    <a:pt x="80" y="56"/>
                  </a:lnTo>
                  <a:lnTo>
                    <a:pt x="83" y="50"/>
                  </a:lnTo>
                  <a:lnTo>
                    <a:pt x="85" y="46"/>
                  </a:lnTo>
                  <a:lnTo>
                    <a:pt x="88" y="41"/>
                  </a:lnTo>
                  <a:lnTo>
                    <a:pt x="90" y="36"/>
                  </a:lnTo>
                  <a:lnTo>
                    <a:pt x="93" y="31"/>
                  </a:lnTo>
                  <a:lnTo>
                    <a:pt x="96" y="27"/>
                  </a:lnTo>
                  <a:lnTo>
                    <a:pt x="100" y="23"/>
                  </a:lnTo>
                  <a:lnTo>
                    <a:pt x="102" y="19"/>
                  </a:lnTo>
                  <a:lnTo>
                    <a:pt x="104" y="16"/>
                  </a:lnTo>
                  <a:lnTo>
                    <a:pt x="108" y="11"/>
                  </a:lnTo>
                  <a:lnTo>
                    <a:pt x="111" y="9"/>
                  </a:lnTo>
                  <a:lnTo>
                    <a:pt x="118" y="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850" y="669"/>
              <a:ext cx="610" cy="292"/>
            </a:xfrm>
            <a:custGeom>
              <a:avLst/>
              <a:gdLst>
                <a:gd name="T0" fmla="*/ 1 w 1220"/>
                <a:gd name="T1" fmla="*/ 0 h 585"/>
                <a:gd name="T2" fmla="*/ 1 w 1220"/>
                <a:gd name="T3" fmla="*/ 0 h 585"/>
                <a:gd name="T4" fmla="*/ 1 w 1220"/>
                <a:gd name="T5" fmla="*/ 0 h 585"/>
                <a:gd name="T6" fmla="*/ 1 w 1220"/>
                <a:gd name="T7" fmla="*/ 0 h 585"/>
                <a:gd name="T8" fmla="*/ 1 w 1220"/>
                <a:gd name="T9" fmla="*/ 0 h 585"/>
                <a:gd name="T10" fmla="*/ 1 w 1220"/>
                <a:gd name="T11" fmla="*/ 0 h 585"/>
                <a:gd name="T12" fmla="*/ 1 w 1220"/>
                <a:gd name="T13" fmla="*/ 0 h 585"/>
                <a:gd name="T14" fmla="*/ 1 w 1220"/>
                <a:gd name="T15" fmla="*/ 0 h 585"/>
                <a:gd name="T16" fmla="*/ 1 w 1220"/>
                <a:gd name="T17" fmla="*/ 0 h 585"/>
                <a:gd name="T18" fmla="*/ 1 w 1220"/>
                <a:gd name="T19" fmla="*/ 0 h 585"/>
                <a:gd name="T20" fmla="*/ 1 w 1220"/>
                <a:gd name="T21" fmla="*/ 0 h 585"/>
                <a:gd name="T22" fmla="*/ 1 w 1220"/>
                <a:gd name="T23" fmla="*/ 0 h 585"/>
                <a:gd name="T24" fmla="*/ 1 w 1220"/>
                <a:gd name="T25" fmla="*/ 0 h 585"/>
                <a:gd name="T26" fmla="*/ 1 w 1220"/>
                <a:gd name="T27" fmla="*/ 0 h 585"/>
                <a:gd name="T28" fmla="*/ 1 w 1220"/>
                <a:gd name="T29" fmla="*/ 0 h 585"/>
                <a:gd name="T30" fmla="*/ 1 w 1220"/>
                <a:gd name="T31" fmla="*/ 0 h 585"/>
                <a:gd name="T32" fmla="*/ 1 w 1220"/>
                <a:gd name="T33" fmla="*/ 0 h 585"/>
                <a:gd name="T34" fmla="*/ 1 w 1220"/>
                <a:gd name="T35" fmla="*/ 0 h 585"/>
                <a:gd name="T36" fmla="*/ 1 w 1220"/>
                <a:gd name="T37" fmla="*/ 0 h 585"/>
                <a:gd name="T38" fmla="*/ 1 w 1220"/>
                <a:gd name="T39" fmla="*/ 0 h 585"/>
                <a:gd name="T40" fmla="*/ 1 w 1220"/>
                <a:gd name="T41" fmla="*/ 0 h 585"/>
                <a:gd name="T42" fmla="*/ 1 w 1220"/>
                <a:gd name="T43" fmla="*/ 0 h 585"/>
                <a:gd name="T44" fmla="*/ 1 w 1220"/>
                <a:gd name="T45" fmla="*/ 0 h 585"/>
                <a:gd name="T46" fmla="*/ 1 w 1220"/>
                <a:gd name="T47" fmla="*/ 0 h 585"/>
                <a:gd name="T48" fmla="*/ 1 w 1220"/>
                <a:gd name="T49" fmla="*/ 0 h 585"/>
                <a:gd name="T50" fmla="*/ 1 w 1220"/>
                <a:gd name="T51" fmla="*/ 0 h 585"/>
                <a:gd name="T52" fmla="*/ 1 w 1220"/>
                <a:gd name="T53" fmla="*/ 0 h 585"/>
                <a:gd name="T54" fmla="*/ 1 w 1220"/>
                <a:gd name="T55" fmla="*/ 0 h 585"/>
                <a:gd name="T56" fmla="*/ 1 w 1220"/>
                <a:gd name="T57" fmla="*/ 0 h 585"/>
                <a:gd name="T58" fmla="*/ 1 w 1220"/>
                <a:gd name="T59" fmla="*/ 0 h 585"/>
                <a:gd name="T60" fmla="*/ 1 w 1220"/>
                <a:gd name="T61" fmla="*/ 0 h 585"/>
                <a:gd name="T62" fmla="*/ 1 w 1220"/>
                <a:gd name="T63" fmla="*/ 0 h 585"/>
                <a:gd name="T64" fmla="*/ 1 w 1220"/>
                <a:gd name="T65" fmla="*/ 0 h 585"/>
                <a:gd name="T66" fmla="*/ 1 w 1220"/>
                <a:gd name="T67" fmla="*/ 0 h 585"/>
                <a:gd name="T68" fmla="*/ 1 w 1220"/>
                <a:gd name="T69" fmla="*/ 0 h 585"/>
                <a:gd name="T70" fmla="*/ 1 w 1220"/>
                <a:gd name="T71" fmla="*/ 0 h 585"/>
                <a:gd name="T72" fmla="*/ 1 w 1220"/>
                <a:gd name="T73" fmla="*/ 0 h 585"/>
                <a:gd name="T74" fmla="*/ 1 w 1220"/>
                <a:gd name="T75" fmla="*/ 0 h 585"/>
                <a:gd name="T76" fmla="*/ 1 w 1220"/>
                <a:gd name="T77" fmla="*/ 0 h 585"/>
                <a:gd name="T78" fmla="*/ 1 w 1220"/>
                <a:gd name="T79" fmla="*/ 0 h 585"/>
                <a:gd name="T80" fmla="*/ 1 w 1220"/>
                <a:gd name="T81" fmla="*/ 0 h 585"/>
                <a:gd name="T82" fmla="*/ 1 w 1220"/>
                <a:gd name="T83" fmla="*/ 0 h 585"/>
                <a:gd name="T84" fmla="*/ 1 w 1220"/>
                <a:gd name="T85" fmla="*/ 0 h 585"/>
                <a:gd name="T86" fmla="*/ 1 w 1220"/>
                <a:gd name="T87" fmla="*/ 0 h 585"/>
                <a:gd name="T88" fmla="*/ 1 w 1220"/>
                <a:gd name="T89" fmla="*/ 0 h 585"/>
                <a:gd name="T90" fmla="*/ 1 w 1220"/>
                <a:gd name="T91" fmla="*/ 0 h 585"/>
                <a:gd name="T92" fmla="*/ 1 w 1220"/>
                <a:gd name="T93" fmla="*/ 0 h 585"/>
                <a:gd name="T94" fmla="*/ 1 w 1220"/>
                <a:gd name="T95" fmla="*/ 0 h 585"/>
                <a:gd name="T96" fmla="*/ 1 w 1220"/>
                <a:gd name="T97" fmla="*/ 0 h 585"/>
                <a:gd name="T98" fmla="*/ 1 w 1220"/>
                <a:gd name="T99" fmla="*/ 0 h 585"/>
                <a:gd name="T100" fmla="*/ 1 w 1220"/>
                <a:gd name="T101" fmla="*/ 0 h 585"/>
                <a:gd name="T102" fmla="*/ 1 w 1220"/>
                <a:gd name="T103" fmla="*/ 0 h 585"/>
                <a:gd name="T104" fmla="*/ 1 w 1220"/>
                <a:gd name="T105" fmla="*/ 0 h 585"/>
                <a:gd name="T106" fmla="*/ 1 w 1220"/>
                <a:gd name="T107" fmla="*/ 0 h 585"/>
                <a:gd name="T108" fmla="*/ 1 w 1220"/>
                <a:gd name="T109" fmla="*/ 0 h 585"/>
                <a:gd name="T110" fmla="*/ 1 w 1220"/>
                <a:gd name="T111" fmla="*/ 0 h 585"/>
                <a:gd name="T112" fmla="*/ 1 w 1220"/>
                <a:gd name="T113" fmla="*/ 0 h 585"/>
                <a:gd name="T114" fmla="*/ 1 w 1220"/>
                <a:gd name="T115" fmla="*/ 0 h 585"/>
                <a:gd name="T116" fmla="*/ 1 w 1220"/>
                <a:gd name="T117" fmla="*/ 0 h 585"/>
                <a:gd name="T118" fmla="*/ 1 w 1220"/>
                <a:gd name="T119" fmla="*/ 0 h 585"/>
                <a:gd name="T120" fmla="*/ 1 w 1220"/>
                <a:gd name="T121" fmla="*/ 0 h 5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20"/>
                <a:gd name="T184" fmla="*/ 0 h 585"/>
                <a:gd name="T185" fmla="*/ 1220 w 1220"/>
                <a:gd name="T186" fmla="*/ 585 h 5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20" h="585">
                  <a:moveTo>
                    <a:pt x="636" y="0"/>
                  </a:moveTo>
                  <a:lnTo>
                    <a:pt x="644" y="3"/>
                  </a:lnTo>
                  <a:lnTo>
                    <a:pt x="653" y="5"/>
                  </a:lnTo>
                  <a:lnTo>
                    <a:pt x="660" y="8"/>
                  </a:lnTo>
                  <a:lnTo>
                    <a:pt x="670" y="11"/>
                  </a:lnTo>
                  <a:lnTo>
                    <a:pt x="677" y="14"/>
                  </a:lnTo>
                  <a:lnTo>
                    <a:pt x="686" y="17"/>
                  </a:lnTo>
                  <a:lnTo>
                    <a:pt x="695" y="20"/>
                  </a:lnTo>
                  <a:lnTo>
                    <a:pt x="704" y="24"/>
                  </a:lnTo>
                  <a:lnTo>
                    <a:pt x="711" y="27"/>
                  </a:lnTo>
                  <a:lnTo>
                    <a:pt x="720" y="29"/>
                  </a:lnTo>
                  <a:lnTo>
                    <a:pt x="728" y="33"/>
                  </a:lnTo>
                  <a:lnTo>
                    <a:pt x="737" y="37"/>
                  </a:lnTo>
                  <a:lnTo>
                    <a:pt x="745" y="40"/>
                  </a:lnTo>
                  <a:lnTo>
                    <a:pt x="755" y="45"/>
                  </a:lnTo>
                  <a:lnTo>
                    <a:pt x="762" y="48"/>
                  </a:lnTo>
                  <a:lnTo>
                    <a:pt x="771" y="52"/>
                  </a:lnTo>
                  <a:lnTo>
                    <a:pt x="779" y="56"/>
                  </a:lnTo>
                  <a:lnTo>
                    <a:pt x="788" y="60"/>
                  </a:lnTo>
                  <a:lnTo>
                    <a:pt x="796" y="64"/>
                  </a:lnTo>
                  <a:lnTo>
                    <a:pt x="805" y="68"/>
                  </a:lnTo>
                  <a:lnTo>
                    <a:pt x="812" y="72"/>
                  </a:lnTo>
                  <a:lnTo>
                    <a:pt x="821" y="77"/>
                  </a:lnTo>
                  <a:lnTo>
                    <a:pt x="829" y="80"/>
                  </a:lnTo>
                  <a:lnTo>
                    <a:pt x="838" y="86"/>
                  </a:lnTo>
                  <a:lnTo>
                    <a:pt x="847" y="89"/>
                  </a:lnTo>
                  <a:lnTo>
                    <a:pt x="856" y="93"/>
                  </a:lnTo>
                  <a:lnTo>
                    <a:pt x="863" y="99"/>
                  </a:lnTo>
                  <a:lnTo>
                    <a:pt x="872" y="103"/>
                  </a:lnTo>
                  <a:lnTo>
                    <a:pt x="881" y="108"/>
                  </a:lnTo>
                  <a:lnTo>
                    <a:pt x="891" y="113"/>
                  </a:lnTo>
                  <a:lnTo>
                    <a:pt x="899" y="118"/>
                  </a:lnTo>
                  <a:lnTo>
                    <a:pt x="909" y="123"/>
                  </a:lnTo>
                  <a:lnTo>
                    <a:pt x="917" y="128"/>
                  </a:lnTo>
                  <a:lnTo>
                    <a:pt x="925" y="133"/>
                  </a:lnTo>
                  <a:lnTo>
                    <a:pt x="934" y="138"/>
                  </a:lnTo>
                  <a:lnTo>
                    <a:pt x="943" y="142"/>
                  </a:lnTo>
                  <a:lnTo>
                    <a:pt x="952" y="148"/>
                  </a:lnTo>
                  <a:lnTo>
                    <a:pt x="961" y="152"/>
                  </a:lnTo>
                  <a:lnTo>
                    <a:pt x="970" y="158"/>
                  </a:lnTo>
                  <a:lnTo>
                    <a:pt x="980" y="163"/>
                  </a:lnTo>
                  <a:lnTo>
                    <a:pt x="989" y="168"/>
                  </a:lnTo>
                  <a:lnTo>
                    <a:pt x="998" y="173"/>
                  </a:lnTo>
                  <a:lnTo>
                    <a:pt x="1006" y="179"/>
                  </a:lnTo>
                  <a:lnTo>
                    <a:pt x="1016" y="184"/>
                  </a:lnTo>
                  <a:lnTo>
                    <a:pt x="1026" y="189"/>
                  </a:lnTo>
                  <a:lnTo>
                    <a:pt x="1036" y="195"/>
                  </a:lnTo>
                  <a:lnTo>
                    <a:pt x="1046" y="201"/>
                  </a:lnTo>
                  <a:lnTo>
                    <a:pt x="1056" y="207"/>
                  </a:lnTo>
                  <a:lnTo>
                    <a:pt x="1065" y="212"/>
                  </a:lnTo>
                  <a:lnTo>
                    <a:pt x="1075" y="218"/>
                  </a:lnTo>
                  <a:lnTo>
                    <a:pt x="1084" y="223"/>
                  </a:lnTo>
                  <a:lnTo>
                    <a:pt x="1094" y="229"/>
                  </a:lnTo>
                  <a:lnTo>
                    <a:pt x="1104" y="236"/>
                  </a:lnTo>
                  <a:lnTo>
                    <a:pt x="1114" y="242"/>
                  </a:lnTo>
                  <a:lnTo>
                    <a:pt x="1125" y="248"/>
                  </a:lnTo>
                  <a:lnTo>
                    <a:pt x="1135" y="254"/>
                  </a:lnTo>
                  <a:lnTo>
                    <a:pt x="1145" y="259"/>
                  </a:lnTo>
                  <a:lnTo>
                    <a:pt x="1155" y="266"/>
                  </a:lnTo>
                  <a:lnTo>
                    <a:pt x="1165" y="272"/>
                  </a:lnTo>
                  <a:lnTo>
                    <a:pt x="1176" y="278"/>
                  </a:lnTo>
                  <a:lnTo>
                    <a:pt x="1187" y="284"/>
                  </a:lnTo>
                  <a:lnTo>
                    <a:pt x="1198" y="291"/>
                  </a:lnTo>
                  <a:lnTo>
                    <a:pt x="1208" y="297"/>
                  </a:lnTo>
                  <a:lnTo>
                    <a:pt x="1220" y="305"/>
                  </a:lnTo>
                  <a:lnTo>
                    <a:pt x="1216" y="306"/>
                  </a:lnTo>
                  <a:lnTo>
                    <a:pt x="1212" y="308"/>
                  </a:lnTo>
                  <a:lnTo>
                    <a:pt x="1207" y="310"/>
                  </a:lnTo>
                  <a:lnTo>
                    <a:pt x="1203" y="312"/>
                  </a:lnTo>
                  <a:lnTo>
                    <a:pt x="1196" y="315"/>
                  </a:lnTo>
                  <a:lnTo>
                    <a:pt x="1190" y="318"/>
                  </a:lnTo>
                  <a:lnTo>
                    <a:pt x="1185" y="320"/>
                  </a:lnTo>
                  <a:lnTo>
                    <a:pt x="1179" y="324"/>
                  </a:lnTo>
                  <a:lnTo>
                    <a:pt x="1172" y="327"/>
                  </a:lnTo>
                  <a:lnTo>
                    <a:pt x="1165" y="329"/>
                  </a:lnTo>
                  <a:lnTo>
                    <a:pt x="1157" y="332"/>
                  </a:lnTo>
                  <a:lnTo>
                    <a:pt x="1151" y="336"/>
                  </a:lnTo>
                  <a:lnTo>
                    <a:pt x="1143" y="339"/>
                  </a:lnTo>
                  <a:lnTo>
                    <a:pt x="1135" y="342"/>
                  </a:lnTo>
                  <a:lnTo>
                    <a:pt x="1127" y="345"/>
                  </a:lnTo>
                  <a:lnTo>
                    <a:pt x="1120" y="349"/>
                  </a:lnTo>
                  <a:lnTo>
                    <a:pt x="1111" y="351"/>
                  </a:lnTo>
                  <a:lnTo>
                    <a:pt x="1103" y="355"/>
                  </a:lnTo>
                  <a:lnTo>
                    <a:pt x="1094" y="358"/>
                  </a:lnTo>
                  <a:lnTo>
                    <a:pt x="1085" y="361"/>
                  </a:lnTo>
                  <a:lnTo>
                    <a:pt x="1076" y="363"/>
                  </a:lnTo>
                  <a:lnTo>
                    <a:pt x="1069" y="368"/>
                  </a:lnTo>
                  <a:lnTo>
                    <a:pt x="1060" y="370"/>
                  </a:lnTo>
                  <a:lnTo>
                    <a:pt x="1052" y="374"/>
                  </a:lnTo>
                  <a:lnTo>
                    <a:pt x="1043" y="377"/>
                  </a:lnTo>
                  <a:lnTo>
                    <a:pt x="1034" y="380"/>
                  </a:lnTo>
                  <a:lnTo>
                    <a:pt x="1026" y="382"/>
                  </a:lnTo>
                  <a:lnTo>
                    <a:pt x="1019" y="386"/>
                  </a:lnTo>
                  <a:lnTo>
                    <a:pt x="1012" y="389"/>
                  </a:lnTo>
                  <a:lnTo>
                    <a:pt x="1004" y="392"/>
                  </a:lnTo>
                  <a:lnTo>
                    <a:pt x="998" y="394"/>
                  </a:lnTo>
                  <a:lnTo>
                    <a:pt x="991" y="398"/>
                  </a:lnTo>
                  <a:lnTo>
                    <a:pt x="982" y="400"/>
                  </a:lnTo>
                  <a:lnTo>
                    <a:pt x="975" y="402"/>
                  </a:lnTo>
                  <a:lnTo>
                    <a:pt x="968" y="404"/>
                  </a:lnTo>
                  <a:lnTo>
                    <a:pt x="960" y="408"/>
                  </a:lnTo>
                  <a:lnTo>
                    <a:pt x="953" y="410"/>
                  </a:lnTo>
                  <a:lnTo>
                    <a:pt x="947" y="412"/>
                  </a:lnTo>
                  <a:lnTo>
                    <a:pt x="940" y="414"/>
                  </a:lnTo>
                  <a:lnTo>
                    <a:pt x="933" y="418"/>
                  </a:lnTo>
                  <a:lnTo>
                    <a:pt x="925" y="420"/>
                  </a:lnTo>
                  <a:lnTo>
                    <a:pt x="919" y="423"/>
                  </a:lnTo>
                  <a:lnTo>
                    <a:pt x="913" y="425"/>
                  </a:lnTo>
                  <a:lnTo>
                    <a:pt x="907" y="428"/>
                  </a:lnTo>
                  <a:lnTo>
                    <a:pt x="901" y="430"/>
                  </a:lnTo>
                  <a:lnTo>
                    <a:pt x="894" y="432"/>
                  </a:lnTo>
                  <a:lnTo>
                    <a:pt x="888" y="435"/>
                  </a:lnTo>
                  <a:lnTo>
                    <a:pt x="882" y="439"/>
                  </a:lnTo>
                  <a:lnTo>
                    <a:pt x="876" y="441"/>
                  </a:lnTo>
                  <a:lnTo>
                    <a:pt x="869" y="443"/>
                  </a:lnTo>
                  <a:lnTo>
                    <a:pt x="863" y="445"/>
                  </a:lnTo>
                  <a:lnTo>
                    <a:pt x="857" y="449"/>
                  </a:lnTo>
                  <a:lnTo>
                    <a:pt x="851" y="451"/>
                  </a:lnTo>
                  <a:lnTo>
                    <a:pt x="845" y="454"/>
                  </a:lnTo>
                  <a:lnTo>
                    <a:pt x="839" y="456"/>
                  </a:lnTo>
                  <a:lnTo>
                    <a:pt x="833" y="460"/>
                  </a:lnTo>
                  <a:lnTo>
                    <a:pt x="827" y="462"/>
                  </a:lnTo>
                  <a:lnTo>
                    <a:pt x="821" y="464"/>
                  </a:lnTo>
                  <a:lnTo>
                    <a:pt x="816" y="466"/>
                  </a:lnTo>
                  <a:lnTo>
                    <a:pt x="810" y="470"/>
                  </a:lnTo>
                  <a:lnTo>
                    <a:pt x="804" y="473"/>
                  </a:lnTo>
                  <a:lnTo>
                    <a:pt x="798" y="476"/>
                  </a:lnTo>
                  <a:lnTo>
                    <a:pt x="792" y="478"/>
                  </a:lnTo>
                  <a:lnTo>
                    <a:pt x="788" y="482"/>
                  </a:lnTo>
                  <a:lnTo>
                    <a:pt x="781" y="485"/>
                  </a:lnTo>
                  <a:lnTo>
                    <a:pt x="776" y="487"/>
                  </a:lnTo>
                  <a:lnTo>
                    <a:pt x="769" y="490"/>
                  </a:lnTo>
                  <a:lnTo>
                    <a:pt x="764" y="493"/>
                  </a:lnTo>
                  <a:lnTo>
                    <a:pt x="758" y="495"/>
                  </a:lnTo>
                  <a:lnTo>
                    <a:pt x="751" y="498"/>
                  </a:lnTo>
                  <a:lnTo>
                    <a:pt x="745" y="502"/>
                  </a:lnTo>
                  <a:lnTo>
                    <a:pt x="740" y="505"/>
                  </a:lnTo>
                  <a:lnTo>
                    <a:pt x="734" y="507"/>
                  </a:lnTo>
                  <a:lnTo>
                    <a:pt x="728" y="511"/>
                  </a:lnTo>
                  <a:lnTo>
                    <a:pt x="721" y="514"/>
                  </a:lnTo>
                  <a:lnTo>
                    <a:pt x="716" y="517"/>
                  </a:lnTo>
                  <a:lnTo>
                    <a:pt x="709" y="519"/>
                  </a:lnTo>
                  <a:lnTo>
                    <a:pt x="704" y="523"/>
                  </a:lnTo>
                  <a:lnTo>
                    <a:pt x="697" y="526"/>
                  </a:lnTo>
                  <a:lnTo>
                    <a:pt x="692" y="529"/>
                  </a:lnTo>
                  <a:lnTo>
                    <a:pt x="684" y="533"/>
                  </a:lnTo>
                  <a:lnTo>
                    <a:pt x="678" y="536"/>
                  </a:lnTo>
                  <a:lnTo>
                    <a:pt x="670" y="538"/>
                  </a:lnTo>
                  <a:lnTo>
                    <a:pt x="665" y="542"/>
                  </a:lnTo>
                  <a:lnTo>
                    <a:pt x="657" y="545"/>
                  </a:lnTo>
                  <a:lnTo>
                    <a:pt x="652" y="548"/>
                  </a:lnTo>
                  <a:lnTo>
                    <a:pt x="645" y="551"/>
                  </a:lnTo>
                  <a:lnTo>
                    <a:pt x="638" y="556"/>
                  </a:lnTo>
                  <a:lnTo>
                    <a:pt x="631" y="559"/>
                  </a:lnTo>
                  <a:lnTo>
                    <a:pt x="624" y="564"/>
                  </a:lnTo>
                  <a:lnTo>
                    <a:pt x="617" y="567"/>
                  </a:lnTo>
                  <a:lnTo>
                    <a:pt x="611" y="570"/>
                  </a:lnTo>
                  <a:lnTo>
                    <a:pt x="603" y="574"/>
                  </a:lnTo>
                  <a:lnTo>
                    <a:pt x="595" y="578"/>
                  </a:lnTo>
                  <a:lnTo>
                    <a:pt x="588" y="581"/>
                  </a:lnTo>
                  <a:lnTo>
                    <a:pt x="581" y="585"/>
                  </a:lnTo>
                  <a:lnTo>
                    <a:pt x="576" y="582"/>
                  </a:lnTo>
                  <a:lnTo>
                    <a:pt x="571" y="580"/>
                  </a:lnTo>
                  <a:lnTo>
                    <a:pt x="566" y="578"/>
                  </a:lnTo>
                  <a:lnTo>
                    <a:pt x="562" y="576"/>
                  </a:lnTo>
                  <a:lnTo>
                    <a:pt x="556" y="573"/>
                  </a:lnTo>
                  <a:lnTo>
                    <a:pt x="552" y="570"/>
                  </a:lnTo>
                  <a:lnTo>
                    <a:pt x="548" y="568"/>
                  </a:lnTo>
                  <a:lnTo>
                    <a:pt x="545" y="567"/>
                  </a:lnTo>
                  <a:lnTo>
                    <a:pt x="540" y="564"/>
                  </a:lnTo>
                  <a:lnTo>
                    <a:pt x="536" y="561"/>
                  </a:lnTo>
                  <a:lnTo>
                    <a:pt x="533" y="559"/>
                  </a:lnTo>
                  <a:lnTo>
                    <a:pt x="530" y="557"/>
                  </a:lnTo>
                  <a:lnTo>
                    <a:pt x="522" y="554"/>
                  </a:lnTo>
                  <a:lnTo>
                    <a:pt x="515" y="550"/>
                  </a:lnTo>
                  <a:lnTo>
                    <a:pt x="509" y="546"/>
                  </a:lnTo>
                  <a:lnTo>
                    <a:pt x="502" y="543"/>
                  </a:lnTo>
                  <a:lnTo>
                    <a:pt x="496" y="538"/>
                  </a:lnTo>
                  <a:lnTo>
                    <a:pt x="490" y="536"/>
                  </a:lnTo>
                  <a:lnTo>
                    <a:pt x="484" y="532"/>
                  </a:lnTo>
                  <a:lnTo>
                    <a:pt x="479" y="528"/>
                  </a:lnTo>
                  <a:lnTo>
                    <a:pt x="473" y="524"/>
                  </a:lnTo>
                  <a:lnTo>
                    <a:pt x="468" y="521"/>
                  </a:lnTo>
                  <a:lnTo>
                    <a:pt x="462" y="517"/>
                  </a:lnTo>
                  <a:lnTo>
                    <a:pt x="455" y="513"/>
                  </a:lnTo>
                  <a:lnTo>
                    <a:pt x="450" y="508"/>
                  </a:lnTo>
                  <a:lnTo>
                    <a:pt x="444" y="505"/>
                  </a:lnTo>
                  <a:lnTo>
                    <a:pt x="438" y="501"/>
                  </a:lnTo>
                  <a:lnTo>
                    <a:pt x="431" y="496"/>
                  </a:lnTo>
                  <a:lnTo>
                    <a:pt x="424" y="492"/>
                  </a:lnTo>
                  <a:lnTo>
                    <a:pt x="419" y="488"/>
                  </a:lnTo>
                  <a:lnTo>
                    <a:pt x="415" y="485"/>
                  </a:lnTo>
                  <a:lnTo>
                    <a:pt x="411" y="482"/>
                  </a:lnTo>
                  <a:lnTo>
                    <a:pt x="407" y="480"/>
                  </a:lnTo>
                  <a:lnTo>
                    <a:pt x="403" y="477"/>
                  </a:lnTo>
                  <a:lnTo>
                    <a:pt x="400" y="475"/>
                  </a:lnTo>
                  <a:lnTo>
                    <a:pt x="395" y="473"/>
                  </a:lnTo>
                  <a:lnTo>
                    <a:pt x="391" y="470"/>
                  </a:lnTo>
                  <a:lnTo>
                    <a:pt x="388" y="467"/>
                  </a:lnTo>
                  <a:lnTo>
                    <a:pt x="383" y="464"/>
                  </a:lnTo>
                  <a:lnTo>
                    <a:pt x="379" y="462"/>
                  </a:lnTo>
                  <a:lnTo>
                    <a:pt x="374" y="459"/>
                  </a:lnTo>
                  <a:lnTo>
                    <a:pt x="371" y="456"/>
                  </a:lnTo>
                  <a:lnTo>
                    <a:pt x="366" y="453"/>
                  </a:lnTo>
                  <a:lnTo>
                    <a:pt x="361" y="451"/>
                  </a:lnTo>
                  <a:lnTo>
                    <a:pt x="356" y="447"/>
                  </a:lnTo>
                  <a:lnTo>
                    <a:pt x="352" y="445"/>
                  </a:lnTo>
                  <a:lnTo>
                    <a:pt x="348" y="442"/>
                  </a:lnTo>
                  <a:lnTo>
                    <a:pt x="343" y="440"/>
                  </a:lnTo>
                  <a:lnTo>
                    <a:pt x="340" y="438"/>
                  </a:lnTo>
                  <a:lnTo>
                    <a:pt x="337" y="435"/>
                  </a:lnTo>
                  <a:lnTo>
                    <a:pt x="331" y="432"/>
                  </a:lnTo>
                  <a:lnTo>
                    <a:pt x="328" y="430"/>
                  </a:lnTo>
                  <a:lnTo>
                    <a:pt x="323" y="428"/>
                  </a:lnTo>
                  <a:lnTo>
                    <a:pt x="319" y="425"/>
                  </a:lnTo>
                  <a:lnTo>
                    <a:pt x="315" y="422"/>
                  </a:lnTo>
                  <a:lnTo>
                    <a:pt x="309" y="420"/>
                  </a:lnTo>
                  <a:lnTo>
                    <a:pt x="305" y="416"/>
                  </a:lnTo>
                  <a:lnTo>
                    <a:pt x="299" y="413"/>
                  </a:lnTo>
                  <a:lnTo>
                    <a:pt x="293" y="411"/>
                  </a:lnTo>
                  <a:lnTo>
                    <a:pt x="289" y="408"/>
                  </a:lnTo>
                  <a:lnTo>
                    <a:pt x="283" y="404"/>
                  </a:lnTo>
                  <a:lnTo>
                    <a:pt x="278" y="402"/>
                  </a:lnTo>
                  <a:lnTo>
                    <a:pt x="271" y="398"/>
                  </a:lnTo>
                  <a:lnTo>
                    <a:pt x="266" y="395"/>
                  </a:lnTo>
                  <a:lnTo>
                    <a:pt x="260" y="392"/>
                  </a:lnTo>
                  <a:lnTo>
                    <a:pt x="255" y="389"/>
                  </a:lnTo>
                  <a:lnTo>
                    <a:pt x="248" y="386"/>
                  </a:lnTo>
                  <a:lnTo>
                    <a:pt x="242" y="382"/>
                  </a:lnTo>
                  <a:lnTo>
                    <a:pt x="237" y="379"/>
                  </a:lnTo>
                  <a:lnTo>
                    <a:pt x="231" y="377"/>
                  </a:lnTo>
                  <a:lnTo>
                    <a:pt x="225" y="373"/>
                  </a:lnTo>
                  <a:lnTo>
                    <a:pt x="218" y="370"/>
                  </a:lnTo>
                  <a:lnTo>
                    <a:pt x="211" y="367"/>
                  </a:lnTo>
                  <a:lnTo>
                    <a:pt x="206" y="363"/>
                  </a:lnTo>
                  <a:lnTo>
                    <a:pt x="199" y="360"/>
                  </a:lnTo>
                  <a:lnTo>
                    <a:pt x="193" y="358"/>
                  </a:lnTo>
                  <a:lnTo>
                    <a:pt x="186" y="355"/>
                  </a:lnTo>
                  <a:lnTo>
                    <a:pt x="180" y="351"/>
                  </a:lnTo>
                  <a:lnTo>
                    <a:pt x="173" y="348"/>
                  </a:lnTo>
                  <a:lnTo>
                    <a:pt x="166" y="345"/>
                  </a:lnTo>
                  <a:lnTo>
                    <a:pt x="159" y="341"/>
                  </a:lnTo>
                  <a:lnTo>
                    <a:pt x="154" y="339"/>
                  </a:lnTo>
                  <a:lnTo>
                    <a:pt x="147" y="336"/>
                  </a:lnTo>
                  <a:lnTo>
                    <a:pt x="140" y="332"/>
                  </a:lnTo>
                  <a:lnTo>
                    <a:pt x="134" y="329"/>
                  </a:lnTo>
                  <a:lnTo>
                    <a:pt x="128" y="327"/>
                  </a:lnTo>
                  <a:lnTo>
                    <a:pt x="122" y="324"/>
                  </a:lnTo>
                  <a:lnTo>
                    <a:pt x="115" y="320"/>
                  </a:lnTo>
                  <a:lnTo>
                    <a:pt x="108" y="317"/>
                  </a:lnTo>
                  <a:lnTo>
                    <a:pt x="103" y="315"/>
                  </a:lnTo>
                  <a:lnTo>
                    <a:pt x="96" y="312"/>
                  </a:lnTo>
                  <a:lnTo>
                    <a:pt x="91" y="310"/>
                  </a:lnTo>
                  <a:lnTo>
                    <a:pt x="84" y="308"/>
                  </a:lnTo>
                  <a:lnTo>
                    <a:pt x="78" y="306"/>
                  </a:lnTo>
                  <a:lnTo>
                    <a:pt x="73" y="304"/>
                  </a:lnTo>
                  <a:lnTo>
                    <a:pt x="66" y="301"/>
                  </a:lnTo>
                  <a:lnTo>
                    <a:pt x="61" y="298"/>
                  </a:lnTo>
                  <a:lnTo>
                    <a:pt x="56" y="296"/>
                  </a:lnTo>
                  <a:lnTo>
                    <a:pt x="51" y="294"/>
                  </a:lnTo>
                  <a:lnTo>
                    <a:pt x="45" y="291"/>
                  </a:lnTo>
                  <a:lnTo>
                    <a:pt x="40" y="290"/>
                  </a:lnTo>
                  <a:lnTo>
                    <a:pt x="35" y="289"/>
                  </a:lnTo>
                  <a:lnTo>
                    <a:pt x="30" y="287"/>
                  </a:lnTo>
                  <a:lnTo>
                    <a:pt x="25" y="286"/>
                  </a:lnTo>
                  <a:lnTo>
                    <a:pt x="20" y="284"/>
                  </a:lnTo>
                  <a:lnTo>
                    <a:pt x="16" y="284"/>
                  </a:lnTo>
                  <a:lnTo>
                    <a:pt x="11" y="283"/>
                  </a:lnTo>
                  <a:lnTo>
                    <a:pt x="7" y="281"/>
                  </a:lnTo>
                  <a:lnTo>
                    <a:pt x="3" y="280"/>
                  </a:lnTo>
                  <a:lnTo>
                    <a:pt x="0" y="280"/>
                  </a:lnTo>
                  <a:lnTo>
                    <a:pt x="6" y="275"/>
                  </a:lnTo>
                  <a:lnTo>
                    <a:pt x="13" y="269"/>
                  </a:lnTo>
                  <a:lnTo>
                    <a:pt x="20" y="264"/>
                  </a:lnTo>
                  <a:lnTo>
                    <a:pt x="27" y="259"/>
                  </a:lnTo>
                  <a:lnTo>
                    <a:pt x="34" y="254"/>
                  </a:lnTo>
                  <a:lnTo>
                    <a:pt x="42" y="249"/>
                  </a:lnTo>
                  <a:lnTo>
                    <a:pt x="47" y="245"/>
                  </a:lnTo>
                  <a:lnTo>
                    <a:pt x="55" y="241"/>
                  </a:lnTo>
                  <a:lnTo>
                    <a:pt x="61" y="236"/>
                  </a:lnTo>
                  <a:lnTo>
                    <a:pt x="68" y="232"/>
                  </a:lnTo>
                  <a:lnTo>
                    <a:pt x="74" y="227"/>
                  </a:lnTo>
                  <a:lnTo>
                    <a:pt x="82" y="223"/>
                  </a:lnTo>
                  <a:lnTo>
                    <a:pt x="87" y="220"/>
                  </a:lnTo>
                  <a:lnTo>
                    <a:pt x="94" y="216"/>
                  </a:lnTo>
                  <a:lnTo>
                    <a:pt x="101" y="212"/>
                  </a:lnTo>
                  <a:lnTo>
                    <a:pt x="107" y="210"/>
                  </a:lnTo>
                  <a:lnTo>
                    <a:pt x="113" y="205"/>
                  </a:lnTo>
                  <a:lnTo>
                    <a:pt x="119" y="202"/>
                  </a:lnTo>
                  <a:lnTo>
                    <a:pt x="125" y="199"/>
                  </a:lnTo>
                  <a:lnTo>
                    <a:pt x="132" y="195"/>
                  </a:lnTo>
                  <a:lnTo>
                    <a:pt x="137" y="192"/>
                  </a:lnTo>
                  <a:lnTo>
                    <a:pt x="144" y="189"/>
                  </a:lnTo>
                  <a:lnTo>
                    <a:pt x="149" y="185"/>
                  </a:lnTo>
                  <a:lnTo>
                    <a:pt x="156" y="183"/>
                  </a:lnTo>
                  <a:lnTo>
                    <a:pt x="161" y="180"/>
                  </a:lnTo>
                  <a:lnTo>
                    <a:pt x="168" y="176"/>
                  </a:lnTo>
                  <a:lnTo>
                    <a:pt x="174" y="173"/>
                  </a:lnTo>
                  <a:lnTo>
                    <a:pt x="180" y="170"/>
                  </a:lnTo>
                  <a:lnTo>
                    <a:pt x="186" y="168"/>
                  </a:lnTo>
                  <a:lnTo>
                    <a:pt x="193" y="165"/>
                  </a:lnTo>
                  <a:lnTo>
                    <a:pt x="198" y="163"/>
                  </a:lnTo>
                  <a:lnTo>
                    <a:pt x="205" y="161"/>
                  </a:lnTo>
                  <a:lnTo>
                    <a:pt x="209" y="158"/>
                  </a:lnTo>
                  <a:lnTo>
                    <a:pt x="216" y="154"/>
                  </a:lnTo>
                  <a:lnTo>
                    <a:pt x="221" y="152"/>
                  </a:lnTo>
                  <a:lnTo>
                    <a:pt x="228" y="150"/>
                  </a:lnTo>
                  <a:lnTo>
                    <a:pt x="235" y="148"/>
                  </a:lnTo>
                  <a:lnTo>
                    <a:pt x="240" y="145"/>
                  </a:lnTo>
                  <a:lnTo>
                    <a:pt x="247" y="142"/>
                  </a:lnTo>
                  <a:lnTo>
                    <a:pt x="254" y="140"/>
                  </a:lnTo>
                  <a:lnTo>
                    <a:pt x="259" y="137"/>
                  </a:lnTo>
                  <a:lnTo>
                    <a:pt x="266" y="134"/>
                  </a:lnTo>
                  <a:lnTo>
                    <a:pt x="271" y="132"/>
                  </a:lnTo>
                  <a:lnTo>
                    <a:pt x="278" y="130"/>
                  </a:lnTo>
                  <a:lnTo>
                    <a:pt x="285" y="127"/>
                  </a:lnTo>
                  <a:lnTo>
                    <a:pt x="290" y="124"/>
                  </a:lnTo>
                  <a:lnTo>
                    <a:pt x="297" y="122"/>
                  </a:lnTo>
                  <a:lnTo>
                    <a:pt x="305" y="120"/>
                  </a:lnTo>
                  <a:lnTo>
                    <a:pt x="310" y="117"/>
                  </a:lnTo>
                  <a:lnTo>
                    <a:pt x="317" y="114"/>
                  </a:lnTo>
                  <a:lnTo>
                    <a:pt x="323" y="111"/>
                  </a:lnTo>
                  <a:lnTo>
                    <a:pt x="331" y="108"/>
                  </a:lnTo>
                  <a:lnTo>
                    <a:pt x="337" y="104"/>
                  </a:lnTo>
                  <a:lnTo>
                    <a:pt x="344" y="102"/>
                  </a:lnTo>
                  <a:lnTo>
                    <a:pt x="352" y="99"/>
                  </a:lnTo>
                  <a:lnTo>
                    <a:pt x="359" y="97"/>
                  </a:lnTo>
                  <a:lnTo>
                    <a:pt x="367" y="93"/>
                  </a:lnTo>
                  <a:lnTo>
                    <a:pt x="374" y="90"/>
                  </a:lnTo>
                  <a:lnTo>
                    <a:pt x="381" y="87"/>
                  </a:lnTo>
                  <a:lnTo>
                    <a:pt x="389" y="83"/>
                  </a:lnTo>
                  <a:lnTo>
                    <a:pt x="397" y="80"/>
                  </a:lnTo>
                  <a:lnTo>
                    <a:pt x="404" y="77"/>
                  </a:lnTo>
                  <a:lnTo>
                    <a:pt x="412" y="73"/>
                  </a:lnTo>
                  <a:lnTo>
                    <a:pt x="421" y="71"/>
                  </a:lnTo>
                  <a:lnTo>
                    <a:pt x="428" y="67"/>
                  </a:lnTo>
                  <a:lnTo>
                    <a:pt x="436" y="64"/>
                  </a:lnTo>
                  <a:lnTo>
                    <a:pt x="443" y="60"/>
                  </a:lnTo>
                  <a:lnTo>
                    <a:pt x="452" y="58"/>
                  </a:lnTo>
                  <a:lnTo>
                    <a:pt x="459" y="55"/>
                  </a:lnTo>
                  <a:lnTo>
                    <a:pt x="466" y="51"/>
                  </a:lnTo>
                  <a:lnTo>
                    <a:pt x="474" y="49"/>
                  </a:lnTo>
                  <a:lnTo>
                    <a:pt x="482" y="47"/>
                  </a:lnTo>
                  <a:lnTo>
                    <a:pt x="489" y="45"/>
                  </a:lnTo>
                  <a:lnTo>
                    <a:pt x="496" y="42"/>
                  </a:lnTo>
                  <a:lnTo>
                    <a:pt x="503" y="39"/>
                  </a:lnTo>
                  <a:lnTo>
                    <a:pt x="511" y="37"/>
                  </a:lnTo>
                  <a:lnTo>
                    <a:pt x="517" y="35"/>
                  </a:lnTo>
                  <a:lnTo>
                    <a:pt x="524" y="33"/>
                  </a:lnTo>
                  <a:lnTo>
                    <a:pt x="531" y="31"/>
                  </a:lnTo>
                  <a:lnTo>
                    <a:pt x="538" y="29"/>
                  </a:lnTo>
                  <a:lnTo>
                    <a:pt x="544" y="27"/>
                  </a:lnTo>
                  <a:lnTo>
                    <a:pt x="552" y="25"/>
                  </a:lnTo>
                  <a:lnTo>
                    <a:pt x="557" y="24"/>
                  </a:lnTo>
                  <a:lnTo>
                    <a:pt x="564" y="21"/>
                  </a:lnTo>
                  <a:lnTo>
                    <a:pt x="571" y="19"/>
                  </a:lnTo>
                  <a:lnTo>
                    <a:pt x="576" y="17"/>
                  </a:lnTo>
                  <a:lnTo>
                    <a:pt x="583" y="16"/>
                  </a:lnTo>
                  <a:lnTo>
                    <a:pt x="589" y="15"/>
                  </a:lnTo>
                  <a:lnTo>
                    <a:pt x="595" y="13"/>
                  </a:lnTo>
                  <a:lnTo>
                    <a:pt x="602" y="11"/>
                  </a:lnTo>
                  <a:lnTo>
                    <a:pt x="607" y="9"/>
                  </a:lnTo>
                  <a:lnTo>
                    <a:pt x="614" y="8"/>
                  </a:lnTo>
                  <a:lnTo>
                    <a:pt x="618" y="5"/>
                  </a:lnTo>
                  <a:lnTo>
                    <a:pt x="625" y="4"/>
                  </a:lnTo>
                  <a:lnTo>
                    <a:pt x="629" y="2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948" y="756"/>
              <a:ext cx="400" cy="190"/>
            </a:xfrm>
            <a:custGeom>
              <a:avLst/>
              <a:gdLst>
                <a:gd name="T0" fmla="*/ 1 w 798"/>
                <a:gd name="T1" fmla="*/ 0 h 382"/>
                <a:gd name="T2" fmla="*/ 1 w 798"/>
                <a:gd name="T3" fmla="*/ 0 h 382"/>
                <a:gd name="T4" fmla="*/ 1 w 798"/>
                <a:gd name="T5" fmla="*/ 0 h 382"/>
                <a:gd name="T6" fmla="*/ 1 w 798"/>
                <a:gd name="T7" fmla="*/ 0 h 382"/>
                <a:gd name="T8" fmla="*/ 1 w 798"/>
                <a:gd name="T9" fmla="*/ 0 h 382"/>
                <a:gd name="T10" fmla="*/ 1 w 798"/>
                <a:gd name="T11" fmla="*/ 0 h 382"/>
                <a:gd name="T12" fmla="*/ 1 w 798"/>
                <a:gd name="T13" fmla="*/ 0 h 382"/>
                <a:gd name="T14" fmla="*/ 1 w 798"/>
                <a:gd name="T15" fmla="*/ 0 h 382"/>
                <a:gd name="T16" fmla="*/ 1 w 798"/>
                <a:gd name="T17" fmla="*/ 0 h 382"/>
                <a:gd name="T18" fmla="*/ 1 w 798"/>
                <a:gd name="T19" fmla="*/ 0 h 382"/>
                <a:gd name="T20" fmla="*/ 1 w 798"/>
                <a:gd name="T21" fmla="*/ 0 h 382"/>
                <a:gd name="T22" fmla="*/ 1 w 798"/>
                <a:gd name="T23" fmla="*/ 0 h 382"/>
                <a:gd name="T24" fmla="*/ 1 w 798"/>
                <a:gd name="T25" fmla="*/ 0 h 382"/>
                <a:gd name="T26" fmla="*/ 1 w 798"/>
                <a:gd name="T27" fmla="*/ 0 h 382"/>
                <a:gd name="T28" fmla="*/ 1 w 798"/>
                <a:gd name="T29" fmla="*/ 0 h 382"/>
                <a:gd name="T30" fmla="*/ 1 w 798"/>
                <a:gd name="T31" fmla="*/ 0 h 382"/>
                <a:gd name="T32" fmla="*/ 1 w 798"/>
                <a:gd name="T33" fmla="*/ 0 h 382"/>
                <a:gd name="T34" fmla="*/ 1 w 798"/>
                <a:gd name="T35" fmla="*/ 0 h 382"/>
                <a:gd name="T36" fmla="*/ 1 w 798"/>
                <a:gd name="T37" fmla="*/ 0 h 382"/>
                <a:gd name="T38" fmla="*/ 1 w 798"/>
                <a:gd name="T39" fmla="*/ 0 h 382"/>
                <a:gd name="T40" fmla="*/ 1 w 798"/>
                <a:gd name="T41" fmla="*/ 0 h 382"/>
                <a:gd name="T42" fmla="*/ 1 w 798"/>
                <a:gd name="T43" fmla="*/ 0 h 382"/>
                <a:gd name="T44" fmla="*/ 1 w 798"/>
                <a:gd name="T45" fmla="*/ 0 h 382"/>
                <a:gd name="T46" fmla="*/ 1 w 798"/>
                <a:gd name="T47" fmla="*/ 0 h 382"/>
                <a:gd name="T48" fmla="*/ 1 w 798"/>
                <a:gd name="T49" fmla="*/ 0 h 382"/>
                <a:gd name="T50" fmla="*/ 1 w 798"/>
                <a:gd name="T51" fmla="*/ 0 h 382"/>
                <a:gd name="T52" fmla="*/ 1 w 798"/>
                <a:gd name="T53" fmla="*/ 0 h 382"/>
                <a:gd name="T54" fmla="*/ 1 w 798"/>
                <a:gd name="T55" fmla="*/ 0 h 382"/>
                <a:gd name="T56" fmla="*/ 1 w 798"/>
                <a:gd name="T57" fmla="*/ 0 h 382"/>
                <a:gd name="T58" fmla="*/ 1 w 798"/>
                <a:gd name="T59" fmla="*/ 0 h 382"/>
                <a:gd name="T60" fmla="*/ 1 w 798"/>
                <a:gd name="T61" fmla="*/ 0 h 382"/>
                <a:gd name="T62" fmla="*/ 1 w 798"/>
                <a:gd name="T63" fmla="*/ 0 h 382"/>
                <a:gd name="T64" fmla="*/ 1 w 798"/>
                <a:gd name="T65" fmla="*/ 0 h 382"/>
                <a:gd name="T66" fmla="*/ 1 w 798"/>
                <a:gd name="T67" fmla="*/ 0 h 382"/>
                <a:gd name="T68" fmla="*/ 1 w 798"/>
                <a:gd name="T69" fmla="*/ 0 h 382"/>
                <a:gd name="T70" fmla="*/ 1 w 798"/>
                <a:gd name="T71" fmla="*/ 0 h 382"/>
                <a:gd name="T72" fmla="*/ 1 w 798"/>
                <a:gd name="T73" fmla="*/ 0 h 382"/>
                <a:gd name="T74" fmla="*/ 1 w 798"/>
                <a:gd name="T75" fmla="*/ 0 h 382"/>
                <a:gd name="T76" fmla="*/ 1 w 798"/>
                <a:gd name="T77" fmla="*/ 0 h 382"/>
                <a:gd name="T78" fmla="*/ 1 w 798"/>
                <a:gd name="T79" fmla="*/ 0 h 382"/>
                <a:gd name="T80" fmla="*/ 1 w 798"/>
                <a:gd name="T81" fmla="*/ 0 h 382"/>
                <a:gd name="T82" fmla="*/ 1 w 798"/>
                <a:gd name="T83" fmla="*/ 0 h 382"/>
                <a:gd name="T84" fmla="*/ 1 w 798"/>
                <a:gd name="T85" fmla="*/ 0 h 382"/>
                <a:gd name="T86" fmla="*/ 1 w 798"/>
                <a:gd name="T87" fmla="*/ 0 h 382"/>
                <a:gd name="T88" fmla="*/ 1 w 798"/>
                <a:gd name="T89" fmla="*/ 0 h 382"/>
                <a:gd name="T90" fmla="*/ 1 w 798"/>
                <a:gd name="T91" fmla="*/ 0 h 382"/>
                <a:gd name="T92" fmla="*/ 1 w 798"/>
                <a:gd name="T93" fmla="*/ 0 h 382"/>
                <a:gd name="T94" fmla="*/ 1 w 798"/>
                <a:gd name="T95" fmla="*/ 0 h 382"/>
                <a:gd name="T96" fmla="*/ 1 w 798"/>
                <a:gd name="T97" fmla="*/ 0 h 382"/>
                <a:gd name="T98" fmla="*/ 1 w 798"/>
                <a:gd name="T99" fmla="*/ 0 h 382"/>
                <a:gd name="T100" fmla="*/ 1 w 798"/>
                <a:gd name="T101" fmla="*/ 0 h 382"/>
                <a:gd name="T102" fmla="*/ 1 w 798"/>
                <a:gd name="T103" fmla="*/ 0 h 382"/>
                <a:gd name="T104" fmla="*/ 1 w 798"/>
                <a:gd name="T105" fmla="*/ 0 h 382"/>
                <a:gd name="T106" fmla="*/ 1 w 798"/>
                <a:gd name="T107" fmla="*/ 0 h 382"/>
                <a:gd name="T108" fmla="*/ 1 w 798"/>
                <a:gd name="T109" fmla="*/ 0 h 382"/>
                <a:gd name="T110" fmla="*/ 1 w 798"/>
                <a:gd name="T111" fmla="*/ 0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98"/>
                <a:gd name="T169" fmla="*/ 0 h 382"/>
                <a:gd name="T170" fmla="*/ 798 w 798"/>
                <a:gd name="T171" fmla="*/ 382 h 3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98" h="382">
                  <a:moveTo>
                    <a:pt x="416" y="0"/>
                  </a:moveTo>
                  <a:lnTo>
                    <a:pt x="420" y="0"/>
                  </a:lnTo>
                  <a:lnTo>
                    <a:pt x="427" y="2"/>
                  </a:lnTo>
                  <a:lnTo>
                    <a:pt x="432" y="3"/>
                  </a:lnTo>
                  <a:lnTo>
                    <a:pt x="438" y="7"/>
                  </a:lnTo>
                  <a:lnTo>
                    <a:pt x="442" y="8"/>
                  </a:lnTo>
                  <a:lnTo>
                    <a:pt x="448" y="10"/>
                  </a:lnTo>
                  <a:lnTo>
                    <a:pt x="455" y="12"/>
                  </a:lnTo>
                  <a:lnTo>
                    <a:pt x="460" y="14"/>
                  </a:lnTo>
                  <a:lnTo>
                    <a:pt x="465" y="16"/>
                  </a:lnTo>
                  <a:lnTo>
                    <a:pt x="470" y="19"/>
                  </a:lnTo>
                  <a:lnTo>
                    <a:pt x="477" y="21"/>
                  </a:lnTo>
                  <a:lnTo>
                    <a:pt x="482" y="23"/>
                  </a:lnTo>
                  <a:lnTo>
                    <a:pt x="487" y="26"/>
                  </a:lnTo>
                  <a:lnTo>
                    <a:pt x="492" y="29"/>
                  </a:lnTo>
                  <a:lnTo>
                    <a:pt x="498" y="31"/>
                  </a:lnTo>
                  <a:lnTo>
                    <a:pt x="504" y="33"/>
                  </a:lnTo>
                  <a:lnTo>
                    <a:pt x="509" y="35"/>
                  </a:lnTo>
                  <a:lnTo>
                    <a:pt x="514" y="38"/>
                  </a:lnTo>
                  <a:lnTo>
                    <a:pt x="520" y="41"/>
                  </a:lnTo>
                  <a:lnTo>
                    <a:pt x="526" y="43"/>
                  </a:lnTo>
                  <a:lnTo>
                    <a:pt x="531" y="45"/>
                  </a:lnTo>
                  <a:lnTo>
                    <a:pt x="537" y="49"/>
                  </a:lnTo>
                  <a:lnTo>
                    <a:pt x="542" y="52"/>
                  </a:lnTo>
                  <a:lnTo>
                    <a:pt x="548" y="55"/>
                  </a:lnTo>
                  <a:lnTo>
                    <a:pt x="553" y="58"/>
                  </a:lnTo>
                  <a:lnTo>
                    <a:pt x="559" y="60"/>
                  </a:lnTo>
                  <a:lnTo>
                    <a:pt x="564" y="63"/>
                  </a:lnTo>
                  <a:lnTo>
                    <a:pt x="570" y="66"/>
                  </a:lnTo>
                  <a:lnTo>
                    <a:pt x="575" y="69"/>
                  </a:lnTo>
                  <a:lnTo>
                    <a:pt x="582" y="72"/>
                  </a:lnTo>
                  <a:lnTo>
                    <a:pt x="588" y="75"/>
                  </a:lnTo>
                  <a:lnTo>
                    <a:pt x="594" y="80"/>
                  </a:lnTo>
                  <a:lnTo>
                    <a:pt x="599" y="82"/>
                  </a:lnTo>
                  <a:lnTo>
                    <a:pt x="605" y="85"/>
                  </a:lnTo>
                  <a:lnTo>
                    <a:pt x="610" y="89"/>
                  </a:lnTo>
                  <a:lnTo>
                    <a:pt x="616" y="92"/>
                  </a:lnTo>
                  <a:lnTo>
                    <a:pt x="623" y="94"/>
                  </a:lnTo>
                  <a:lnTo>
                    <a:pt x="629" y="99"/>
                  </a:lnTo>
                  <a:lnTo>
                    <a:pt x="634" y="102"/>
                  </a:lnTo>
                  <a:lnTo>
                    <a:pt x="641" y="106"/>
                  </a:lnTo>
                  <a:lnTo>
                    <a:pt x="646" y="108"/>
                  </a:lnTo>
                  <a:lnTo>
                    <a:pt x="653" y="113"/>
                  </a:lnTo>
                  <a:lnTo>
                    <a:pt x="659" y="115"/>
                  </a:lnTo>
                  <a:lnTo>
                    <a:pt x="665" y="120"/>
                  </a:lnTo>
                  <a:lnTo>
                    <a:pt x="671" y="123"/>
                  </a:lnTo>
                  <a:lnTo>
                    <a:pt x="677" y="127"/>
                  </a:lnTo>
                  <a:lnTo>
                    <a:pt x="683" y="131"/>
                  </a:lnTo>
                  <a:lnTo>
                    <a:pt x="691" y="135"/>
                  </a:lnTo>
                  <a:lnTo>
                    <a:pt x="696" y="137"/>
                  </a:lnTo>
                  <a:lnTo>
                    <a:pt x="703" y="142"/>
                  </a:lnTo>
                  <a:lnTo>
                    <a:pt x="709" y="145"/>
                  </a:lnTo>
                  <a:lnTo>
                    <a:pt x="715" y="149"/>
                  </a:lnTo>
                  <a:lnTo>
                    <a:pt x="722" y="153"/>
                  </a:lnTo>
                  <a:lnTo>
                    <a:pt x="728" y="157"/>
                  </a:lnTo>
                  <a:lnTo>
                    <a:pt x="735" y="161"/>
                  </a:lnTo>
                  <a:lnTo>
                    <a:pt x="742" y="166"/>
                  </a:lnTo>
                  <a:lnTo>
                    <a:pt x="748" y="169"/>
                  </a:lnTo>
                  <a:lnTo>
                    <a:pt x="755" y="173"/>
                  </a:lnTo>
                  <a:lnTo>
                    <a:pt x="762" y="177"/>
                  </a:lnTo>
                  <a:lnTo>
                    <a:pt x="770" y="182"/>
                  </a:lnTo>
                  <a:lnTo>
                    <a:pt x="776" y="185"/>
                  </a:lnTo>
                  <a:lnTo>
                    <a:pt x="784" y="189"/>
                  </a:lnTo>
                  <a:lnTo>
                    <a:pt x="791" y="194"/>
                  </a:lnTo>
                  <a:lnTo>
                    <a:pt x="798" y="198"/>
                  </a:lnTo>
                  <a:lnTo>
                    <a:pt x="793" y="200"/>
                  </a:lnTo>
                  <a:lnTo>
                    <a:pt x="786" y="204"/>
                  </a:lnTo>
                  <a:lnTo>
                    <a:pt x="778" y="207"/>
                  </a:lnTo>
                  <a:lnTo>
                    <a:pt x="772" y="211"/>
                  </a:lnTo>
                  <a:lnTo>
                    <a:pt x="766" y="213"/>
                  </a:lnTo>
                  <a:lnTo>
                    <a:pt x="762" y="215"/>
                  </a:lnTo>
                  <a:lnTo>
                    <a:pt x="756" y="216"/>
                  </a:lnTo>
                  <a:lnTo>
                    <a:pt x="753" y="219"/>
                  </a:lnTo>
                  <a:lnTo>
                    <a:pt x="747" y="220"/>
                  </a:lnTo>
                  <a:lnTo>
                    <a:pt x="742" y="222"/>
                  </a:lnTo>
                  <a:lnTo>
                    <a:pt x="737" y="225"/>
                  </a:lnTo>
                  <a:lnTo>
                    <a:pt x="732" y="228"/>
                  </a:lnTo>
                  <a:lnTo>
                    <a:pt x="726" y="229"/>
                  </a:lnTo>
                  <a:lnTo>
                    <a:pt x="721" y="231"/>
                  </a:lnTo>
                  <a:lnTo>
                    <a:pt x="715" y="234"/>
                  </a:lnTo>
                  <a:lnTo>
                    <a:pt x="710" y="236"/>
                  </a:lnTo>
                  <a:lnTo>
                    <a:pt x="704" y="238"/>
                  </a:lnTo>
                  <a:lnTo>
                    <a:pt x="699" y="240"/>
                  </a:lnTo>
                  <a:lnTo>
                    <a:pt x="693" y="241"/>
                  </a:lnTo>
                  <a:lnTo>
                    <a:pt x="687" y="243"/>
                  </a:lnTo>
                  <a:lnTo>
                    <a:pt x="682" y="246"/>
                  </a:lnTo>
                  <a:lnTo>
                    <a:pt x="676" y="247"/>
                  </a:lnTo>
                  <a:lnTo>
                    <a:pt x="672" y="249"/>
                  </a:lnTo>
                  <a:lnTo>
                    <a:pt x="666" y="251"/>
                  </a:lnTo>
                  <a:lnTo>
                    <a:pt x="661" y="253"/>
                  </a:lnTo>
                  <a:lnTo>
                    <a:pt x="656" y="256"/>
                  </a:lnTo>
                  <a:lnTo>
                    <a:pt x="652" y="257"/>
                  </a:lnTo>
                  <a:lnTo>
                    <a:pt x="648" y="259"/>
                  </a:lnTo>
                  <a:lnTo>
                    <a:pt x="643" y="260"/>
                  </a:lnTo>
                  <a:lnTo>
                    <a:pt x="639" y="262"/>
                  </a:lnTo>
                  <a:lnTo>
                    <a:pt x="633" y="263"/>
                  </a:lnTo>
                  <a:lnTo>
                    <a:pt x="629" y="266"/>
                  </a:lnTo>
                  <a:lnTo>
                    <a:pt x="623" y="267"/>
                  </a:lnTo>
                  <a:lnTo>
                    <a:pt x="620" y="269"/>
                  </a:lnTo>
                  <a:lnTo>
                    <a:pt x="614" y="270"/>
                  </a:lnTo>
                  <a:lnTo>
                    <a:pt x="610" y="272"/>
                  </a:lnTo>
                  <a:lnTo>
                    <a:pt x="601" y="274"/>
                  </a:lnTo>
                  <a:lnTo>
                    <a:pt x="593" y="278"/>
                  </a:lnTo>
                  <a:lnTo>
                    <a:pt x="585" y="281"/>
                  </a:lnTo>
                  <a:lnTo>
                    <a:pt x="578" y="286"/>
                  </a:lnTo>
                  <a:lnTo>
                    <a:pt x="569" y="288"/>
                  </a:lnTo>
                  <a:lnTo>
                    <a:pt x="561" y="292"/>
                  </a:lnTo>
                  <a:lnTo>
                    <a:pt x="553" y="295"/>
                  </a:lnTo>
                  <a:lnTo>
                    <a:pt x="546" y="300"/>
                  </a:lnTo>
                  <a:lnTo>
                    <a:pt x="538" y="303"/>
                  </a:lnTo>
                  <a:lnTo>
                    <a:pt x="530" y="307"/>
                  </a:lnTo>
                  <a:lnTo>
                    <a:pt x="523" y="310"/>
                  </a:lnTo>
                  <a:lnTo>
                    <a:pt x="516" y="314"/>
                  </a:lnTo>
                  <a:lnTo>
                    <a:pt x="508" y="318"/>
                  </a:lnTo>
                  <a:lnTo>
                    <a:pt x="500" y="322"/>
                  </a:lnTo>
                  <a:lnTo>
                    <a:pt x="492" y="324"/>
                  </a:lnTo>
                  <a:lnTo>
                    <a:pt x="485" y="329"/>
                  </a:lnTo>
                  <a:lnTo>
                    <a:pt x="479" y="331"/>
                  </a:lnTo>
                  <a:lnTo>
                    <a:pt x="477" y="332"/>
                  </a:lnTo>
                  <a:lnTo>
                    <a:pt x="471" y="334"/>
                  </a:lnTo>
                  <a:lnTo>
                    <a:pt x="468" y="338"/>
                  </a:lnTo>
                  <a:lnTo>
                    <a:pt x="460" y="341"/>
                  </a:lnTo>
                  <a:lnTo>
                    <a:pt x="452" y="345"/>
                  </a:lnTo>
                  <a:lnTo>
                    <a:pt x="448" y="346"/>
                  </a:lnTo>
                  <a:lnTo>
                    <a:pt x="444" y="350"/>
                  </a:lnTo>
                  <a:lnTo>
                    <a:pt x="439" y="351"/>
                  </a:lnTo>
                  <a:lnTo>
                    <a:pt x="435" y="353"/>
                  </a:lnTo>
                  <a:lnTo>
                    <a:pt x="430" y="355"/>
                  </a:lnTo>
                  <a:lnTo>
                    <a:pt x="426" y="357"/>
                  </a:lnTo>
                  <a:lnTo>
                    <a:pt x="421" y="360"/>
                  </a:lnTo>
                  <a:lnTo>
                    <a:pt x="417" y="363"/>
                  </a:lnTo>
                  <a:lnTo>
                    <a:pt x="412" y="365"/>
                  </a:lnTo>
                  <a:lnTo>
                    <a:pt x="408" y="367"/>
                  </a:lnTo>
                  <a:lnTo>
                    <a:pt x="402" y="370"/>
                  </a:lnTo>
                  <a:lnTo>
                    <a:pt x="398" y="372"/>
                  </a:lnTo>
                  <a:lnTo>
                    <a:pt x="394" y="375"/>
                  </a:lnTo>
                  <a:lnTo>
                    <a:pt x="389" y="377"/>
                  </a:lnTo>
                  <a:lnTo>
                    <a:pt x="384" y="380"/>
                  </a:lnTo>
                  <a:lnTo>
                    <a:pt x="379" y="382"/>
                  </a:lnTo>
                  <a:lnTo>
                    <a:pt x="373" y="378"/>
                  </a:lnTo>
                  <a:lnTo>
                    <a:pt x="367" y="375"/>
                  </a:lnTo>
                  <a:lnTo>
                    <a:pt x="361" y="372"/>
                  </a:lnTo>
                  <a:lnTo>
                    <a:pt x="356" y="369"/>
                  </a:lnTo>
                  <a:lnTo>
                    <a:pt x="350" y="366"/>
                  </a:lnTo>
                  <a:lnTo>
                    <a:pt x="346" y="364"/>
                  </a:lnTo>
                  <a:lnTo>
                    <a:pt x="341" y="362"/>
                  </a:lnTo>
                  <a:lnTo>
                    <a:pt x="337" y="360"/>
                  </a:lnTo>
                  <a:lnTo>
                    <a:pt x="333" y="356"/>
                  </a:lnTo>
                  <a:lnTo>
                    <a:pt x="328" y="353"/>
                  </a:lnTo>
                  <a:lnTo>
                    <a:pt x="324" y="351"/>
                  </a:lnTo>
                  <a:lnTo>
                    <a:pt x="320" y="349"/>
                  </a:lnTo>
                  <a:lnTo>
                    <a:pt x="314" y="344"/>
                  </a:lnTo>
                  <a:lnTo>
                    <a:pt x="306" y="340"/>
                  </a:lnTo>
                  <a:lnTo>
                    <a:pt x="302" y="336"/>
                  </a:lnTo>
                  <a:lnTo>
                    <a:pt x="298" y="334"/>
                  </a:lnTo>
                  <a:lnTo>
                    <a:pt x="294" y="331"/>
                  </a:lnTo>
                  <a:lnTo>
                    <a:pt x="290" y="329"/>
                  </a:lnTo>
                  <a:lnTo>
                    <a:pt x="286" y="325"/>
                  </a:lnTo>
                  <a:lnTo>
                    <a:pt x="283" y="323"/>
                  </a:lnTo>
                  <a:lnTo>
                    <a:pt x="277" y="321"/>
                  </a:lnTo>
                  <a:lnTo>
                    <a:pt x="274" y="319"/>
                  </a:lnTo>
                  <a:lnTo>
                    <a:pt x="268" y="314"/>
                  </a:lnTo>
                  <a:lnTo>
                    <a:pt x="264" y="312"/>
                  </a:lnTo>
                  <a:lnTo>
                    <a:pt x="258" y="308"/>
                  </a:lnTo>
                  <a:lnTo>
                    <a:pt x="254" y="305"/>
                  </a:lnTo>
                  <a:lnTo>
                    <a:pt x="248" y="301"/>
                  </a:lnTo>
                  <a:lnTo>
                    <a:pt x="243" y="298"/>
                  </a:lnTo>
                  <a:lnTo>
                    <a:pt x="236" y="293"/>
                  </a:lnTo>
                  <a:lnTo>
                    <a:pt x="231" y="290"/>
                  </a:lnTo>
                  <a:lnTo>
                    <a:pt x="225" y="288"/>
                  </a:lnTo>
                  <a:lnTo>
                    <a:pt x="221" y="284"/>
                  </a:lnTo>
                  <a:lnTo>
                    <a:pt x="215" y="281"/>
                  </a:lnTo>
                  <a:lnTo>
                    <a:pt x="208" y="278"/>
                  </a:lnTo>
                  <a:lnTo>
                    <a:pt x="203" y="273"/>
                  </a:lnTo>
                  <a:lnTo>
                    <a:pt x="196" y="269"/>
                  </a:lnTo>
                  <a:lnTo>
                    <a:pt x="188" y="266"/>
                  </a:lnTo>
                  <a:lnTo>
                    <a:pt x="182" y="262"/>
                  </a:lnTo>
                  <a:lnTo>
                    <a:pt x="174" y="257"/>
                  </a:lnTo>
                  <a:lnTo>
                    <a:pt x="166" y="253"/>
                  </a:lnTo>
                  <a:lnTo>
                    <a:pt x="159" y="249"/>
                  </a:lnTo>
                  <a:lnTo>
                    <a:pt x="151" y="246"/>
                  </a:lnTo>
                  <a:lnTo>
                    <a:pt x="146" y="243"/>
                  </a:lnTo>
                  <a:lnTo>
                    <a:pt x="142" y="240"/>
                  </a:lnTo>
                  <a:lnTo>
                    <a:pt x="137" y="238"/>
                  </a:lnTo>
                  <a:lnTo>
                    <a:pt x="134" y="237"/>
                  </a:lnTo>
                  <a:lnTo>
                    <a:pt x="125" y="232"/>
                  </a:lnTo>
                  <a:lnTo>
                    <a:pt x="119" y="229"/>
                  </a:lnTo>
                  <a:lnTo>
                    <a:pt x="113" y="227"/>
                  </a:lnTo>
                  <a:lnTo>
                    <a:pt x="109" y="225"/>
                  </a:lnTo>
                  <a:lnTo>
                    <a:pt x="105" y="221"/>
                  </a:lnTo>
                  <a:lnTo>
                    <a:pt x="101" y="220"/>
                  </a:lnTo>
                  <a:lnTo>
                    <a:pt x="92" y="216"/>
                  </a:lnTo>
                  <a:lnTo>
                    <a:pt x="84" y="213"/>
                  </a:lnTo>
                  <a:lnTo>
                    <a:pt x="79" y="210"/>
                  </a:lnTo>
                  <a:lnTo>
                    <a:pt x="74" y="208"/>
                  </a:lnTo>
                  <a:lnTo>
                    <a:pt x="71" y="206"/>
                  </a:lnTo>
                  <a:lnTo>
                    <a:pt x="67" y="205"/>
                  </a:lnTo>
                  <a:lnTo>
                    <a:pt x="60" y="201"/>
                  </a:lnTo>
                  <a:lnTo>
                    <a:pt x="52" y="199"/>
                  </a:lnTo>
                  <a:lnTo>
                    <a:pt x="43" y="196"/>
                  </a:lnTo>
                  <a:lnTo>
                    <a:pt x="37" y="193"/>
                  </a:lnTo>
                  <a:lnTo>
                    <a:pt x="29" y="190"/>
                  </a:lnTo>
                  <a:lnTo>
                    <a:pt x="23" y="188"/>
                  </a:lnTo>
                  <a:lnTo>
                    <a:pt x="15" y="186"/>
                  </a:lnTo>
                  <a:lnTo>
                    <a:pt x="10" y="185"/>
                  </a:lnTo>
                  <a:lnTo>
                    <a:pt x="6" y="184"/>
                  </a:lnTo>
                  <a:lnTo>
                    <a:pt x="0" y="184"/>
                  </a:lnTo>
                  <a:lnTo>
                    <a:pt x="4" y="179"/>
                  </a:lnTo>
                  <a:lnTo>
                    <a:pt x="9" y="176"/>
                  </a:lnTo>
                  <a:lnTo>
                    <a:pt x="13" y="172"/>
                  </a:lnTo>
                  <a:lnTo>
                    <a:pt x="19" y="169"/>
                  </a:lnTo>
                  <a:lnTo>
                    <a:pt x="22" y="166"/>
                  </a:lnTo>
                  <a:lnTo>
                    <a:pt x="28" y="163"/>
                  </a:lnTo>
                  <a:lnTo>
                    <a:pt x="31" y="159"/>
                  </a:lnTo>
                  <a:lnTo>
                    <a:pt x="37" y="157"/>
                  </a:lnTo>
                  <a:lnTo>
                    <a:pt x="40" y="154"/>
                  </a:lnTo>
                  <a:lnTo>
                    <a:pt x="44" y="151"/>
                  </a:lnTo>
                  <a:lnTo>
                    <a:pt x="49" y="148"/>
                  </a:lnTo>
                  <a:lnTo>
                    <a:pt x="53" y="146"/>
                  </a:lnTo>
                  <a:lnTo>
                    <a:pt x="57" y="144"/>
                  </a:lnTo>
                  <a:lnTo>
                    <a:pt x="61" y="141"/>
                  </a:lnTo>
                  <a:lnTo>
                    <a:pt x="65" y="138"/>
                  </a:lnTo>
                  <a:lnTo>
                    <a:pt x="70" y="136"/>
                  </a:lnTo>
                  <a:lnTo>
                    <a:pt x="73" y="134"/>
                  </a:lnTo>
                  <a:lnTo>
                    <a:pt x="78" y="132"/>
                  </a:lnTo>
                  <a:lnTo>
                    <a:pt x="81" y="128"/>
                  </a:lnTo>
                  <a:lnTo>
                    <a:pt x="85" y="126"/>
                  </a:lnTo>
                  <a:lnTo>
                    <a:pt x="93" y="122"/>
                  </a:lnTo>
                  <a:lnTo>
                    <a:pt x="102" y="118"/>
                  </a:lnTo>
                  <a:lnTo>
                    <a:pt x="109" y="114"/>
                  </a:lnTo>
                  <a:lnTo>
                    <a:pt x="118" y="111"/>
                  </a:lnTo>
                  <a:lnTo>
                    <a:pt x="125" y="106"/>
                  </a:lnTo>
                  <a:lnTo>
                    <a:pt x="134" y="104"/>
                  </a:lnTo>
                  <a:lnTo>
                    <a:pt x="141" y="100"/>
                  </a:lnTo>
                  <a:lnTo>
                    <a:pt x="150" y="97"/>
                  </a:lnTo>
                  <a:lnTo>
                    <a:pt x="157" y="94"/>
                  </a:lnTo>
                  <a:lnTo>
                    <a:pt x="165" y="91"/>
                  </a:lnTo>
                  <a:lnTo>
                    <a:pt x="173" y="86"/>
                  </a:lnTo>
                  <a:lnTo>
                    <a:pt x="182" y="84"/>
                  </a:lnTo>
                  <a:lnTo>
                    <a:pt x="190" y="80"/>
                  </a:lnTo>
                  <a:lnTo>
                    <a:pt x="200" y="78"/>
                  </a:lnTo>
                  <a:lnTo>
                    <a:pt x="207" y="73"/>
                  </a:lnTo>
                  <a:lnTo>
                    <a:pt x="216" y="70"/>
                  </a:lnTo>
                  <a:lnTo>
                    <a:pt x="221" y="68"/>
                  </a:lnTo>
                  <a:lnTo>
                    <a:pt x="225" y="65"/>
                  </a:lnTo>
                  <a:lnTo>
                    <a:pt x="231" y="64"/>
                  </a:lnTo>
                  <a:lnTo>
                    <a:pt x="235" y="63"/>
                  </a:lnTo>
                  <a:lnTo>
                    <a:pt x="239" y="60"/>
                  </a:lnTo>
                  <a:lnTo>
                    <a:pt x="244" y="59"/>
                  </a:lnTo>
                  <a:lnTo>
                    <a:pt x="248" y="56"/>
                  </a:lnTo>
                  <a:lnTo>
                    <a:pt x="254" y="54"/>
                  </a:lnTo>
                  <a:lnTo>
                    <a:pt x="258" y="52"/>
                  </a:lnTo>
                  <a:lnTo>
                    <a:pt x="265" y="50"/>
                  </a:lnTo>
                  <a:lnTo>
                    <a:pt x="269" y="48"/>
                  </a:lnTo>
                  <a:lnTo>
                    <a:pt x="275" y="47"/>
                  </a:lnTo>
                  <a:lnTo>
                    <a:pt x="281" y="44"/>
                  </a:lnTo>
                  <a:lnTo>
                    <a:pt x="285" y="41"/>
                  </a:lnTo>
                  <a:lnTo>
                    <a:pt x="289" y="39"/>
                  </a:lnTo>
                  <a:lnTo>
                    <a:pt x="295" y="38"/>
                  </a:lnTo>
                  <a:lnTo>
                    <a:pt x="299" y="34"/>
                  </a:lnTo>
                  <a:lnTo>
                    <a:pt x="305" y="33"/>
                  </a:lnTo>
                  <a:lnTo>
                    <a:pt x="309" y="31"/>
                  </a:lnTo>
                  <a:lnTo>
                    <a:pt x="315" y="30"/>
                  </a:lnTo>
                  <a:lnTo>
                    <a:pt x="319" y="28"/>
                  </a:lnTo>
                  <a:lnTo>
                    <a:pt x="324" y="27"/>
                  </a:lnTo>
                  <a:lnTo>
                    <a:pt x="329" y="24"/>
                  </a:lnTo>
                  <a:lnTo>
                    <a:pt x="334" y="23"/>
                  </a:lnTo>
                  <a:lnTo>
                    <a:pt x="338" y="22"/>
                  </a:lnTo>
                  <a:lnTo>
                    <a:pt x="343" y="21"/>
                  </a:lnTo>
                  <a:lnTo>
                    <a:pt x="347" y="19"/>
                  </a:lnTo>
                  <a:lnTo>
                    <a:pt x="351" y="19"/>
                  </a:lnTo>
                  <a:lnTo>
                    <a:pt x="360" y="16"/>
                  </a:lnTo>
                  <a:lnTo>
                    <a:pt x="368" y="13"/>
                  </a:lnTo>
                  <a:lnTo>
                    <a:pt x="377" y="11"/>
                  </a:lnTo>
                  <a:lnTo>
                    <a:pt x="386" y="9"/>
                  </a:lnTo>
                  <a:lnTo>
                    <a:pt x="392" y="7"/>
                  </a:lnTo>
                  <a:lnTo>
                    <a:pt x="400" y="3"/>
                  </a:lnTo>
                  <a:lnTo>
                    <a:pt x="408" y="1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998" y="799"/>
              <a:ext cx="293" cy="140"/>
            </a:xfrm>
            <a:custGeom>
              <a:avLst/>
              <a:gdLst>
                <a:gd name="T0" fmla="*/ 1 w 585"/>
                <a:gd name="T1" fmla="*/ 1 h 280"/>
                <a:gd name="T2" fmla="*/ 1 w 585"/>
                <a:gd name="T3" fmla="*/ 1 h 280"/>
                <a:gd name="T4" fmla="*/ 1 w 585"/>
                <a:gd name="T5" fmla="*/ 1 h 280"/>
                <a:gd name="T6" fmla="*/ 1 w 585"/>
                <a:gd name="T7" fmla="*/ 1 h 280"/>
                <a:gd name="T8" fmla="*/ 1 w 585"/>
                <a:gd name="T9" fmla="*/ 1 h 280"/>
                <a:gd name="T10" fmla="*/ 1 w 585"/>
                <a:gd name="T11" fmla="*/ 1 h 280"/>
                <a:gd name="T12" fmla="*/ 1 w 585"/>
                <a:gd name="T13" fmla="*/ 1 h 280"/>
                <a:gd name="T14" fmla="*/ 1 w 585"/>
                <a:gd name="T15" fmla="*/ 1 h 280"/>
                <a:gd name="T16" fmla="*/ 1 w 585"/>
                <a:gd name="T17" fmla="*/ 1 h 280"/>
                <a:gd name="T18" fmla="*/ 1 w 585"/>
                <a:gd name="T19" fmla="*/ 1 h 280"/>
                <a:gd name="T20" fmla="*/ 1 w 585"/>
                <a:gd name="T21" fmla="*/ 1 h 280"/>
                <a:gd name="T22" fmla="*/ 1 w 585"/>
                <a:gd name="T23" fmla="*/ 1 h 280"/>
                <a:gd name="T24" fmla="*/ 1 w 585"/>
                <a:gd name="T25" fmla="*/ 1 h 280"/>
                <a:gd name="T26" fmla="*/ 1 w 585"/>
                <a:gd name="T27" fmla="*/ 1 h 280"/>
                <a:gd name="T28" fmla="*/ 1 w 585"/>
                <a:gd name="T29" fmla="*/ 1 h 280"/>
                <a:gd name="T30" fmla="*/ 1 w 585"/>
                <a:gd name="T31" fmla="*/ 1 h 280"/>
                <a:gd name="T32" fmla="*/ 1 w 585"/>
                <a:gd name="T33" fmla="*/ 1 h 280"/>
                <a:gd name="T34" fmla="*/ 1 w 585"/>
                <a:gd name="T35" fmla="*/ 1 h 280"/>
                <a:gd name="T36" fmla="*/ 1 w 585"/>
                <a:gd name="T37" fmla="*/ 1 h 280"/>
                <a:gd name="T38" fmla="*/ 1 w 585"/>
                <a:gd name="T39" fmla="*/ 1 h 280"/>
                <a:gd name="T40" fmla="*/ 1 w 585"/>
                <a:gd name="T41" fmla="*/ 1 h 280"/>
                <a:gd name="T42" fmla="*/ 1 w 585"/>
                <a:gd name="T43" fmla="*/ 1 h 280"/>
                <a:gd name="T44" fmla="*/ 1 w 585"/>
                <a:gd name="T45" fmla="*/ 1 h 280"/>
                <a:gd name="T46" fmla="*/ 1 w 585"/>
                <a:gd name="T47" fmla="*/ 1 h 280"/>
                <a:gd name="T48" fmla="*/ 1 w 585"/>
                <a:gd name="T49" fmla="*/ 1 h 280"/>
                <a:gd name="T50" fmla="*/ 1 w 585"/>
                <a:gd name="T51" fmla="*/ 1 h 280"/>
                <a:gd name="T52" fmla="*/ 1 w 585"/>
                <a:gd name="T53" fmla="*/ 1 h 280"/>
                <a:gd name="T54" fmla="*/ 1 w 585"/>
                <a:gd name="T55" fmla="*/ 1 h 280"/>
                <a:gd name="T56" fmla="*/ 1 w 585"/>
                <a:gd name="T57" fmla="*/ 1 h 280"/>
                <a:gd name="T58" fmla="*/ 1 w 585"/>
                <a:gd name="T59" fmla="*/ 1 h 280"/>
                <a:gd name="T60" fmla="*/ 1 w 585"/>
                <a:gd name="T61" fmla="*/ 1 h 280"/>
                <a:gd name="T62" fmla="*/ 1 w 585"/>
                <a:gd name="T63" fmla="*/ 1 h 280"/>
                <a:gd name="T64" fmla="*/ 1 w 585"/>
                <a:gd name="T65" fmla="*/ 1 h 280"/>
                <a:gd name="T66" fmla="*/ 1 w 585"/>
                <a:gd name="T67" fmla="*/ 1 h 280"/>
                <a:gd name="T68" fmla="*/ 1 w 585"/>
                <a:gd name="T69" fmla="*/ 1 h 280"/>
                <a:gd name="T70" fmla="*/ 1 w 585"/>
                <a:gd name="T71" fmla="*/ 1 h 280"/>
                <a:gd name="T72" fmla="*/ 1 w 585"/>
                <a:gd name="T73" fmla="*/ 1 h 280"/>
                <a:gd name="T74" fmla="*/ 1 w 585"/>
                <a:gd name="T75" fmla="*/ 1 h 280"/>
                <a:gd name="T76" fmla="*/ 1 w 585"/>
                <a:gd name="T77" fmla="*/ 1 h 280"/>
                <a:gd name="T78" fmla="*/ 1 w 585"/>
                <a:gd name="T79" fmla="*/ 1 h 280"/>
                <a:gd name="T80" fmla="*/ 1 w 585"/>
                <a:gd name="T81" fmla="*/ 1 h 280"/>
                <a:gd name="T82" fmla="*/ 1 w 585"/>
                <a:gd name="T83" fmla="*/ 1 h 280"/>
                <a:gd name="T84" fmla="*/ 1 w 585"/>
                <a:gd name="T85" fmla="*/ 1 h 280"/>
                <a:gd name="T86" fmla="*/ 1 w 585"/>
                <a:gd name="T87" fmla="*/ 1 h 280"/>
                <a:gd name="T88" fmla="*/ 1 w 585"/>
                <a:gd name="T89" fmla="*/ 1 h 280"/>
                <a:gd name="T90" fmla="*/ 1 w 585"/>
                <a:gd name="T91" fmla="*/ 1 h 280"/>
                <a:gd name="T92" fmla="*/ 1 w 585"/>
                <a:gd name="T93" fmla="*/ 1 h 280"/>
                <a:gd name="T94" fmla="*/ 1 w 585"/>
                <a:gd name="T95" fmla="*/ 1 h 280"/>
                <a:gd name="T96" fmla="*/ 1 w 585"/>
                <a:gd name="T97" fmla="*/ 1 h 280"/>
                <a:gd name="T98" fmla="*/ 1 w 585"/>
                <a:gd name="T99" fmla="*/ 1 h 2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5"/>
                <a:gd name="T151" fmla="*/ 0 h 280"/>
                <a:gd name="T152" fmla="*/ 585 w 585"/>
                <a:gd name="T153" fmla="*/ 280 h 2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5" h="280">
                  <a:moveTo>
                    <a:pt x="305" y="0"/>
                  </a:moveTo>
                  <a:lnTo>
                    <a:pt x="312" y="3"/>
                  </a:lnTo>
                  <a:lnTo>
                    <a:pt x="320" y="5"/>
                  </a:lnTo>
                  <a:lnTo>
                    <a:pt x="329" y="8"/>
                  </a:lnTo>
                  <a:lnTo>
                    <a:pt x="337" y="11"/>
                  </a:lnTo>
                  <a:lnTo>
                    <a:pt x="345" y="14"/>
                  </a:lnTo>
                  <a:lnTo>
                    <a:pt x="352" y="17"/>
                  </a:lnTo>
                  <a:lnTo>
                    <a:pt x="360" y="20"/>
                  </a:lnTo>
                  <a:lnTo>
                    <a:pt x="369" y="25"/>
                  </a:lnTo>
                  <a:lnTo>
                    <a:pt x="377" y="28"/>
                  </a:lnTo>
                  <a:lnTo>
                    <a:pt x="385" y="32"/>
                  </a:lnTo>
                  <a:lnTo>
                    <a:pt x="389" y="34"/>
                  </a:lnTo>
                  <a:lnTo>
                    <a:pt x="392" y="36"/>
                  </a:lnTo>
                  <a:lnTo>
                    <a:pt x="397" y="38"/>
                  </a:lnTo>
                  <a:lnTo>
                    <a:pt x="401" y="40"/>
                  </a:lnTo>
                  <a:lnTo>
                    <a:pt x="404" y="42"/>
                  </a:lnTo>
                  <a:lnTo>
                    <a:pt x="409" y="45"/>
                  </a:lnTo>
                  <a:lnTo>
                    <a:pt x="413" y="46"/>
                  </a:lnTo>
                  <a:lnTo>
                    <a:pt x="418" y="49"/>
                  </a:lnTo>
                  <a:lnTo>
                    <a:pt x="422" y="51"/>
                  </a:lnTo>
                  <a:lnTo>
                    <a:pt x="426" y="53"/>
                  </a:lnTo>
                  <a:lnTo>
                    <a:pt x="430" y="56"/>
                  </a:lnTo>
                  <a:lnTo>
                    <a:pt x="436" y="58"/>
                  </a:lnTo>
                  <a:lnTo>
                    <a:pt x="439" y="60"/>
                  </a:lnTo>
                  <a:lnTo>
                    <a:pt x="442" y="62"/>
                  </a:lnTo>
                  <a:lnTo>
                    <a:pt x="447" y="65"/>
                  </a:lnTo>
                  <a:lnTo>
                    <a:pt x="451" y="68"/>
                  </a:lnTo>
                  <a:lnTo>
                    <a:pt x="455" y="70"/>
                  </a:lnTo>
                  <a:lnTo>
                    <a:pt x="460" y="72"/>
                  </a:lnTo>
                  <a:lnTo>
                    <a:pt x="463" y="75"/>
                  </a:lnTo>
                  <a:lnTo>
                    <a:pt x="469" y="77"/>
                  </a:lnTo>
                  <a:lnTo>
                    <a:pt x="473" y="80"/>
                  </a:lnTo>
                  <a:lnTo>
                    <a:pt x="478" y="82"/>
                  </a:lnTo>
                  <a:lnTo>
                    <a:pt x="482" y="84"/>
                  </a:lnTo>
                  <a:lnTo>
                    <a:pt x="487" y="88"/>
                  </a:lnTo>
                  <a:lnTo>
                    <a:pt x="491" y="90"/>
                  </a:lnTo>
                  <a:lnTo>
                    <a:pt x="495" y="93"/>
                  </a:lnTo>
                  <a:lnTo>
                    <a:pt x="501" y="96"/>
                  </a:lnTo>
                  <a:lnTo>
                    <a:pt x="505" y="99"/>
                  </a:lnTo>
                  <a:lnTo>
                    <a:pt x="510" y="101"/>
                  </a:lnTo>
                  <a:lnTo>
                    <a:pt x="514" y="104"/>
                  </a:lnTo>
                  <a:lnTo>
                    <a:pt x="520" y="107"/>
                  </a:lnTo>
                  <a:lnTo>
                    <a:pt x="524" y="110"/>
                  </a:lnTo>
                  <a:lnTo>
                    <a:pt x="529" y="112"/>
                  </a:lnTo>
                  <a:lnTo>
                    <a:pt x="534" y="115"/>
                  </a:lnTo>
                  <a:lnTo>
                    <a:pt x="539" y="118"/>
                  </a:lnTo>
                  <a:lnTo>
                    <a:pt x="544" y="121"/>
                  </a:lnTo>
                  <a:lnTo>
                    <a:pt x="549" y="123"/>
                  </a:lnTo>
                  <a:lnTo>
                    <a:pt x="554" y="127"/>
                  </a:lnTo>
                  <a:lnTo>
                    <a:pt x="559" y="130"/>
                  </a:lnTo>
                  <a:lnTo>
                    <a:pt x="563" y="133"/>
                  </a:lnTo>
                  <a:lnTo>
                    <a:pt x="569" y="135"/>
                  </a:lnTo>
                  <a:lnTo>
                    <a:pt x="574" y="139"/>
                  </a:lnTo>
                  <a:lnTo>
                    <a:pt x="580" y="142"/>
                  </a:lnTo>
                  <a:lnTo>
                    <a:pt x="585" y="145"/>
                  </a:lnTo>
                  <a:lnTo>
                    <a:pt x="581" y="148"/>
                  </a:lnTo>
                  <a:lnTo>
                    <a:pt x="576" y="150"/>
                  </a:lnTo>
                  <a:lnTo>
                    <a:pt x="571" y="152"/>
                  </a:lnTo>
                  <a:lnTo>
                    <a:pt x="565" y="154"/>
                  </a:lnTo>
                  <a:lnTo>
                    <a:pt x="558" y="157"/>
                  </a:lnTo>
                  <a:lnTo>
                    <a:pt x="551" y="161"/>
                  </a:lnTo>
                  <a:lnTo>
                    <a:pt x="544" y="164"/>
                  </a:lnTo>
                  <a:lnTo>
                    <a:pt x="536" y="167"/>
                  </a:lnTo>
                  <a:lnTo>
                    <a:pt x="529" y="170"/>
                  </a:lnTo>
                  <a:lnTo>
                    <a:pt x="520" y="173"/>
                  </a:lnTo>
                  <a:lnTo>
                    <a:pt x="512" y="176"/>
                  </a:lnTo>
                  <a:lnTo>
                    <a:pt x="504" y="180"/>
                  </a:lnTo>
                  <a:lnTo>
                    <a:pt x="497" y="182"/>
                  </a:lnTo>
                  <a:lnTo>
                    <a:pt x="489" y="185"/>
                  </a:lnTo>
                  <a:lnTo>
                    <a:pt x="481" y="187"/>
                  </a:lnTo>
                  <a:lnTo>
                    <a:pt x="475" y="191"/>
                  </a:lnTo>
                  <a:lnTo>
                    <a:pt x="468" y="193"/>
                  </a:lnTo>
                  <a:lnTo>
                    <a:pt x="461" y="195"/>
                  </a:lnTo>
                  <a:lnTo>
                    <a:pt x="453" y="198"/>
                  </a:lnTo>
                  <a:lnTo>
                    <a:pt x="448" y="201"/>
                  </a:lnTo>
                  <a:lnTo>
                    <a:pt x="440" y="203"/>
                  </a:lnTo>
                  <a:lnTo>
                    <a:pt x="434" y="205"/>
                  </a:lnTo>
                  <a:lnTo>
                    <a:pt x="428" y="207"/>
                  </a:lnTo>
                  <a:lnTo>
                    <a:pt x="423" y="211"/>
                  </a:lnTo>
                  <a:lnTo>
                    <a:pt x="417" y="213"/>
                  </a:lnTo>
                  <a:lnTo>
                    <a:pt x="410" y="215"/>
                  </a:lnTo>
                  <a:lnTo>
                    <a:pt x="404" y="217"/>
                  </a:lnTo>
                  <a:lnTo>
                    <a:pt x="400" y="219"/>
                  </a:lnTo>
                  <a:lnTo>
                    <a:pt x="395" y="223"/>
                  </a:lnTo>
                  <a:lnTo>
                    <a:pt x="389" y="226"/>
                  </a:lnTo>
                  <a:lnTo>
                    <a:pt x="382" y="228"/>
                  </a:lnTo>
                  <a:lnTo>
                    <a:pt x="378" y="232"/>
                  </a:lnTo>
                  <a:lnTo>
                    <a:pt x="371" y="234"/>
                  </a:lnTo>
                  <a:lnTo>
                    <a:pt x="366" y="236"/>
                  </a:lnTo>
                  <a:lnTo>
                    <a:pt x="360" y="238"/>
                  </a:lnTo>
                  <a:lnTo>
                    <a:pt x="355" y="242"/>
                  </a:lnTo>
                  <a:lnTo>
                    <a:pt x="348" y="244"/>
                  </a:lnTo>
                  <a:lnTo>
                    <a:pt x="342" y="247"/>
                  </a:lnTo>
                  <a:lnTo>
                    <a:pt x="337" y="250"/>
                  </a:lnTo>
                  <a:lnTo>
                    <a:pt x="331" y="254"/>
                  </a:lnTo>
                  <a:lnTo>
                    <a:pt x="325" y="256"/>
                  </a:lnTo>
                  <a:lnTo>
                    <a:pt x="318" y="259"/>
                  </a:lnTo>
                  <a:lnTo>
                    <a:pt x="311" y="263"/>
                  </a:lnTo>
                  <a:lnTo>
                    <a:pt x="306" y="266"/>
                  </a:lnTo>
                  <a:lnTo>
                    <a:pt x="298" y="269"/>
                  </a:lnTo>
                  <a:lnTo>
                    <a:pt x="292" y="274"/>
                  </a:lnTo>
                  <a:lnTo>
                    <a:pt x="285" y="277"/>
                  </a:lnTo>
                  <a:lnTo>
                    <a:pt x="278" y="280"/>
                  </a:lnTo>
                  <a:lnTo>
                    <a:pt x="274" y="278"/>
                  </a:lnTo>
                  <a:lnTo>
                    <a:pt x="268" y="276"/>
                  </a:lnTo>
                  <a:lnTo>
                    <a:pt x="265" y="274"/>
                  </a:lnTo>
                  <a:lnTo>
                    <a:pt x="260" y="271"/>
                  </a:lnTo>
                  <a:lnTo>
                    <a:pt x="253" y="267"/>
                  </a:lnTo>
                  <a:lnTo>
                    <a:pt x="247" y="264"/>
                  </a:lnTo>
                  <a:lnTo>
                    <a:pt x="239" y="259"/>
                  </a:lnTo>
                  <a:lnTo>
                    <a:pt x="235" y="256"/>
                  </a:lnTo>
                  <a:lnTo>
                    <a:pt x="229" y="253"/>
                  </a:lnTo>
                  <a:lnTo>
                    <a:pt x="224" y="249"/>
                  </a:lnTo>
                  <a:lnTo>
                    <a:pt x="218" y="245"/>
                  </a:lnTo>
                  <a:lnTo>
                    <a:pt x="213" y="242"/>
                  </a:lnTo>
                  <a:lnTo>
                    <a:pt x="206" y="237"/>
                  </a:lnTo>
                  <a:lnTo>
                    <a:pt x="200" y="234"/>
                  </a:lnTo>
                  <a:lnTo>
                    <a:pt x="193" y="229"/>
                  </a:lnTo>
                  <a:lnTo>
                    <a:pt x="186" y="224"/>
                  </a:lnTo>
                  <a:lnTo>
                    <a:pt x="182" y="221"/>
                  </a:lnTo>
                  <a:lnTo>
                    <a:pt x="177" y="218"/>
                  </a:lnTo>
                  <a:lnTo>
                    <a:pt x="173" y="216"/>
                  </a:lnTo>
                  <a:lnTo>
                    <a:pt x="168" y="214"/>
                  </a:lnTo>
                  <a:lnTo>
                    <a:pt x="165" y="211"/>
                  </a:lnTo>
                  <a:lnTo>
                    <a:pt x="161" y="208"/>
                  </a:lnTo>
                  <a:lnTo>
                    <a:pt x="156" y="206"/>
                  </a:lnTo>
                  <a:lnTo>
                    <a:pt x="152" y="204"/>
                  </a:lnTo>
                  <a:lnTo>
                    <a:pt x="147" y="201"/>
                  </a:lnTo>
                  <a:lnTo>
                    <a:pt x="143" y="198"/>
                  </a:lnTo>
                  <a:lnTo>
                    <a:pt x="137" y="195"/>
                  </a:lnTo>
                  <a:lnTo>
                    <a:pt x="133" y="193"/>
                  </a:lnTo>
                  <a:lnTo>
                    <a:pt x="127" y="190"/>
                  </a:lnTo>
                  <a:lnTo>
                    <a:pt x="121" y="186"/>
                  </a:lnTo>
                  <a:lnTo>
                    <a:pt x="115" y="183"/>
                  </a:lnTo>
                  <a:lnTo>
                    <a:pt x="110" y="181"/>
                  </a:lnTo>
                  <a:lnTo>
                    <a:pt x="103" y="177"/>
                  </a:lnTo>
                  <a:lnTo>
                    <a:pt x="97" y="174"/>
                  </a:lnTo>
                  <a:lnTo>
                    <a:pt x="92" y="171"/>
                  </a:lnTo>
                  <a:lnTo>
                    <a:pt x="86" y="169"/>
                  </a:lnTo>
                  <a:lnTo>
                    <a:pt x="78" y="165"/>
                  </a:lnTo>
                  <a:lnTo>
                    <a:pt x="73" y="162"/>
                  </a:lnTo>
                  <a:lnTo>
                    <a:pt x="66" y="159"/>
                  </a:lnTo>
                  <a:lnTo>
                    <a:pt x="61" y="156"/>
                  </a:lnTo>
                  <a:lnTo>
                    <a:pt x="54" y="153"/>
                  </a:lnTo>
                  <a:lnTo>
                    <a:pt x="49" y="151"/>
                  </a:lnTo>
                  <a:lnTo>
                    <a:pt x="42" y="149"/>
                  </a:lnTo>
                  <a:lnTo>
                    <a:pt x="37" y="146"/>
                  </a:lnTo>
                  <a:lnTo>
                    <a:pt x="31" y="144"/>
                  </a:lnTo>
                  <a:lnTo>
                    <a:pt x="25" y="142"/>
                  </a:lnTo>
                  <a:lnTo>
                    <a:pt x="21" y="139"/>
                  </a:lnTo>
                  <a:lnTo>
                    <a:pt x="15" y="139"/>
                  </a:lnTo>
                  <a:lnTo>
                    <a:pt x="6" y="135"/>
                  </a:lnTo>
                  <a:lnTo>
                    <a:pt x="0" y="134"/>
                  </a:lnTo>
                  <a:lnTo>
                    <a:pt x="5" y="129"/>
                  </a:lnTo>
                  <a:lnTo>
                    <a:pt x="12" y="123"/>
                  </a:lnTo>
                  <a:lnTo>
                    <a:pt x="19" y="119"/>
                  </a:lnTo>
                  <a:lnTo>
                    <a:pt x="25" y="114"/>
                  </a:lnTo>
                  <a:lnTo>
                    <a:pt x="31" y="110"/>
                  </a:lnTo>
                  <a:lnTo>
                    <a:pt x="37" y="107"/>
                  </a:lnTo>
                  <a:lnTo>
                    <a:pt x="44" y="102"/>
                  </a:lnTo>
                  <a:lnTo>
                    <a:pt x="51" y="100"/>
                  </a:lnTo>
                  <a:lnTo>
                    <a:pt x="55" y="96"/>
                  </a:lnTo>
                  <a:lnTo>
                    <a:pt x="62" y="92"/>
                  </a:lnTo>
                  <a:lnTo>
                    <a:pt x="67" y="89"/>
                  </a:lnTo>
                  <a:lnTo>
                    <a:pt x="74" y="87"/>
                  </a:lnTo>
                  <a:lnTo>
                    <a:pt x="80" y="84"/>
                  </a:lnTo>
                  <a:lnTo>
                    <a:pt x="85" y="82"/>
                  </a:lnTo>
                  <a:lnTo>
                    <a:pt x="91" y="80"/>
                  </a:lnTo>
                  <a:lnTo>
                    <a:pt x="97" y="77"/>
                  </a:lnTo>
                  <a:lnTo>
                    <a:pt x="103" y="73"/>
                  </a:lnTo>
                  <a:lnTo>
                    <a:pt x="108" y="71"/>
                  </a:lnTo>
                  <a:lnTo>
                    <a:pt x="114" y="69"/>
                  </a:lnTo>
                  <a:lnTo>
                    <a:pt x="121" y="67"/>
                  </a:lnTo>
                  <a:lnTo>
                    <a:pt x="126" y="65"/>
                  </a:lnTo>
                  <a:lnTo>
                    <a:pt x="133" y="61"/>
                  </a:lnTo>
                  <a:lnTo>
                    <a:pt x="138" y="59"/>
                  </a:lnTo>
                  <a:lnTo>
                    <a:pt x="146" y="57"/>
                  </a:lnTo>
                  <a:lnTo>
                    <a:pt x="152" y="53"/>
                  </a:lnTo>
                  <a:lnTo>
                    <a:pt x="158" y="51"/>
                  </a:lnTo>
                  <a:lnTo>
                    <a:pt x="165" y="49"/>
                  </a:lnTo>
                  <a:lnTo>
                    <a:pt x="172" y="46"/>
                  </a:lnTo>
                  <a:lnTo>
                    <a:pt x="178" y="42"/>
                  </a:lnTo>
                  <a:lnTo>
                    <a:pt x="186" y="40"/>
                  </a:lnTo>
                  <a:lnTo>
                    <a:pt x="193" y="37"/>
                  </a:lnTo>
                  <a:lnTo>
                    <a:pt x="202" y="35"/>
                  </a:lnTo>
                  <a:lnTo>
                    <a:pt x="208" y="30"/>
                  </a:lnTo>
                  <a:lnTo>
                    <a:pt x="216" y="27"/>
                  </a:lnTo>
                  <a:lnTo>
                    <a:pt x="224" y="25"/>
                  </a:lnTo>
                  <a:lnTo>
                    <a:pt x="230" y="22"/>
                  </a:lnTo>
                  <a:lnTo>
                    <a:pt x="237" y="20"/>
                  </a:lnTo>
                  <a:lnTo>
                    <a:pt x="244" y="17"/>
                  </a:lnTo>
                  <a:lnTo>
                    <a:pt x="250" y="15"/>
                  </a:lnTo>
                  <a:lnTo>
                    <a:pt x="258" y="14"/>
                  </a:lnTo>
                  <a:lnTo>
                    <a:pt x="264" y="11"/>
                  </a:lnTo>
                  <a:lnTo>
                    <a:pt x="270" y="9"/>
                  </a:lnTo>
                  <a:lnTo>
                    <a:pt x="276" y="8"/>
                  </a:lnTo>
                  <a:lnTo>
                    <a:pt x="283" y="7"/>
                  </a:lnTo>
                  <a:lnTo>
                    <a:pt x="287" y="5"/>
                  </a:lnTo>
                  <a:lnTo>
                    <a:pt x="294" y="4"/>
                  </a:lnTo>
                  <a:lnTo>
                    <a:pt x="298" y="1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962" y="943"/>
              <a:ext cx="507" cy="220"/>
            </a:xfrm>
            <a:custGeom>
              <a:avLst/>
              <a:gdLst>
                <a:gd name="T0" fmla="*/ 1 w 1012"/>
                <a:gd name="T1" fmla="*/ 0 h 441"/>
                <a:gd name="T2" fmla="*/ 1 w 1012"/>
                <a:gd name="T3" fmla="*/ 0 h 441"/>
                <a:gd name="T4" fmla="*/ 1 w 1012"/>
                <a:gd name="T5" fmla="*/ 0 h 441"/>
                <a:gd name="T6" fmla="*/ 1 w 1012"/>
                <a:gd name="T7" fmla="*/ 0 h 441"/>
                <a:gd name="T8" fmla="*/ 1 w 1012"/>
                <a:gd name="T9" fmla="*/ 0 h 441"/>
                <a:gd name="T10" fmla="*/ 1 w 1012"/>
                <a:gd name="T11" fmla="*/ 0 h 441"/>
                <a:gd name="T12" fmla="*/ 1 w 1012"/>
                <a:gd name="T13" fmla="*/ 0 h 441"/>
                <a:gd name="T14" fmla="*/ 1 w 1012"/>
                <a:gd name="T15" fmla="*/ 0 h 441"/>
                <a:gd name="T16" fmla="*/ 1 w 1012"/>
                <a:gd name="T17" fmla="*/ 0 h 441"/>
                <a:gd name="T18" fmla="*/ 1 w 1012"/>
                <a:gd name="T19" fmla="*/ 0 h 441"/>
                <a:gd name="T20" fmla="*/ 1 w 1012"/>
                <a:gd name="T21" fmla="*/ 0 h 441"/>
                <a:gd name="T22" fmla="*/ 1 w 1012"/>
                <a:gd name="T23" fmla="*/ 0 h 441"/>
                <a:gd name="T24" fmla="*/ 1 w 1012"/>
                <a:gd name="T25" fmla="*/ 0 h 441"/>
                <a:gd name="T26" fmla="*/ 1 w 1012"/>
                <a:gd name="T27" fmla="*/ 0 h 441"/>
                <a:gd name="T28" fmla="*/ 1 w 1012"/>
                <a:gd name="T29" fmla="*/ 0 h 441"/>
                <a:gd name="T30" fmla="*/ 1 w 1012"/>
                <a:gd name="T31" fmla="*/ 0 h 441"/>
                <a:gd name="T32" fmla="*/ 1 w 1012"/>
                <a:gd name="T33" fmla="*/ 0 h 441"/>
                <a:gd name="T34" fmla="*/ 1 w 1012"/>
                <a:gd name="T35" fmla="*/ 0 h 441"/>
                <a:gd name="T36" fmla="*/ 1 w 1012"/>
                <a:gd name="T37" fmla="*/ 0 h 441"/>
                <a:gd name="T38" fmla="*/ 1 w 1012"/>
                <a:gd name="T39" fmla="*/ 0 h 441"/>
                <a:gd name="T40" fmla="*/ 1 w 1012"/>
                <a:gd name="T41" fmla="*/ 0 h 441"/>
                <a:gd name="T42" fmla="*/ 1 w 1012"/>
                <a:gd name="T43" fmla="*/ 0 h 441"/>
                <a:gd name="T44" fmla="*/ 1 w 1012"/>
                <a:gd name="T45" fmla="*/ 0 h 441"/>
                <a:gd name="T46" fmla="*/ 1 w 1012"/>
                <a:gd name="T47" fmla="*/ 0 h 441"/>
                <a:gd name="T48" fmla="*/ 1 w 1012"/>
                <a:gd name="T49" fmla="*/ 0 h 441"/>
                <a:gd name="T50" fmla="*/ 1 w 1012"/>
                <a:gd name="T51" fmla="*/ 0 h 441"/>
                <a:gd name="T52" fmla="*/ 1 w 1012"/>
                <a:gd name="T53" fmla="*/ 0 h 441"/>
                <a:gd name="T54" fmla="*/ 1 w 1012"/>
                <a:gd name="T55" fmla="*/ 0 h 441"/>
                <a:gd name="T56" fmla="*/ 1 w 1012"/>
                <a:gd name="T57" fmla="*/ 0 h 441"/>
                <a:gd name="T58" fmla="*/ 1 w 1012"/>
                <a:gd name="T59" fmla="*/ 0 h 441"/>
                <a:gd name="T60" fmla="*/ 1 w 1012"/>
                <a:gd name="T61" fmla="*/ 0 h 441"/>
                <a:gd name="T62" fmla="*/ 1 w 1012"/>
                <a:gd name="T63" fmla="*/ 0 h 441"/>
                <a:gd name="T64" fmla="*/ 1 w 1012"/>
                <a:gd name="T65" fmla="*/ 0 h 441"/>
                <a:gd name="T66" fmla="*/ 1 w 1012"/>
                <a:gd name="T67" fmla="*/ 0 h 441"/>
                <a:gd name="T68" fmla="*/ 1 w 1012"/>
                <a:gd name="T69" fmla="*/ 0 h 441"/>
                <a:gd name="T70" fmla="*/ 1 w 1012"/>
                <a:gd name="T71" fmla="*/ 0 h 441"/>
                <a:gd name="T72" fmla="*/ 1 w 1012"/>
                <a:gd name="T73" fmla="*/ 0 h 441"/>
                <a:gd name="T74" fmla="*/ 1 w 1012"/>
                <a:gd name="T75" fmla="*/ 0 h 441"/>
                <a:gd name="T76" fmla="*/ 1 w 1012"/>
                <a:gd name="T77" fmla="*/ 0 h 441"/>
                <a:gd name="T78" fmla="*/ 1 w 1012"/>
                <a:gd name="T79" fmla="*/ 0 h 441"/>
                <a:gd name="T80" fmla="*/ 1 w 1012"/>
                <a:gd name="T81" fmla="*/ 0 h 441"/>
                <a:gd name="T82" fmla="*/ 1 w 1012"/>
                <a:gd name="T83" fmla="*/ 0 h 441"/>
                <a:gd name="T84" fmla="*/ 1 w 1012"/>
                <a:gd name="T85" fmla="*/ 0 h 441"/>
                <a:gd name="T86" fmla="*/ 1 w 1012"/>
                <a:gd name="T87" fmla="*/ 0 h 441"/>
                <a:gd name="T88" fmla="*/ 1 w 1012"/>
                <a:gd name="T89" fmla="*/ 0 h 441"/>
                <a:gd name="T90" fmla="*/ 1 w 1012"/>
                <a:gd name="T91" fmla="*/ 0 h 441"/>
                <a:gd name="T92" fmla="*/ 1 w 1012"/>
                <a:gd name="T93" fmla="*/ 0 h 441"/>
                <a:gd name="T94" fmla="*/ 1 w 1012"/>
                <a:gd name="T95" fmla="*/ 0 h 441"/>
                <a:gd name="T96" fmla="*/ 1 w 1012"/>
                <a:gd name="T97" fmla="*/ 0 h 441"/>
                <a:gd name="T98" fmla="*/ 1 w 1012"/>
                <a:gd name="T99" fmla="*/ 0 h 441"/>
                <a:gd name="T100" fmla="*/ 1 w 1012"/>
                <a:gd name="T101" fmla="*/ 0 h 441"/>
                <a:gd name="T102" fmla="*/ 1 w 1012"/>
                <a:gd name="T103" fmla="*/ 0 h 441"/>
                <a:gd name="T104" fmla="*/ 1 w 1012"/>
                <a:gd name="T105" fmla="*/ 0 h 441"/>
                <a:gd name="T106" fmla="*/ 1 w 1012"/>
                <a:gd name="T107" fmla="*/ 0 h 441"/>
                <a:gd name="T108" fmla="*/ 1 w 1012"/>
                <a:gd name="T109" fmla="*/ 0 h 4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12"/>
                <a:gd name="T166" fmla="*/ 0 h 441"/>
                <a:gd name="T167" fmla="*/ 1012 w 1012"/>
                <a:gd name="T168" fmla="*/ 441 h 4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12" h="441">
                  <a:moveTo>
                    <a:pt x="10" y="63"/>
                  </a:moveTo>
                  <a:lnTo>
                    <a:pt x="14" y="65"/>
                  </a:lnTo>
                  <a:lnTo>
                    <a:pt x="19" y="69"/>
                  </a:lnTo>
                  <a:lnTo>
                    <a:pt x="25" y="71"/>
                  </a:lnTo>
                  <a:lnTo>
                    <a:pt x="31" y="73"/>
                  </a:lnTo>
                  <a:lnTo>
                    <a:pt x="35" y="75"/>
                  </a:lnTo>
                  <a:lnTo>
                    <a:pt x="41" y="78"/>
                  </a:lnTo>
                  <a:lnTo>
                    <a:pt x="46" y="81"/>
                  </a:lnTo>
                  <a:lnTo>
                    <a:pt x="53" y="84"/>
                  </a:lnTo>
                  <a:lnTo>
                    <a:pt x="60" y="86"/>
                  </a:lnTo>
                  <a:lnTo>
                    <a:pt x="65" y="89"/>
                  </a:lnTo>
                  <a:lnTo>
                    <a:pt x="72" y="92"/>
                  </a:lnTo>
                  <a:lnTo>
                    <a:pt x="77" y="95"/>
                  </a:lnTo>
                  <a:lnTo>
                    <a:pt x="84" y="98"/>
                  </a:lnTo>
                  <a:lnTo>
                    <a:pt x="91" y="101"/>
                  </a:lnTo>
                  <a:lnTo>
                    <a:pt x="97" y="104"/>
                  </a:lnTo>
                  <a:lnTo>
                    <a:pt x="105" y="109"/>
                  </a:lnTo>
                  <a:lnTo>
                    <a:pt x="111" y="111"/>
                  </a:lnTo>
                  <a:lnTo>
                    <a:pt x="117" y="114"/>
                  </a:lnTo>
                  <a:lnTo>
                    <a:pt x="124" y="117"/>
                  </a:lnTo>
                  <a:lnTo>
                    <a:pt x="131" y="121"/>
                  </a:lnTo>
                  <a:lnTo>
                    <a:pt x="137" y="123"/>
                  </a:lnTo>
                  <a:lnTo>
                    <a:pt x="145" y="126"/>
                  </a:lnTo>
                  <a:lnTo>
                    <a:pt x="153" y="130"/>
                  </a:lnTo>
                  <a:lnTo>
                    <a:pt x="159" y="134"/>
                  </a:lnTo>
                  <a:lnTo>
                    <a:pt x="166" y="136"/>
                  </a:lnTo>
                  <a:lnTo>
                    <a:pt x="174" y="140"/>
                  </a:lnTo>
                  <a:lnTo>
                    <a:pt x="180" y="143"/>
                  </a:lnTo>
                  <a:lnTo>
                    <a:pt x="188" y="146"/>
                  </a:lnTo>
                  <a:lnTo>
                    <a:pt x="196" y="150"/>
                  </a:lnTo>
                  <a:lnTo>
                    <a:pt x="203" y="153"/>
                  </a:lnTo>
                  <a:lnTo>
                    <a:pt x="210" y="156"/>
                  </a:lnTo>
                  <a:lnTo>
                    <a:pt x="218" y="161"/>
                  </a:lnTo>
                  <a:lnTo>
                    <a:pt x="226" y="163"/>
                  </a:lnTo>
                  <a:lnTo>
                    <a:pt x="234" y="167"/>
                  </a:lnTo>
                  <a:lnTo>
                    <a:pt x="240" y="169"/>
                  </a:lnTo>
                  <a:lnTo>
                    <a:pt x="248" y="174"/>
                  </a:lnTo>
                  <a:lnTo>
                    <a:pt x="256" y="176"/>
                  </a:lnTo>
                  <a:lnTo>
                    <a:pt x="262" y="181"/>
                  </a:lnTo>
                  <a:lnTo>
                    <a:pt x="270" y="183"/>
                  </a:lnTo>
                  <a:lnTo>
                    <a:pt x="277" y="187"/>
                  </a:lnTo>
                  <a:lnTo>
                    <a:pt x="285" y="189"/>
                  </a:lnTo>
                  <a:lnTo>
                    <a:pt x="292" y="194"/>
                  </a:lnTo>
                  <a:lnTo>
                    <a:pt x="299" y="196"/>
                  </a:lnTo>
                  <a:lnTo>
                    <a:pt x="308" y="199"/>
                  </a:lnTo>
                  <a:lnTo>
                    <a:pt x="315" y="203"/>
                  </a:lnTo>
                  <a:lnTo>
                    <a:pt x="322" y="206"/>
                  </a:lnTo>
                  <a:lnTo>
                    <a:pt x="330" y="209"/>
                  </a:lnTo>
                  <a:lnTo>
                    <a:pt x="338" y="214"/>
                  </a:lnTo>
                  <a:lnTo>
                    <a:pt x="346" y="216"/>
                  </a:lnTo>
                  <a:lnTo>
                    <a:pt x="352" y="219"/>
                  </a:lnTo>
                  <a:lnTo>
                    <a:pt x="360" y="223"/>
                  </a:lnTo>
                  <a:lnTo>
                    <a:pt x="367" y="226"/>
                  </a:lnTo>
                  <a:lnTo>
                    <a:pt x="374" y="229"/>
                  </a:lnTo>
                  <a:lnTo>
                    <a:pt x="382" y="233"/>
                  </a:lnTo>
                  <a:lnTo>
                    <a:pt x="389" y="236"/>
                  </a:lnTo>
                  <a:lnTo>
                    <a:pt x="397" y="239"/>
                  </a:lnTo>
                  <a:lnTo>
                    <a:pt x="403" y="241"/>
                  </a:lnTo>
                  <a:lnTo>
                    <a:pt x="411" y="245"/>
                  </a:lnTo>
                  <a:lnTo>
                    <a:pt x="418" y="248"/>
                  </a:lnTo>
                  <a:lnTo>
                    <a:pt x="425" y="251"/>
                  </a:lnTo>
                  <a:lnTo>
                    <a:pt x="432" y="254"/>
                  </a:lnTo>
                  <a:lnTo>
                    <a:pt x="440" y="257"/>
                  </a:lnTo>
                  <a:lnTo>
                    <a:pt x="448" y="260"/>
                  </a:lnTo>
                  <a:lnTo>
                    <a:pt x="454" y="264"/>
                  </a:lnTo>
                  <a:lnTo>
                    <a:pt x="461" y="259"/>
                  </a:lnTo>
                  <a:lnTo>
                    <a:pt x="469" y="256"/>
                  </a:lnTo>
                  <a:lnTo>
                    <a:pt x="476" y="251"/>
                  </a:lnTo>
                  <a:lnTo>
                    <a:pt x="484" y="248"/>
                  </a:lnTo>
                  <a:lnTo>
                    <a:pt x="492" y="244"/>
                  </a:lnTo>
                  <a:lnTo>
                    <a:pt x="501" y="240"/>
                  </a:lnTo>
                  <a:lnTo>
                    <a:pt x="504" y="238"/>
                  </a:lnTo>
                  <a:lnTo>
                    <a:pt x="509" y="237"/>
                  </a:lnTo>
                  <a:lnTo>
                    <a:pt x="513" y="235"/>
                  </a:lnTo>
                  <a:lnTo>
                    <a:pt x="519" y="234"/>
                  </a:lnTo>
                  <a:lnTo>
                    <a:pt x="523" y="230"/>
                  </a:lnTo>
                  <a:lnTo>
                    <a:pt x="527" y="228"/>
                  </a:lnTo>
                  <a:lnTo>
                    <a:pt x="532" y="226"/>
                  </a:lnTo>
                  <a:lnTo>
                    <a:pt x="536" y="225"/>
                  </a:lnTo>
                  <a:lnTo>
                    <a:pt x="542" y="221"/>
                  </a:lnTo>
                  <a:lnTo>
                    <a:pt x="546" y="220"/>
                  </a:lnTo>
                  <a:lnTo>
                    <a:pt x="551" y="218"/>
                  </a:lnTo>
                  <a:lnTo>
                    <a:pt x="557" y="216"/>
                  </a:lnTo>
                  <a:lnTo>
                    <a:pt x="562" y="214"/>
                  </a:lnTo>
                  <a:lnTo>
                    <a:pt x="566" y="212"/>
                  </a:lnTo>
                  <a:lnTo>
                    <a:pt x="572" y="209"/>
                  </a:lnTo>
                  <a:lnTo>
                    <a:pt x="576" y="207"/>
                  </a:lnTo>
                  <a:lnTo>
                    <a:pt x="582" y="205"/>
                  </a:lnTo>
                  <a:lnTo>
                    <a:pt x="587" y="203"/>
                  </a:lnTo>
                  <a:lnTo>
                    <a:pt x="592" y="200"/>
                  </a:lnTo>
                  <a:lnTo>
                    <a:pt x="597" y="199"/>
                  </a:lnTo>
                  <a:lnTo>
                    <a:pt x="603" y="197"/>
                  </a:lnTo>
                  <a:lnTo>
                    <a:pt x="607" y="194"/>
                  </a:lnTo>
                  <a:lnTo>
                    <a:pt x="613" y="192"/>
                  </a:lnTo>
                  <a:lnTo>
                    <a:pt x="618" y="189"/>
                  </a:lnTo>
                  <a:lnTo>
                    <a:pt x="623" y="187"/>
                  </a:lnTo>
                  <a:lnTo>
                    <a:pt x="628" y="184"/>
                  </a:lnTo>
                  <a:lnTo>
                    <a:pt x="635" y="182"/>
                  </a:lnTo>
                  <a:lnTo>
                    <a:pt x="641" y="179"/>
                  </a:lnTo>
                  <a:lnTo>
                    <a:pt x="645" y="177"/>
                  </a:lnTo>
                  <a:lnTo>
                    <a:pt x="651" y="175"/>
                  </a:lnTo>
                  <a:lnTo>
                    <a:pt x="656" y="172"/>
                  </a:lnTo>
                  <a:lnTo>
                    <a:pt x="662" y="169"/>
                  </a:lnTo>
                  <a:lnTo>
                    <a:pt x="666" y="167"/>
                  </a:lnTo>
                  <a:lnTo>
                    <a:pt x="673" y="165"/>
                  </a:lnTo>
                  <a:lnTo>
                    <a:pt x="678" y="162"/>
                  </a:lnTo>
                  <a:lnTo>
                    <a:pt x="684" y="160"/>
                  </a:lnTo>
                  <a:lnTo>
                    <a:pt x="688" y="156"/>
                  </a:lnTo>
                  <a:lnTo>
                    <a:pt x="694" y="153"/>
                  </a:lnTo>
                  <a:lnTo>
                    <a:pt x="699" y="151"/>
                  </a:lnTo>
                  <a:lnTo>
                    <a:pt x="705" y="148"/>
                  </a:lnTo>
                  <a:lnTo>
                    <a:pt x="709" y="145"/>
                  </a:lnTo>
                  <a:lnTo>
                    <a:pt x="715" y="142"/>
                  </a:lnTo>
                  <a:lnTo>
                    <a:pt x="720" y="140"/>
                  </a:lnTo>
                  <a:lnTo>
                    <a:pt x="726" y="137"/>
                  </a:lnTo>
                  <a:lnTo>
                    <a:pt x="732" y="134"/>
                  </a:lnTo>
                  <a:lnTo>
                    <a:pt x="736" y="131"/>
                  </a:lnTo>
                  <a:lnTo>
                    <a:pt x="742" y="127"/>
                  </a:lnTo>
                  <a:lnTo>
                    <a:pt x="747" y="124"/>
                  </a:lnTo>
                  <a:lnTo>
                    <a:pt x="751" y="122"/>
                  </a:lnTo>
                  <a:lnTo>
                    <a:pt x="757" y="119"/>
                  </a:lnTo>
                  <a:lnTo>
                    <a:pt x="763" y="115"/>
                  </a:lnTo>
                  <a:lnTo>
                    <a:pt x="768" y="113"/>
                  </a:lnTo>
                  <a:lnTo>
                    <a:pt x="773" y="110"/>
                  </a:lnTo>
                  <a:lnTo>
                    <a:pt x="776" y="106"/>
                  </a:lnTo>
                  <a:lnTo>
                    <a:pt x="781" y="103"/>
                  </a:lnTo>
                  <a:lnTo>
                    <a:pt x="787" y="101"/>
                  </a:lnTo>
                  <a:lnTo>
                    <a:pt x="791" y="96"/>
                  </a:lnTo>
                  <a:lnTo>
                    <a:pt x="797" y="94"/>
                  </a:lnTo>
                  <a:lnTo>
                    <a:pt x="802" y="91"/>
                  </a:lnTo>
                  <a:lnTo>
                    <a:pt x="809" y="88"/>
                  </a:lnTo>
                  <a:lnTo>
                    <a:pt x="814" y="84"/>
                  </a:lnTo>
                  <a:lnTo>
                    <a:pt x="820" y="81"/>
                  </a:lnTo>
                  <a:lnTo>
                    <a:pt x="826" y="77"/>
                  </a:lnTo>
                  <a:lnTo>
                    <a:pt x="832" y="73"/>
                  </a:lnTo>
                  <a:lnTo>
                    <a:pt x="838" y="69"/>
                  </a:lnTo>
                  <a:lnTo>
                    <a:pt x="846" y="65"/>
                  </a:lnTo>
                  <a:lnTo>
                    <a:pt x="851" y="62"/>
                  </a:lnTo>
                  <a:lnTo>
                    <a:pt x="859" y="59"/>
                  </a:lnTo>
                  <a:lnTo>
                    <a:pt x="865" y="55"/>
                  </a:lnTo>
                  <a:lnTo>
                    <a:pt x="871" y="51"/>
                  </a:lnTo>
                  <a:lnTo>
                    <a:pt x="878" y="47"/>
                  </a:lnTo>
                  <a:lnTo>
                    <a:pt x="885" y="43"/>
                  </a:lnTo>
                  <a:lnTo>
                    <a:pt x="890" y="40"/>
                  </a:lnTo>
                  <a:lnTo>
                    <a:pt x="897" y="37"/>
                  </a:lnTo>
                  <a:lnTo>
                    <a:pt x="903" y="32"/>
                  </a:lnTo>
                  <a:lnTo>
                    <a:pt x="911" y="29"/>
                  </a:lnTo>
                  <a:lnTo>
                    <a:pt x="917" y="25"/>
                  </a:lnTo>
                  <a:lnTo>
                    <a:pt x="923" y="21"/>
                  </a:lnTo>
                  <a:lnTo>
                    <a:pt x="930" y="18"/>
                  </a:lnTo>
                  <a:lnTo>
                    <a:pt x="937" y="15"/>
                  </a:lnTo>
                  <a:lnTo>
                    <a:pt x="942" y="10"/>
                  </a:lnTo>
                  <a:lnTo>
                    <a:pt x="949" y="7"/>
                  </a:lnTo>
                  <a:lnTo>
                    <a:pt x="954" y="3"/>
                  </a:lnTo>
                  <a:lnTo>
                    <a:pt x="961" y="0"/>
                  </a:lnTo>
                  <a:lnTo>
                    <a:pt x="963" y="3"/>
                  </a:lnTo>
                  <a:lnTo>
                    <a:pt x="967" y="9"/>
                  </a:lnTo>
                  <a:lnTo>
                    <a:pt x="970" y="15"/>
                  </a:lnTo>
                  <a:lnTo>
                    <a:pt x="974" y="21"/>
                  </a:lnTo>
                  <a:lnTo>
                    <a:pt x="977" y="28"/>
                  </a:lnTo>
                  <a:lnTo>
                    <a:pt x="981" y="34"/>
                  </a:lnTo>
                  <a:lnTo>
                    <a:pt x="983" y="42"/>
                  </a:lnTo>
                  <a:lnTo>
                    <a:pt x="987" y="51"/>
                  </a:lnTo>
                  <a:lnTo>
                    <a:pt x="990" y="59"/>
                  </a:lnTo>
                  <a:lnTo>
                    <a:pt x="993" y="69"/>
                  </a:lnTo>
                  <a:lnTo>
                    <a:pt x="993" y="72"/>
                  </a:lnTo>
                  <a:lnTo>
                    <a:pt x="995" y="78"/>
                  </a:lnTo>
                  <a:lnTo>
                    <a:pt x="997" y="82"/>
                  </a:lnTo>
                  <a:lnTo>
                    <a:pt x="999" y="88"/>
                  </a:lnTo>
                  <a:lnTo>
                    <a:pt x="999" y="92"/>
                  </a:lnTo>
                  <a:lnTo>
                    <a:pt x="1001" y="96"/>
                  </a:lnTo>
                  <a:lnTo>
                    <a:pt x="1002" y="102"/>
                  </a:lnTo>
                  <a:lnTo>
                    <a:pt x="1003" y="106"/>
                  </a:lnTo>
                  <a:lnTo>
                    <a:pt x="1004" y="112"/>
                  </a:lnTo>
                  <a:lnTo>
                    <a:pt x="1005" y="117"/>
                  </a:lnTo>
                  <a:lnTo>
                    <a:pt x="1007" y="122"/>
                  </a:lnTo>
                  <a:lnTo>
                    <a:pt x="1009" y="127"/>
                  </a:lnTo>
                  <a:lnTo>
                    <a:pt x="1009" y="133"/>
                  </a:lnTo>
                  <a:lnTo>
                    <a:pt x="1009" y="137"/>
                  </a:lnTo>
                  <a:lnTo>
                    <a:pt x="1009" y="143"/>
                  </a:lnTo>
                  <a:lnTo>
                    <a:pt x="1010" y="147"/>
                  </a:lnTo>
                  <a:lnTo>
                    <a:pt x="1010" y="153"/>
                  </a:lnTo>
                  <a:lnTo>
                    <a:pt x="1011" y="158"/>
                  </a:lnTo>
                  <a:lnTo>
                    <a:pt x="1012" y="163"/>
                  </a:lnTo>
                  <a:lnTo>
                    <a:pt x="1012" y="168"/>
                  </a:lnTo>
                  <a:lnTo>
                    <a:pt x="1012" y="174"/>
                  </a:lnTo>
                  <a:lnTo>
                    <a:pt x="1012" y="178"/>
                  </a:lnTo>
                  <a:lnTo>
                    <a:pt x="1012" y="184"/>
                  </a:lnTo>
                  <a:lnTo>
                    <a:pt x="1012" y="188"/>
                  </a:lnTo>
                  <a:lnTo>
                    <a:pt x="1012" y="194"/>
                  </a:lnTo>
                  <a:lnTo>
                    <a:pt x="1012" y="198"/>
                  </a:lnTo>
                  <a:lnTo>
                    <a:pt x="1012" y="203"/>
                  </a:lnTo>
                  <a:lnTo>
                    <a:pt x="1012" y="209"/>
                  </a:lnTo>
                  <a:lnTo>
                    <a:pt x="1011" y="213"/>
                  </a:lnTo>
                  <a:lnTo>
                    <a:pt x="1011" y="218"/>
                  </a:lnTo>
                  <a:lnTo>
                    <a:pt x="1009" y="223"/>
                  </a:lnTo>
                  <a:lnTo>
                    <a:pt x="1009" y="228"/>
                  </a:lnTo>
                  <a:lnTo>
                    <a:pt x="1007" y="236"/>
                  </a:lnTo>
                  <a:lnTo>
                    <a:pt x="1005" y="245"/>
                  </a:lnTo>
                  <a:lnTo>
                    <a:pt x="1002" y="252"/>
                  </a:lnTo>
                  <a:lnTo>
                    <a:pt x="999" y="261"/>
                  </a:lnTo>
                  <a:lnTo>
                    <a:pt x="994" y="268"/>
                  </a:lnTo>
                  <a:lnTo>
                    <a:pt x="990" y="276"/>
                  </a:lnTo>
                  <a:lnTo>
                    <a:pt x="983" y="281"/>
                  </a:lnTo>
                  <a:lnTo>
                    <a:pt x="977" y="288"/>
                  </a:lnTo>
                  <a:lnTo>
                    <a:pt x="969" y="295"/>
                  </a:lnTo>
                  <a:lnTo>
                    <a:pt x="962" y="301"/>
                  </a:lnTo>
                  <a:lnTo>
                    <a:pt x="953" y="307"/>
                  </a:lnTo>
                  <a:lnTo>
                    <a:pt x="944" y="313"/>
                  </a:lnTo>
                  <a:lnTo>
                    <a:pt x="936" y="320"/>
                  </a:lnTo>
                  <a:lnTo>
                    <a:pt x="928" y="327"/>
                  </a:lnTo>
                  <a:lnTo>
                    <a:pt x="917" y="331"/>
                  </a:lnTo>
                  <a:lnTo>
                    <a:pt x="907" y="337"/>
                  </a:lnTo>
                  <a:lnTo>
                    <a:pt x="897" y="343"/>
                  </a:lnTo>
                  <a:lnTo>
                    <a:pt x="886" y="349"/>
                  </a:lnTo>
                  <a:lnTo>
                    <a:pt x="875" y="353"/>
                  </a:lnTo>
                  <a:lnTo>
                    <a:pt x="862" y="359"/>
                  </a:lnTo>
                  <a:lnTo>
                    <a:pt x="851" y="364"/>
                  </a:lnTo>
                  <a:lnTo>
                    <a:pt x="840" y="370"/>
                  </a:lnTo>
                  <a:lnTo>
                    <a:pt x="827" y="374"/>
                  </a:lnTo>
                  <a:lnTo>
                    <a:pt x="815" y="377"/>
                  </a:lnTo>
                  <a:lnTo>
                    <a:pt x="801" y="382"/>
                  </a:lnTo>
                  <a:lnTo>
                    <a:pt x="788" y="387"/>
                  </a:lnTo>
                  <a:lnTo>
                    <a:pt x="775" y="391"/>
                  </a:lnTo>
                  <a:lnTo>
                    <a:pt x="761" y="395"/>
                  </a:lnTo>
                  <a:lnTo>
                    <a:pt x="748" y="400"/>
                  </a:lnTo>
                  <a:lnTo>
                    <a:pt x="735" y="403"/>
                  </a:lnTo>
                  <a:lnTo>
                    <a:pt x="720" y="406"/>
                  </a:lnTo>
                  <a:lnTo>
                    <a:pt x="707" y="410"/>
                  </a:lnTo>
                  <a:lnTo>
                    <a:pt x="693" y="413"/>
                  </a:lnTo>
                  <a:lnTo>
                    <a:pt x="678" y="416"/>
                  </a:lnTo>
                  <a:lnTo>
                    <a:pt x="664" y="418"/>
                  </a:lnTo>
                  <a:lnTo>
                    <a:pt x="651" y="422"/>
                  </a:lnTo>
                  <a:lnTo>
                    <a:pt x="635" y="424"/>
                  </a:lnTo>
                  <a:lnTo>
                    <a:pt x="622" y="427"/>
                  </a:lnTo>
                  <a:lnTo>
                    <a:pt x="607" y="430"/>
                  </a:lnTo>
                  <a:lnTo>
                    <a:pt x="592" y="431"/>
                  </a:lnTo>
                  <a:lnTo>
                    <a:pt x="577" y="433"/>
                  </a:lnTo>
                  <a:lnTo>
                    <a:pt x="563" y="435"/>
                  </a:lnTo>
                  <a:lnTo>
                    <a:pt x="547" y="436"/>
                  </a:lnTo>
                  <a:lnTo>
                    <a:pt x="533" y="437"/>
                  </a:lnTo>
                  <a:lnTo>
                    <a:pt x="519" y="438"/>
                  </a:lnTo>
                  <a:lnTo>
                    <a:pt x="504" y="439"/>
                  </a:lnTo>
                  <a:lnTo>
                    <a:pt x="490" y="439"/>
                  </a:lnTo>
                  <a:lnTo>
                    <a:pt x="475" y="439"/>
                  </a:lnTo>
                  <a:lnTo>
                    <a:pt x="461" y="439"/>
                  </a:lnTo>
                  <a:lnTo>
                    <a:pt x="449" y="441"/>
                  </a:lnTo>
                  <a:lnTo>
                    <a:pt x="433" y="439"/>
                  </a:lnTo>
                  <a:lnTo>
                    <a:pt x="420" y="439"/>
                  </a:lnTo>
                  <a:lnTo>
                    <a:pt x="407" y="439"/>
                  </a:lnTo>
                  <a:lnTo>
                    <a:pt x="394" y="439"/>
                  </a:lnTo>
                  <a:lnTo>
                    <a:pt x="380" y="438"/>
                  </a:lnTo>
                  <a:lnTo>
                    <a:pt x="367" y="437"/>
                  </a:lnTo>
                  <a:lnTo>
                    <a:pt x="355" y="435"/>
                  </a:lnTo>
                  <a:lnTo>
                    <a:pt x="342" y="434"/>
                  </a:lnTo>
                  <a:lnTo>
                    <a:pt x="330" y="432"/>
                  </a:lnTo>
                  <a:lnTo>
                    <a:pt x="318" y="430"/>
                  </a:lnTo>
                  <a:lnTo>
                    <a:pt x="307" y="427"/>
                  </a:lnTo>
                  <a:lnTo>
                    <a:pt x="296" y="425"/>
                  </a:lnTo>
                  <a:lnTo>
                    <a:pt x="285" y="422"/>
                  </a:lnTo>
                  <a:lnTo>
                    <a:pt x="274" y="418"/>
                  </a:lnTo>
                  <a:lnTo>
                    <a:pt x="265" y="415"/>
                  </a:lnTo>
                  <a:lnTo>
                    <a:pt x="255" y="412"/>
                  </a:lnTo>
                  <a:lnTo>
                    <a:pt x="245" y="408"/>
                  </a:lnTo>
                  <a:lnTo>
                    <a:pt x="236" y="404"/>
                  </a:lnTo>
                  <a:lnTo>
                    <a:pt x="227" y="400"/>
                  </a:lnTo>
                  <a:lnTo>
                    <a:pt x="219" y="396"/>
                  </a:lnTo>
                  <a:lnTo>
                    <a:pt x="211" y="393"/>
                  </a:lnTo>
                  <a:lnTo>
                    <a:pt x="206" y="392"/>
                  </a:lnTo>
                  <a:lnTo>
                    <a:pt x="199" y="390"/>
                  </a:lnTo>
                  <a:lnTo>
                    <a:pt x="193" y="387"/>
                  </a:lnTo>
                  <a:lnTo>
                    <a:pt x="186" y="384"/>
                  </a:lnTo>
                  <a:lnTo>
                    <a:pt x="180" y="381"/>
                  </a:lnTo>
                  <a:lnTo>
                    <a:pt x="174" y="377"/>
                  </a:lnTo>
                  <a:lnTo>
                    <a:pt x="168" y="375"/>
                  </a:lnTo>
                  <a:lnTo>
                    <a:pt x="162" y="371"/>
                  </a:lnTo>
                  <a:lnTo>
                    <a:pt x="156" y="368"/>
                  </a:lnTo>
                  <a:lnTo>
                    <a:pt x="149" y="363"/>
                  </a:lnTo>
                  <a:lnTo>
                    <a:pt x="143" y="360"/>
                  </a:lnTo>
                  <a:lnTo>
                    <a:pt x="137" y="355"/>
                  </a:lnTo>
                  <a:lnTo>
                    <a:pt x="132" y="351"/>
                  </a:lnTo>
                  <a:lnTo>
                    <a:pt x="126" y="347"/>
                  </a:lnTo>
                  <a:lnTo>
                    <a:pt x="122" y="342"/>
                  </a:lnTo>
                  <a:lnTo>
                    <a:pt x="115" y="337"/>
                  </a:lnTo>
                  <a:lnTo>
                    <a:pt x="109" y="331"/>
                  </a:lnTo>
                  <a:lnTo>
                    <a:pt x="104" y="325"/>
                  </a:lnTo>
                  <a:lnTo>
                    <a:pt x="99" y="321"/>
                  </a:lnTo>
                  <a:lnTo>
                    <a:pt x="94" y="316"/>
                  </a:lnTo>
                  <a:lnTo>
                    <a:pt x="90" y="309"/>
                  </a:lnTo>
                  <a:lnTo>
                    <a:pt x="84" y="303"/>
                  </a:lnTo>
                  <a:lnTo>
                    <a:pt x="81" y="298"/>
                  </a:lnTo>
                  <a:lnTo>
                    <a:pt x="75" y="291"/>
                  </a:lnTo>
                  <a:lnTo>
                    <a:pt x="71" y="286"/>
                  </a:lnTo>
                  <a:lnTo>
                    <a:pt x="65" y="279"/>
                  </a:lnTo>
                  <a:lnTo>
                    <a:pt x="62" y="273"/>
                  </a:lnTo>
                  <a:lnTo>
                    <a:pt x="57" y="267"/>
                  </a:lnTo>
                  <a:lnTo>
                    <a:pt x="54" y="261"/>
                  </a:lnTo>
                  <a:lnTo>
                    <a:pt x="50" y="255"/>
                  </a:lnTo>
                  <a:lnTo>
                    <a:pt x="46" y="249"/>
                  </a:lnTo>
                  <a:lnTo>
                    <a:pt x="43" y="241"/>
                  </a:lnTo>
                  <a:lnTo>
                    <a:pt x="40" y="235"/>
                  </a:lnTo>
                  <a:lnTo>
                    <a:pt x="35" y="228"/>
                  </a:lnTo>
                  <a:lnTo>
                    <a:pt x="33" y="223"/>
                  </a:lnTo>
                  <a:lnTo>
                    <a:pt x="29" y="215"/>
                  </a:lnTo>
                  <a:lnTo>
                    <a:pt x="26" y="209"/>
                  </a:lnTo>
                  <a:lnTo>
                    <a:pt x="24" y="203"/>
                  </a:lnTo>
                  <a:lnTo>
                    <a:pt x="22" y="197"/>
                  </a:lnTo>
                  <a:lnTo>
                    <a:pt x="19" y="189"/>
                  </a:lnTo>
                  <a:lnTo>
                    <a:pt x="15" y="184"/>
                  </a:lnTo>
                  <a:lnTo>
                    <a:pt x="13" y="176"/>
                  </a:lnTo>
                  <a:lnTo>
                    <a:pt x="12" y="171"/>
                  </a:lnTo>
                  <a:lnTo>
                    <a:pt x="10" y="164"/>
                  </a:lnTo>
                  <a:lnTo>
                    <a:pt x="9" y="158"/>
                  </a:lnTo>
                  <a:lnTo>
                    <a:pt x="6" y="152"/>
                  </a:lnTo>
                  <a:lnTo>
                    <a:pt x="6" y="146"/>
                  </a:lnTo>
                  <a:lnTo>
                    <a:pt x="3" y="140"/>
                  </a:lnTo>
                  <a:lnTo>
                    <a:pt x="3" y="134"/>
                  </a:lnTo>
                  <a:lnTo>
                    <a:pt x="1" y="127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1" y="100"/>
                  </a:lnTo>
                  <a:lnTo>
                    <a:pt x="1" y="94"/>
                  </a:lnTo>
                  <a:lnTo>
                    <a:pt x="1" y="90"/>
                  </a:lnTo>
                  <a:lnTo>
                    <a:pt x="2" y="84"/>
                  </a:lnTo>
                  <a:lnTo>
                    <a:pt x="3" y="81"/>
                  </a:lnTo>
                  <a:lnTo>
                    <a:pt x="3" y="75"/>
                  </a:lnTo>
                  <a:lnTo>
                    <a:pt x="5" y="71"/>
                  </a:lnTo>
                  <a:lnTo>
                    <a:pt x="6" y="67"/>
                  </a:lnTo>
                  <a:lnTo>
                    <a:pt x="10" y="6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986" y="690"/>
              <a:ext cx="227" cy="669"/>
            </a:xfrm>
            <a:custGeom>
              <a:avLst/>
              <a:gdLst>
                <a:gd name="T0" fmla="*/ 0 w 455"/>
                <a:gd name="T1" fmla="*/ 0 h 1337"/>
                <a:gd name="T2" fmla="*/ 0 w 455"/>
                <a:gd name="T3" fmla="*/ 1 h 1337"/>
                <a:gd name="T4" fmla="*/ 0 w 455"/>
                <a:gd name="T5" fmla="*/ 1 h 1337"/>
                <a:gd name="T6" fmla="*/ 0 w 455"/>
                <a:gd name="T7" fmla="*/ 1 h 1337"/>
                <a:gd name="T8" fmla="*/ 0 w 455"/>
                <a:gd name="T9" fmla="*/ 1 h 1337"/>
                <a:gd name="T10" fmla="*/ 0 w 455"/>
                <a:gd name="T11" fmla="*/ 1 h 1337"/>
                <a:gd name="T12" fmla="*/ 0 w 455"/>
                <a:gd name="T13" fmla="*/ 1 h 1337"/>
                <a:gd name="T14" fmla="*/ 0 w 455"/>
                <a:gd name="T15" fmla="*/ 1 h 1337"/>
                <a:gd name="T16" fmla="*/ 0 w 455"/>
                <a:gd name="T17" fmla="*/ 1 h 1337"/>
                <a:gd name="T18" fmla="*/ 0 w 455"/>
                <a:gd name="T19" fmla="*/ 1 h 1337"/>
                <a:gd name="T20" fmla="*/ 0 w 455"/>
                <a:gd name="T21" fmla="*/ 1 h 1337"/>
                <a:gd name="T22" fmla="*/ 0 w 455"/>
                <a:gd name="T23" fmla="*/ 1 h 1337"/>
                <a:gd name="T24" fmla="*/ 0 w 455"/>
                <a:gd name="T25" fmla="*/ 1 h 1337"/>
                <a:gd name="T26" fmla="*/ 0 w 455"/>
                <a:gd name="T27" fmla="*/ 1 h 1337"/>
                <a:gd name="T28" fmla="*/ 0 w 455"/>
                <a:gd name="T29" fmla="*/ 1 h 1337"/>
                <a:gd name="T30" fmla="*/ 0 w 455"/>
                <a:gd name="T31" fmla="*/ 1 h 1337"/>
                <a:gd name="T32" fmla="*/ 0 w 455"/>
                <a:gd name="T33" fmla="*/ 1 h 1337"/>
                <a:gd name="T34" fmla="*/ 0 w 455"/>
                <a:gd name="T35" fmla="*/ 1 h 1337"/>
                <a:gd name="T36" fmla="*/ 0 w 455"/>
                <a:gd name="T37" fmla="*/ 1 h 1337"/>
                <a:gd name="T38" fmla="*/ 0 w 455"/>
                <a:gd name="T39" fmla="*/ 1 h 1337"/>
                <a:gd name="T40" fmla="*/ 0 w 455"/>
                <a:gd name="T41" fmla="*/ 1 h 1337"/>
                <a:gd name="T42" fmla="*/ 0 w 455"/>
                <a:gd name="T43" fmla="*/ 1 h 1337"/>
                <a:gd name="T44" fmla="*/ 0 w 455"/>
                <a:gd name="T45" fmla="*/ 1 h 1337"/>
                <a:gd name="T46" fmla="*/ 0 w 455"/>
                <a:gd name="T47" fmla="*/ 1 h 1337"/>
                <a:gd name="T48" fmla="*/ 0 w 455"/>
                <a:gd name="T49" fmla="*/ 1 h 1337"/>
                <a:gd name="T50" fmla="*/ 0 w 455"/>
                <a:gd name="T51" fmla="*/ 1 h 1337"/>
                <a:gd name="T52" fmla="*/ 0 w 455"/>
                <a:gd name="T53" fmla="*/ 1 h 1337"/>
                <a:gd name="T54" fmla="*/ 0 w 455"/>
                <a:gd name="T55" fmla="*/ 1 h 1337"/>
                <a:gd name="T56" fmla="*/ 0 w 455"/>
                <a:gd name="T57" fmla="*/ 1 h 1337"/>
                <a:gd name="T58" fmla="*/ 0 w 455"/>
                <a:gd name="T59" fmla="*/ 1 h 1337"/>
                <a:gd name="T60" fmla="*/ 0 w 455"/>
                <a:gd name="T61" fmla="*/ 1 h 1337"/>
                <a:gd name="T62" fmla="*/ 0 w 455"/>
                <a:gd name="T63" fmla="*/ 1 h 1337"/>
                <a:gd name="T64" fmla="*/ 0 w 455"/>
                <a:gd name="T65" fmla="*/ 1 h 1337"/>
                <a:gd name="T66" fmla="*/ 0 w 455"/>
                <a:gd name="T67" fmla="*/ 1 h 1337"/>
                <a:gd name="T68" fmla="*/ 0 w 455"/>
                <a:gd name="T69" fmla="*/ 1 h 1337"/>
                <a:gd name="T70" fmla="*/ 0 w 455"/>
                <a:gd name="T71" fmla="*/ 1 h 1337"/>
                <a:gd name="T72" fmla="*/ 0 w 455"/>
                <a:gd name="T73" fmla="*/ 1 h 1337"/>
                <a:gd name="T74" fmla="*/ 0 w 455"/>
                <a:gd name="T75" fmla="*/ 1 h 1337"/>
                <a:gd name="T76" fmla="*/ 0 w 455"/>
                <a:gd name="T77" fmla="*/ 1 h 1337"/>
                <a:gd name="T78" fmla="*/ 0 w 455"/>
                <a:gd name="T79" fmla="*/ 1 h 1337"/>
                <a:gd name="T80" fmla="*/ 0 w 455"/>
                <a:gd name="T81" fmla="*/ 1 h 1337"/>
                <a:gd name="T82" fmla="*/ 0 w 455"/>
                <a:gd name="T83" fmla="*/ 1 h 1337"/>
                <a:gd name="T84" fmla="*/ 0 w 455"/>
                <a:gd name="T85" fmla="*/ 1 h 1337"/>
                <a:gd name="T86" fmla="*/ 0 w 455"/>
                <a:gd name="T87" fmla="*/ 1 h 1337"/>
                <a:gd name="T88" fmla="*/ 0 w 455"/>
                <a:gd name="T89" fmla="*/ 1 h 1337"/>
                <a:gd name="T90" fmla="*/ 0 w 455"/>
                <a:gd name="T91" fmla="*/ 1 h 1337"/>
                <a:gd name="T92" fmla="*/ 0 w 455"/>
                <a:gd name="T93" fmla="*/ 1 h 1337"/>
                <a:gd name="T94" fmla="*/ 0 w 455"/>
                <a:gd name="T95" fmla="*/ 1 h 1337"/>
                <a:gd name="T96" fmla="*/ 0 w 455"/>
                <a:gd name="T97" fmla="*/ 1 h 1337"/>
                <a:gd name="T98" fmla="*/ 0 w 455"/>
                <a:gd name="T99" fmla="*/ 1 h 1337"/>
                <a:gd name="T100" fmla="*/ 0 w 455"/>
                <a:gd name="T101" fmla="*/ 1 h 1337"/>
                <a:gd name="T102" fmla="*/ 0 w 455"/>
                <a:gd name="T103" fmla="*/ 1 h 1337"/>
                <a:gd name="T104" fmla="*/ 0 w 455"/>
                <a:gd name="T105" fmla="*/ 1 h 1337"/>
                <a:gd name="T106" fmla="*/ 0 w 455"/>
                <a:gd name="T107" fmla="*/ 1 h 1337"/>
                <a:gd name="T108" fmla="*/ 0 w 455"/>
                <a:gd name="T109" fmla="*/ 1 h 1337"/>
                <a:gd name="T110" fmla="*/ 0 w 455"/>
                <a:gd name="T111" fmla="*/ 1 h 1337"/>
                <a:gd name="T112" fmla="*/ 0 w 455"/>
                <a:gd name="T113" fmla="*/ 1 h 1337"/>
                <a:gd name="T114" fmla="*/ 0 w 455"/>
                <a:gd name="T115" fmla="*/ 1 h 13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5"/>
                <a:gd name="T175" fmla="*/ 0 h 1337"/>
                <a:gd name="T176" fmla="*/ 455 w 455"/>
                <a:gd name="T177" fmla="*/ 1337 h 13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5" h="1337">
                  <a:moveTo>
                    <a:pt x="372" y="9"/>
                  </a:moveTo>
                  <a:lnTo>
                    <a:pt x="377" y="7"/>
                  </a:lnTo>
                  <a:lnTo>
                    <a:pt x="383" y="5"/>
                  </a:lnTo>
                  <a:lnTo>
                    <a:pt x="387" y="4"/>
                  </a:lnTo>
                  <a:lnTo>
                    <a:pt x="393" y="3"/>
                  </a:lnTo>
                  <a:lnTo>
                    <a:pt x="398" y="0"/>
                  </a:lnTo>
                  <a:lnTo>
                    <a:pt x="403" y="0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21" y="0"/>
                  </a:lnTo>
                  <a:lnTo>
                    <a:pt x="428" y="4"/>
                  </a:lnTo>
                  <a:lnTo>
                    <a:pt x="435" y="6"/>
                  </a:lnTo>
                  <a:lnTo>
                    <a:pt x="442" y="9"/>
                  </a:lnTo>
                  <a:lnTo>
                    <a:pt x="446" y="13"/>
                  </a:lnTo>
                  <a:lnTo>
                    <a:pt x="449" y="16"/>
                  </a:lnTo>
                  <a:lnTo>
                    <a:pt x="452" y="19"/>
                  </a:lnTo>
                  <a:lnTo>
                    <a:pt x="455" y="24"/>
                  </a:lnTo>
                  <a:lnTo>
                    <a:pt x="455" y="30"/>
                  </a:lnTo>
                  <a:lnTo>
                    <a:pt x="450" y="35"/>
                  </a:lnTo>
                  <a:lnTo>
                    <a:pt x="445" y="36"/>
                  </a:lnTo>
                  <a:lnTo>
                    <a:pt x="439" y="37"/>
                  </a:lnTo>
                  <a:lnTo>
                    <a:pt x="434" y="39"/>
                  </a:lnTo>
                  <a:lnTo>
                    <a:pt x="428" y="41"/>
                  </a:lnTo>
                  <a:lnTo>
                    <a:pt x="423" y="44"/>
                  </a:lnTo>
                  <a:lnTo>
                    <a:pt x="418" y="46"/>
                  </a:lnTo>
                  <a:lnTo>
                    <a:pt x="412" y="48"/>
                  </a:lnTo>
                  <a:lnTo>
                    <a:pt x="407" y="50"/>
                  </a:lnTo>
                  <a:lnTo>
                    <a:pt x="402" y="52"/>
                  </a:lnTo>
                  <a:lnTo>
                    <a:pt x="396" y="55"/>
                  </a:lnTo>
                  <a:lnTo>
                    <a:pt x="391" y="57"/>
                  </a:lnTo>
                  <a:lnTo>
                    <a:pt x="386" y="59"/>
                  </a:lnTo>
                  <a:lnTo>
                    <a:pt x="381" y="62"/>
                  </a:lnTo>
                  <a:lnTo>
                    <a:pt x="376" y="65"/>
                  </a:lnTo>
                  <a:lnTo>
                    <a:pt x="371" y="67"/>
                  </a:lnTo>
                  <a:lnTo>
                    <a:pt x="366" y="70"/>
                  </a:lnTo>
                  <a:lnTo>
                    <a:pt x="361" y="72"/>
                  </a:lnTo>
                  <a:lnTo>
                    <a:pt x="356" y="76"/>
                  </a:lnTo>
                  <a:lnTo>
                    <a:pt x="350" y="78"/>
                  </a:lnTo>
                  <a:lnTo>
                    <a:pt x="345" y="80"/>
                  </a:lnTo>
                  <a:lnTo>
                    <a:pt x="341" y="82"/>
                  </a:lnTo>
                  <a:lnTo>
                    <a:pt x="335" y="86"/>
                  </a:lnTo>
                  <a:lnTo>
                    <a:pt x="331" y="88"/>
                  </a:lnTo>
                  <a:lnTo>
                    <a:pt x="325" y="91"/>
                  </a:lnTo>
                  <a:lnTo>
                    <a:pt x="321" y="93"/>
                  </a:lnTo>
                  <a:lnTo>
                    <a:pt x="315" y="97"/>
                  </a:lnTo>
                  <a:lnTo>
                    <a:pt x="311" y="100"/>
                  </a:lnTo>
                  <a:lnTo>
                    <a:pt x="305" y="103"/>
                  </a:lnTo>
                  <a:lnTo>
                    <a:pt x="301" y="106"/>
                  </a:lnTo>
                  <a:lnTo>
                    <a:pt x="296" y="109"/>
                  </a:lnTo>
                  <a:lnTo>
                    <a:pt x="292" y="112"/>
                  </a:lnTo>
                  <a:lnTo>
                    <a:pt x="287" y="116"/>
                  </a:lnTo>
                  <a:lnTo>
                    <a:pt x="283" y="118"/>
                  </a:lnTo>
                  <a:lnTo>
                    <a:pt x="277" y="120"/>
                  </a:lnTo>
                  <a:lnTo>
                    <a:pt x="273" y="123"/>
                  </a:lnTo>
                  <a:lnTo>
                    <a:pt x="269" y="127"/>
                  </a:lnTo>
                  <a:lnTo>
                    <a:pt x="264" y="129"/>
                  </a:lnTo>
                  <a:lnTo>
                    <a:pt x="260" y="131"/>
                  </a:lnTo>
                  <a:lnTo>
                    <a:pt x="256" y="134"/>
                  </a:lnTo>
                  <a:lnTo>
                    <a:pt x="252" y="138"/>
                  </a:lnTo>
                  <a:lnTo>
                    <a:pt x="246" y="141"/>
                  </a:lnTo>
                  <a:lnTo>
                    <a:pt x="243" y="143"/>
                  </a:lnTo>
                  <a:lnTo>
                    <a:pt x="239" y="147"/>
                  </a:lnTo>
                  <a:lnTo>
                    <a:pt x="234" y="150"/>
                  </a:lnTo>
                  <a:lnTo>
                    <a:pt x="228" y="157"/>
                  </a:lnTo>
                  <a:lnTo>
                    <a:pt x="220" y="162"/>
                  </a:lnTo>
                  <a:lnTo>
                    <a:pt x="215" y="165"/>
                  </a:lnTo>
                  <a:lnTo>
                    <a:pt x="212" y="168"/>
                  </a:lnTo>
                  <a:lnTo>
                    <a:pt x="208" y="171"/>
                  </a:lnTo>
                  <a:lnTo>
                    <a:pt x="204" y="174"/>
                  </a:lnTo>
                  <a:lnTo>
                    <a:pt x="198" y="179"/>
                  </a:lnTo>
                  <a:lnTo>
                    <a:pt x="191" y="185"/>
                  </a:lnTo>
                  <a:lnTo>
                    <a:pt x="184" y="191"/>
                  </a:lnTo>
                  <a:lnTo>
                    <a:pt x="179" y="196"/>
                  </a:lnTo>
                  <a:lnTo>
                    <a:pt x="174" y="203"/>
                  </a:lnTo>
                  <a:lnTo>
                    <a:pt x="169" y="210"/>
                  </a:lnTo>
                  <a:lnTo>
                    <a:pt x="163" y="214"/>
                  </a:lnTo>
                  <a:lnTo>
                    <a:pt x="158" y="220"/>
                  </a:lnTo>
                  <a:lnTo>
                    <a:pt x="153" y="225"/>
                  </a:lnTo>
                  <a:lnTo>
                    <a:pt x="148" y="232"/>
                  </a:lnTo>
                  <a:lnTo>
                    <a:pt x="142" y="237"/>
                  </a:lnTo>
                  <a:lnTo>
                    <a:pt x="138" y="243"/>
                  </a:lnTo>
                  <a:lnTo>
                    <a:pt x="133" y="248"/>
                  </a:lnTo>
                  <a:lnTo>
                    <a:pt x="129" y="255"/>
                  </a:lnTo>
                  <a:lnTo>
                    <a:pt x="124" y="259"/>
                  </a:lnTo>
                  <a:lnTo>
                    <a:pt x="119" y="266"/>
                  </a:lnTo>
                  <a:lnTo>
                    <a:pt x="116" y="272"/>
                  </a:lnTo>
                  <a:lnTo>
                    <a:pt x="112" y="278"/>
                  </a:lnTo>
                  <a:lnTo>
                    <a:pt x="108" y="284"/>
                  </a:lnTo>
                  <a:lnTo>
                    <a:pt x="104" y="290"/>
                  </a:lnTo>
                  <a:lnTo>
                    <a:pt x="100" y="296"/>
                  </a:lnTo>
                  <a:lnTo>
                    <a:pt x="98" y="303"/>
                  </a:lnTo>
                  <a:lnTo>
                    <a:pt x="95" y="307"/>
                  </a:lnTo>
                  <a:lnTo>
                    <a:pt x="91" y="314"/>
                  </a:lnTo>
                  <a:lnTo>
                    <a:pt x="88" y="319"/>
                  </a:lnTo>
                  <a:lnTo>
                    <a:pt x="85" y="326"/>
                  </a:lnTo>
                  <a:lnTo>
                    <a:pt x="82" y="331"/>
                  </a:lnTo>
                  <a:lnTo>
                    <a:pt x="80" y="338"/>
                  </a:lnTo>
                  <a:lnTo>
                    <a:pt x="78" y="345"/>
                  </a:lnTo>
                  <a:lnTo>
                    <a:pt x="76" y="352"/>
                  </a:lnTo>
                  <a:lnTo>
                    <a:pt x="72" y="358"/>
                  </a:lnTo>
                  <a:lnTo>
                    <a:pt x="70" y="365"/>
                  </a:lnTo>
                  <a:lnTo>
                    <a:pt x="69" y="371"/>
                  </a:lnTo>
                  <a:lnTo>
                    <a:pt x="67" y="378"/>
                  </a:lnTo>
                  <a:lnTo>
                    <a:pt x="66" y="384"/>
                  </a:lnTo>
                  <a:lnTo>
                    <a:pt x="65" y="392"/>
                  </a:lnTo>
                  <a:lnTo>
                    <a:pt x="63" y="400"/>
                  </a:lnTo>
                  <a:lnTo>
                    <a:pt x="62" y="407"/>
                  </a:lnTo>
                  <a:lnTo>
                    <a:pt x="60" y="413"/>
                  </a:lnTo>
                  <a:lnTo>
                    <a:pt x="60" y="421"/>
                  </a:lnTo>
                  <a:lnTo>
                    <a:pt x="58" y="428"/>
                  </a:lnTo>
                  <a:lnTo>
                    <a:pt x="58" y="436"/>
                  </a:lnTo>
                  <a:lnTo>
                    <a:pt x="57" y="443"/>
                  </a:lnTo>
                  <a:lnTo>
                    <a:pt x="57" y="451"/>
                  </a:lnTo>
                  <a:lnTo>
                    <a:pt x="57" y="459"/>
                  </a:lnTo>
                  <a:lnTo>
                    <a:pt x="57" y="469"/>
                  </a:lnTo>
                  <a:lnTo>
                    <a:pt x="56" y="475"/>
                  </a:lnTo>
                  <a:lnTo>
                    <a:pt x="56" y="484"/>
                  </a:lnTo>
                  <a:lnTo>
                    <a:pt x="56" y="493"/>
                  </a:lnTo>
                  <a:lnTo>
                    <a:pt x="57" y="503"/>
                  </a:lnTo>
                  <a:lnTo>
                    <a:pt x="57" y="511"/>
                  </a:lnTo>
                  <a:lnTo>
                    <a:pt x="57" y="521"/>
                  </a:lnTo>
                  <a:lnTo>
                    <a:pt x="57" y="531"/>
                  </a:lnTo>
                  <a:lnTo>
                    <a:pt x="59" y="540"/>
                  </a:lnTo>
                  <a:lnTo>
                    <a:pt x="59" y="549"/>
                  </a:lnTo>
                  <a:lnTo>
                    <a:pt x="60" y="559"/>
                  </a:lnTo>
                  <a:lnTo>
                    <a:pt x="61" y="569"/>
                  </a:lnTo>
                  <a:lnTo>
                    <a:pt x="63" y="580"/>
                  </a:lnTo>
                  <a:lnTo>
                    <a:pt x="63" y="590"/>
                  </a:lnTo>
                  <a:lnTo>
                    <a:pt x="66" y="601"/>
                  </a:lnTo>
                  <a:lnTo>
                    <a:pt x="67" y="612"/>
                  </a:lnTo>
                  <a:lnTo>
                    <a:pt x="69" y="625"/>
                  </a:lnTo>
                  <a:lnTo>
                    <a:pt x="71" y="635"/>
                  </a:lnTo>
                  <a:lnTo>
                    <a:pt x="72" y="646"/>
                  </a:lnTo>
                  <a:lnTo>
                    <a:pt x="76" y="659"/>
                  </a:lnTo>
                  <a:lnTo>
                    <a:pt x="78" y="671"/>
                  </a:lnTo>
                  <a:lnTo>
                    <a:pt x="80" y="683"/>
                  </a:lnTo>
                  <a:lnTo>
                    <a:pt x="82" y="696"/>
                  </a:lnTo>
                  <a:lnTo>
                    <a:pt x="85" y="709"/>
                  </a:lnTo>
                  <a:lnTo>
                    <a:pt x="88" y="723"/>
                  </a:lnTo>
                  <a:lnTo>
                    <a:pt x="91" y="735"/>
                  </a:lnTo>
                  <a:lnTo>
                    <a:pt x="93" y="747"/>
                  </a:lnTo>
                  <a:lnTo>
                    <a:pt x="96" y="760"/>
                  </a:lnTo>
                  <a:lnTo>
                    <a:pt x="99" y="772"/>
                  </a:lnTo>
                  <a:lnTo>
                    <a:pt x="101" y="784"/>
                  </a:lnTo>
                  <a:lnTo>
                    <a:pt x="103" y="796"/>
                  </a:lnTo>
                  <a:lnTo>
                    <a:pt x="107" y="807"/>
                  </a:lnTo>
                  <a:lnTo>
                    <a:pt x="110" y="818"/>
                  </a:lnTo>
                  <a:lnTo>
                    <a:pt x="112" y="829"/>
                  </a:lnTo>
                  <a:lnTo>
                    <a:pt x="114" y="839"/>
                  </a:lnTo>
                  <a:lnTo>
                    <a:pt x="117" y="849"/>
                  </a:lnTo>
                  <a:lnTo>
                    <a:pt x="119" y="860"/>
                  </a:lnTo>
                  <a:lnTo>
                    <a:pt x="122" y="870"/>
                  </a:lnTo>
                  <a:lnTo>
                    <a:pt x="124" y="880"/>
                  </a:lnTo>
                  <a:lnTo>
                    <a:pt x="127" y="890"/>
                  </a:lnTo>
                  <a:lnTo>
                    <a:pt x="129" y="900"/>
                  </a:lnTo>
                  <a:lnTo>
                    <a:pt x="131" y="909"/>
                  </a:lnTo>
                  <a:lnTo>
                    <a:pt x="133" y="918"/>
                  </a:lnTo>
                  <a:lnTo>
                    <a:pt x="134" y="928"/>
                  </a:lnTo>
                  <a:lnTo>
                    <a:pt x="138" y="937"/>
                  </a:lnTo>
                  <a:lnTo>
                    <a:pt x="139" y="944"/>
                  </a:lnTo>
                  <a:lnTo>
                    <a:pt x="141" y="953"/>
                  </a:lnTo>
                  <a:lnTo>
                    <a:pt x="143" y="962"/>
                  </a:lnTo>
                  <a:lnTo>
                    <a:pt x="146" y="971"/>
                  </a:lnTo>
                  <a:lnTo>
                    <a:pt x="147" y="979"/>
                  </a:lnTo>
                  <a:lnTo>
                    <a:pt x="149" y="986"/>
                  </a:lnTo>
                  <a:lnTo>
                    <a:pt x="150" y="995"/>
                  </a:lnTo>
                  <a:lnTo>
                    <a:pt x="153" y="1003"/>
                  </a:lnTo>
                  <a:lnTo>
                    <a:pt x="154" y="1012"/>
                  </a:lnTo>
                  <a:lnTo>
                    <a:pt x="157" y="1020"/>
                  </a:lnTo>
                  <a:lnTo>
                    <a:pt x="158" y="1027"/>
                  </a:lnTo>
                  <a:lnTo>
                    <a:pt x="160" y="1036"/>
                  </a:lnTo>
                  <a:lnTo>
                    <a:pt x="161" y="1043"/>
                  </a:lnTo>
                  <a:lnTo>
                    <a:pt x="162" y="1051"/>
                  </a:lnTo>
                  <a:lnTo>
                    <a:pt x="163" y="1058"/>
                  </a:lnTo>
                  <a:lnTo>
                    <a:pt x="165" y="1066"/>
                  </a:lnTo>
                  <a:lnTo>
                    <a:pt x="165" y="1074"/>
                  </a:lnTo>
                  <a:lnTo>
                    <a:pt x="168" y="1082"/>
                  </a:lnTo>
                  <a:lnTo>
                    <a:pt x="169" y="1089"/>
                  </a:lnTo>
                  <a:lnTo>
                    <a:pt x="170" y="1097"/>
                  </a:lnTo>
                  <a:lnTo>
                    <a:pt x="170" y="1105"/>
                  </a:lnTo>
                  <a:lnTo>
                    <a:pt x="172" y="1113"/>
                  </a:lnTo>
                  <a:lnTo>
                    <a:pt x="172" y="1120"/>
                  </a:lnTo>
                  <a:lnTo>
                    <a:pt x="173" y="1128"/>
                  </a:lnTo>
                  <a:lnTo>
                    <a:pt x="173" y="1136"/>
                  </a:lnTo>
                  <a:lnTo>
                    <a:pt x="174" y="1144"/>
                  </a:lnTo>
                  <a:lnTo>
                    <a:pt x="174" y="1152"/>
                  </a:lnTo>
                  <a:lnTo>
                    <a:pt x="175" y="1161"/>
                  </a:lnTo>
                  <a:lnTo>
                    <a:pt x="175" y="1168"/>
                  </a:lnTo>
                  <a:lnTo>
                    <a:pt x="175" y="1177"/>
                  </a:lnTo>
                  <a:lnTo>
                    <a:pt x="175" y="1184"/>
                  </a:lnTo>
                  <a:lnTo>
                    <a:pt x="177" y="1193"/>
                  </a:lnTo>
                  <a:lnTo>
                    <a:pt x="177" y="1202"/>
                  </a:lnTo>
                  <a:lnTo>
                    <a:pt x="177" y="1211"/>
                  </a:lnTo>
                  <a:lnTo>
                    <a:pt x="177" y="1220"/>
                  </a:lnTo>
                  <a:lnTo>
                    <a:pt x="177" y="1230"/>
                  </a:lnTo>
                  <a:lnTo>
                    <a:pt x="175" y="1238"/>
                  </a:lnTo>
                  <a:lnTo>
                    <a:pt x="175" y="1246"/>
                  </a:lnTo>
                  <a:lnTo>
                    <a:pt x="174" y="1256"/>
                  </a:lnTo>
                  <a:lnTo>
                    <a:pt x="174" y="1266"/>
                  </a:lnTo>
                  <a:lnTo>
                    <a:pt x="174" y="1276"/>
                  </a:lnTo>
                  <a:lnTo>
                    <a:pt x="173" y="1286"/>
                  </a:lnTo>
                  <a:lnTo>
                    <a:pt x="172" y="1296"/>
                  </a:lnTo>
                  <a:lnTo>
                    <a:pt x="172" y="1308"/>
                  </a:lnTo>
                  <a:lnTo>
                    <a:pt x="170" y="1314"/>
                  </a:lnTo>
                  <a:lnTo>
                    <a:pt x="167" y="1322"/>
                  </a:lnTo>
                  <a:lnTo>
                    <a:pt x="162" y="1326"/>
                  </a:lnTo>
                  <a:lnTo>
                    <a:pt x="158" y="1331"/>
                  </a:lnTo>
                  <a:lnTo>
                    <a:pt x="150" y="1333"/>
                  </a:lnTo>
                  <a:lnTo>
                    <a:pt x="144" y="1336"/>
                  </a:lnTo>
                  <a:lnTo>
                    <a:pt x="138" y="1336"/>
                  </a:lnTo>
                  <a:lnTo>
                    <a:pt x="131" y="1337"/>
                  </a:lnTo>
                  <a:lnTo>
                    <a:pt x="123" y="1335"/>
                  </a:lnTo>
                  <a:lnTo>
                    <a:pt x="116" y="1333"/>
                  </a:lnTo>
                  <a:lnTo>
                    <a:pt x="110" y="1329"/>
                  </a:lnTo>
                  <a:lnTo>
                    <a:pt x="104" y="1325"/>
                  </a:lnTo>
                  <a:lnTo>
                    <a:pt x="100" y="1319"/>
                  </a:lnTo>
                  <a:lnTo>
                    <a:pt x="97" y="1314"/>
                  </a:lnTo>
                  <a:lnTo>
                    <a:pt x="95" y="1306"/>
                  </a:lnTo>
                  <a:lnTo>
                    <a:pt x="95" y="1298"/>
                  </a:lnTo>
                  <a:lnTo>
                    <a:pt x="95" y="1290"/>
                  </a:lnTo>
                  <a:lnTo>
                    <a:pt x="96" y="1280"/>
                  </a:lnTo>
                  <a:lnTo>
                    <a:pt x="96" y="1270"/>
                  </a:lnTo>
                  <a:lnTo>
                    <a:pt x="97" y="1261"/>
                  </a:lnTo>
                  <a:lnTo>
                    <a:pt x="97" y="1252"/>
                  </a:lnTo>
                  <a:lnTo>
                    <a:pt x="97" y="1243"/>
                  </a:lnTo>
                  <a:lnTo>
                    <a:pt x="98" y="1234"/>
                  </a:lnTo>
                  <a:lnTo>
                    <a:pt x="99" y="1227"/>
                  </a:lnTo>
                  <a:lnTo>
                    <a:pt x="99" y="1218"/>
                  </a:lnTo>
                  <a:lnTo>
                    <a:pt x="100" y="1209"/>
                  </a:lnTo>
                  <a:lnTo>
                    <a:pt x="100" y="1201"/>
                  </a:lnTo>
                  <a:lnTo>
                    <a:pt x="100" y="1193"/>
                  </a:lnTo>
                  <a:lnTo>
                    <a:pt x="100" y="1186"/>
                  </a:lnTo>
                  <a:lnTo>
                    <a:pt x="101" y="1177"/>
                  </a:lnTo>
                  <a:lnTo>
                    <a:pt x="101" y="1170"/>
                  </a:lnTo>
                  <a:lnTo>
                    <a:pt x="102" y="1162"/>
                  </a:lnTo>
                  <a:lnTo>
                    <a:pt x="102" y="1155"/>
                  </a:lnTo>
                  <a:lnTo>
                    <a:pt x="102" y="1147"/>
                  </a:lnTo>
                  <a:lnTo>
                    <a:pt x="102" y="1139"/>
                  </a:lnTo>
                  <a:lnTo>
                    <a:pt x="102" y="1131"/>
                  </a:lnTo>
                  <a:lnTo>
                    <a:pt x="102" y="1124"/>
                  </a:lnTo>
                  <a:lnTo>
                    <a:pt x="102" y="1117"/>
                  </a:lnTo>
                  <a:lnTo>
                    <a:pt x="102" y="1109"/>
                  </a:lnTo>
                  <a:lnTo>
                    <a:pt x="102" y="1103"/>
                  </a:lnTo>
                  <a:lnTo>
                    <a:pt x="101" y="1094"/>
                  </a:lnTo>
                  <a:lnTo>
                    <a:pt x="101" y="1086"/>
                  </a:lnTo>
                  <a:lnTo>
                    <a:pt x="101" y="1079"/>
                  </a:lnTo>
                  <a:lnTo>
                    <a:pt x="101" y="1072"/>
                  </a:lnTo>
                  <a:lnTo>
                    <a:pt x="100" y="1064"/>
                  </a:lnTo>
                  <a:lnTo>
                    <a:pt x="100" y="1057"/>
                  </a:lnTo>
                  <a:lnTo>
                    <a:pt x="100" y="1049"/>
                  </a:lnTo>
                  <a:lnTo>
                    <a:pt x="100" y="1043"/>
                  </a:lnTo>
                  <a:lnTo>
                    <a:pt x="98" y="1034"/>
                  </a:lnTo>
                  <a:lnTo>
                    <a:pt x="98" y="1026"/>
                  </a:lnTo>
                  <a:lnTo>
                    <a:pt x="97" y="1017"/>
                  </a:lnTo>
                  <a:lnTo>
                    <a:pt x="97" y="1010"/>
                  </a:lnTo>
                  <a:lnTo>
                    <a:pt x="95" y="1002"/>
                  </a:lnTo>
                  <a:lnTo>
                    <a:pt x="95" y="993"/>
                  </a:lnTo>
                  <a:lnTo>
                    <a:pt x="93" y="985"/>
                  </a:lnTo>
                  <a:lnTo>
                    <a:pt x="92" y="978"/>
                  </a:lnTo>
                  <a:lnTo>
                    <a:pt x="91" y="968"/>
                  </a:lnTo>
                  <a:lnTo>
                    <a:pt x="89" y="959"/>
                  </a:lnTo>
                  <a:lnTo>
                    <a:pt x="88" y="950"/>
                  </a:lnTo>
                  <a:lnTo>
                    <a:pt x="87" y="942"/>
                  </a:lnTo>
                  <a:lnTo>
                    <a:pt x="85" y="932"/>
                  </a:lnTo>
                  <a:lnTo>
                    <a:pt x="83" y="923"/>
                  </a:lnTo>
                  <a:lnTo>
                    <a:pt x="81" y="913"/>
                  </a:lnTo>
                  <a:lnTo>
                    <a:pt x="80" y="905"/>
                  </a:lnTo>
                  <a:lnTo>
                    <a:pt x="78" y="893"/>
                  </a:lnTo>
                  <a:lnTo>
                    <a:pt x="76" y="883"/>
                  </a:lnTo>
                  <a:lnTo>
                    <a:pt x="73" y="874"/>
                  </a:lnTo>
                  <a:lnTo>
                    <a:pt x="72" y="862"/>
                  </a:lnTo>
                  <a:lnTo>
                    <a:pt x="69" y="851"/>
                  </a:lnTo>
                  <a:lnTo>
                    <a:pt x="67" y="840"/>
                  </a:lnTo>
                  <a:lnTo>
                    <a:pt x="65" y="829"/>
                  </a:lnTo>
                  <a:lnTo>
                    <a:pt x="62" y="818"/>
                  </a:lnTo>
                  <a:lnTo>
                    <a:pt x="59" y="806"/>
                  </a:lnTo>
                  <a:lnTo>
                    <a:pt x="57" y="794"/>
                  </a:lnTo>
                  <a:lnTo>
                    <a:pt x="53" y="782"/>
                  </a:lnTo>
                  <a:lnTo>
                    <a:pt x="50" y="770"/>
                  </a:lnTo>
                  <a:lnTo>
                    <a:pt x="48" y="755"/>
                  </a:lnTo>
                  <a:lnTo>
                    <a:pt x="45" y="743"/>
                  </a:lnTo>
                  <a:lnTo>
                    <a:pt x="41" y="730"/>
                  </a:lnTo>
                  <a:lnTo>
                    <a:pt x="38" y="716"/>
                  </a:lnTo>
                  <a:lnTo>
                    <a:pt x="34" y="699"/>
                  </a:lnTo>
                  <a:lnTo>
                    <a:pt x="29" y="681"/>
                  </a:lnTo>
                  <a:lnTo>
                    <a:pt x="26" y="663"/>
                  </a:lnTo>
                  <a:lnTo>
                    <a:pt x="22" y="647"/>
                  </a:lnTo>
                  <a:lnTo>
                    <a:pt x="18" y="630"/>
                  </a:lnTo>
                  <a:lnTo>
                    <a:pt x="16" y="614"/>
                  </a:lnTo>
                  <a:lnTo>
                    <a:pt x="14" y="597"/>
                  </a:lnTo>
                  <a:lnTo>
                    <a:pt x="10" y="583"/>
                  </a:lnTo>
                  <a:lnTo>
                    <a:pt x="8" y="567"/>
                  </a:lnTo>
                  <a:lnTo>
                    <a:pt x="6" y="552"/>
                  </a:lnTo>
                  <a:lnTo>
                    <a:pt x="4" y="537"/>
                  </a:lnTo>
                  <a:lnTo>
                    <a:pt x="4" y="522"/>
                  </a:lnTo>
                  <a:lnTo>
                    <a:pt x="2" y="507"/>
                  </a:lnTo>
                  <a:lnTo>
                    <a:pt x="1" y="494"/>
                  </a:lnTo>
                  <a:lnTo>
                    <a:pt x="1" y="480"/>
                  </a:lnTo>
                  <a:lnTo>
                    <a:pt x="1" y="466"/>
                  </a:lnTo>
                  <a:lnTo>
                    <a:pt x="0" y="452"/>
                  </a:lnTo>
                  <a:lnTo>
                    <a:pt x="0" y="439"/>
                  </a:lnTo>
                  <a:lnTo>
                    <a:pt x="1" y="425"/>
                  </a:lnTo>
                  <a:lnTo>
                    <a:pt x="4" y="413"/>
                  </a:lnTo>
                  <a:lnTo>
                    <a:pt x="4" y="400"/>
                  </a:lnTo>
                  <a:lnTo>
                    <a:pt x="5" y="388"/>
                  </a:lnTo>
                  <a:lnTo>
                    <a:pt x="7" y="376"/>
                  </a:lnTo>
                  <a:lnTo>
                    <a:pt x="10" y="365"/>
                  </a:lnTo>
                  <a:lnTo>
                    <a:pt x="12" y="352"/>
                  </a:lnTo>
                  <a:lnTo>
                    <a:pt x="15" y="340"/>
                  </a:lnTo>
                  <a:lnTo>
                    <a:pt x="18" y="328"/>
                  </a:lnTo>
                  <a:lnTo>
                    <a:pt x="22" y="318"/>
                  </a:lnTo>
                  <a:lnTo>
                    <a:pt x="26" y="306"/>
                  </a:lnTo>
                  <a:lnTo>
                    <a:pt x="29" y="296"/>
                  </a:lnTo>
                  <a:lnTo>
                    <a:pt x="35" y="285"/>
                  </a:lnTo>
                  <a:lnTo>
                    <a:pt x="39" y="275"/>
                  </a:lnTo>
                  <a:lnTo>
                    <a:pt x="45" y="264"/>
                  </a:lnTo>
                  <a:lnTo>
                    <a:pt x="49" y="253"/>
                  </a:lnTo>
                  <a:lnTo>
                    <a:pt x="55" y="244"/>
                  </a:lnTo>
                  <a:lnTo>
                    <a:pt x="61" y="234"/>
                  </a:lnTo>
                  <a:lnTo>
                    <a:pt x="67" y="224"/>
                  </a:lnTo>
                  <a:lnTo>
                    <a:pt x="73" y="214"/>
                  </a:lnTo>
                  <a:lnTo>
                    <a:pt x="81" y="205"/>
                  </a:lnTo>
                  <a:lnTo>
                    <a:pt x="88" y="196"/>
                  </a:lnTo>
                  <a:lnTo>
                    <a:pt x="96" y="186"/>
                  </a:lnTo>
                  <a:lnTo>
                    <a:pt x="103" y="178"/>
                  </a:lnTo>
                  <a:lnTo>
                    <a:pt x="112" y="169"/>
                  </a:lnTo>
                  <a:lnTo>
                    <a:pt x="121" y="160"/>
                  </a:lnTo>
                  <a:lnTo>
                    <a:pt x="130" y="151"/>
                  </a:lnTo>
                  <a:lnTo>
                    <a:pt x="140" y="143"/>
                  </a:lnTo>
                  <a:lnTo>
                    <a:pt x="150" y="134"/>
                  </a:lnTo>
                  <a:lnTo>
                    <a:pt x="160" y="127"/>
                  </a:lnTo>
                  <a:lnTo>
                    <a:pt x="170" y="118"/>
                  </a:lnTo>
                  <a:lnTo>
                    <a:pt x="181" y="109"/>
                  </a:lnTo>
                  <a:lnTo>
                    <a:pt x="191" y="101"/>
                  </a:lnTo>
                  <a:lnTo>
                    <a:pt x="203" y="93"/>
                  </a:lnTo>
                  <a:lnTo>
                    <a:pt x="215" y="87"/>
                  </a:lnTo>
                  <a:lnTo>
                    <a:pt x="228" y="79"/>
                  </a:lnTo>
                  <a:lnTo>
                    <a:pt x="240" y="72"/>
                  </a:lnTo>
                  <a:lnTo>
                    <a:pt x="253" y="65"/>
                  </a:lnTo>
                  <a:lnTo>
                    <a:pt x="266" y="57"/>
                  </a:lnTo>
                  <a:lnTo>
                    <a:pt x="281" y="50"/>
                  </a:lnTo>
                  <a:lnTo>
                    <a:pt x="295" y="43"/>
                  </a:lnTo>
                  <a:lnTo>
                    <a:pt x="310" y="36"/>
                  </a:lnTo>
                  <a:lnTo>
                    <a:pt x="324" y="28"/>
                  </a:lnTo>
                  <a:lnTo>
                    <a:pt x="340" y="22"/>
                  </a:lnTo>
                  <a:lnTo>
                    <a:pt x="355" y="16"/>
                  </a:lnTo>
                  <a:lnTo>
                    <a:pt x="372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1037" y="1362"/>
              <a:ext cx="47" cy="296"/>
            </a:xfrm>
            <a:custGeom>
              <a:avLst/>
              <a:gdLst>
                <a:gd name="T0" fmla="*/ 0 w 95"/>
                <a:gd name="T1" fmla="*/ 1 h 592"/>
                <a:gd name="T2" fmla="*/ 0 w 95"/>
                <a:gd name="T3" fmla="*/ 1 h 592"/>
                <a:gd name="T4" fmla="*/ 0 w 95"/>
                <a:gd name="T5" fmla="*/ 1 h 592"/>
                <a:gd name="T6" fmla="*/ 0 w 95"/>
                <a:gd name="T7" fmla="*/ 1 h 592"/>
                <a:gd name="T8" fmla="*/ 0 w 95"/>
                <a:gd name="T9" fmla="*/ 1 h 592"/>
                <a:gd name="T10" fmla="*/ 0 w 95"/>
                <a:gd name="T11" fmla="*/ 1 h 592"/>
                <a:gd name="T12" fmla="*/ 0 w 95"/>
                <a:gd name="T13" fmla="*/ 1 h 592"/>
                <a:gd name="T14" fmla="*/ 0 w 95"/>
                <a:gd name="T15" fmla="*/ 1 h 592"/>
                <a:gd name="T16" fmla="*/ 0 w 95"/>
                <a:gd name="T17" fmla="*/ 1 h 592"/>
                <a:gd name="T18" fmla="*/ 0 w 95"/>
                <a:gd name="T19" fmla="*/ 1 h 592"/>
                <a:gd name="T20" fmla="*/ 0 w 95"/>
                <a:gd name="T21" fmla="*/ 1 h 592"/>
                <a:gd name="T22" fmla="*/ 0 w 95"/>
                <a:gd name="T23" fmla="*/ 1 h 592"/>
                <a:gd name="T24" fmla="*/ 0 w 95"/>
                <a:gd name="T25" fmla="*/ 1 h 592"/>
                <a:gd name="T26" fmla="*/ 0 w 95"/>
                <a:gd name="T27" fmla="*/ 1 h 592"/>
                <a:gd name="T28" fmla="*/ 0 w 95"/>
                <a:gd name="T29" fmla="*/ 1 h 592"/>
                <a:gd name="T30" fmla="*/ 0 w 95"/>
                <a:gd name="T31" fmla="*/ 1 h 592"/>
                <a:gd name="T32" fmla="*/ 0 w 95"/>
                <a:gd name="T33" fmla="*/ 1 h 592"/>
                <a:gd name="T34" fmla="*/ 0 w 95"/>
                <a:gd name="T35" fmla="*/ 1 h 592"/>
                <a:gd name="T36" fmla="*/ 0 w 95"/>
                <a:gd name="T37" fmla="*/ 1 h 592"/>
                <a:gd name="T38" fmla="*/ 0 w 95"/>
                <a:gd name="T39" fmla="*/ 1 h 592"/>
                <a:gd name="T40" fmla="*/ 0 w 95"/>
                <a:gd name="T41" fmla="*/ 1 h 592"/>
                <a:gd name="T42" fmla="*/ 0 w 95"/>
                <a:gd name="T43" fmla="*/ 1 h 592"/>
                <a:gd name="T44" fmla="*/ 0 w 95"/>
                <a:gd name="T45" fmla="*/ 1 h 592"/>
                <a:gd name="T46" fmla="*/ 0 w 95"/>
                <a:gd name="T47" fmla="*/ 1 h 592"/>
                <a:gd name="T48" fmla="*/ 0 w 95"/>
                <a:gd name="T49" fmla="*/ 1 h 592"/>
                <a:gd name="T50" fmla="*/ 0 w 95"/>
                <a:gd name="T51" fmla="*/ 1 h 592"/>
                <a:gd name="T52" fmla="*/ 0 w 95"/>
                <a:gd name="T53" fmla="*/ 1 h 592"/>
                <a:gd name="T54" fmla="*/ 0 w 95"/>
                <a:gd name="T55" fmla="*/ 1 h 592"/>
                <a:gd name="T56" fmla="*/ 0 w 95"/>
                <a:gd name="T57" fmla="*/ 1 h 592"/>
                <a:gd name="T58" fmla="*/ 0 w 95"/>
                <a:gd name="T59" fmla="*/ 1 h 592"/>
                <a:gd name="T60" fmla="*/ 0 w 95"/>
                <a:gd name="T61" fmla="*/ 1 h 592"/>
                <a:gd name="T62" fmla="*/ 0 w 95"/>
                <a:gd name="T63" fmla="*/ 1 h 592"/>
                <a:gd name="T64" fmla="*/ 0 w 95"/>
                <a:gd name="T65" fmla="*/ 1 h 592"/>
                <a:gd name="T66" fmla="*/ 0 w 95"/>
                <a:gd name="T67" fmla="*/ 1 h 592"/>
                <a:gd name="T68" fmla="*/ 0 w 95"/>
                <a:gd name="T69" fmla="*/ 1 h 592"/>
                <a:gd name="T70" fmla="*/ 0 w 95"/>
                <a:gd name="T71" fmla="*/ 1 h 592"/>
                <a:gd name="T72" fmla="*/ 0 w 95"/>
                <a:gd name="T73" fmla="*/ 1 h 592"/>
                <a:gd name="T74" fmla="*/ 0 w 95"/>
                <a:gd name="T75" fmla="*/ 1 h 592"/>
                <a:gd name="T76" fmla="*/ 0 w 95"/>
                <a:gd name="T77" fmla="*/ 1 h 592"/>
                <a:gd name="T78" fmla="*/ 0 w 95"/>
                <a:gd name="T79" fmla="*/ 1 h 592"/>
                <a:gd name="T80" fmla="*/ 0 w 95"/>
                <a:gd name="T81" fmla="*/ 1 h 592"/>
                <a:gd name="T82" fmla="*/ 0 w 95"/>
                <a:gd name="T83" fmla="*/ 1 h 592"/>
                <a:gd name="T84" fmla="*/ 0 w 95"/>
                <a:gd name="T85" fmla="*/ 1 h 592"/>
                <a:gd name="T86" fmla="*/ 0 w 95"/>
                <a:gd name="T87" fmla="*/ 1 h 592"/>
                <a:gd name="T88" fmla="*/ 0 w 95"/>
                <a:gd name="T89" fmla="*/ 1 h 592"/>
                <a:gd name="T90" fmla="*/ 0 w 95"/>
                <a:gd name="T91" fmla="*/ 1 h 592"/>
                <a:gd name="T92" fmla="*/ 0 w 95"/>
                <a:gd name="T93" fmla="*/ 1 h 592"/>
                <a:gd name="T94" fmla="*/ 0 w 95"/>
                <a:gd name="T95" fmla="*/ 1 h 592"/>
                <a:gd name="T96" fmla="*/ 0 w 95"/>
                <a:gd name="T97" fmla="*/ 1 h 592"/>
                <a:gd name="T98" fmla="*/ 0 w 95"/>
                <a:gd name="T99" fmla="*/ 1 h 592"/>
                <a:gd name="T100" fmla="*/ 0 w 95"/>
                <a:gd name="T101" fmla="*/ 1 h 592"/>
                <a:gd name="T102" fmla="*/ 0 w 95"/>
                <a:gd name="T103" fmla="*/ 1 h 592"/>
                <a:gd name="T104" fmla="*/ 0 w 95"/>
                <a:gd name="T105" fmla="*/ 1 h 592"/>
                <a:gd name="T106" fmla="*/ 0 w 95"/>
                <a:gd name="T107" fmla="*/ 1 h 592"/>
                <a:gd name="T108" fmla="*/ 0 w 95"/>
                <a:gd name="T109" fmla="*/ 1 h 592"/>
                <a:gd name="T110" fmla="*/ 0 w 95"/>
                <a:gd name="T111" fmla="*/ 1 h 592"/>
                <a:gd name="T112" fmla="*/ 0 w 95"/>
                <a:gd name="T113" fmla="*/ 1 h 592"/>
                <a:gd name="T114" fmla="*/ 0 w 95"/>
                <a:gd name="T115" fmla="*/ 1 h 592"/>
                <a:gd name="T116" fmla="*/ 0 w 95"/>
                <a:gd name="T117" fmla="*/ 1 h 592"/>
                <a:gd name="T118" fmla="*/ 0 w 95"/>
                <a:gd name="T119" fmla="*/ 1 h 592"/>
                <a:gd name="T120" fmla="*/ 0 w 95"/>
                <a:gd name="T121" fmla="*/ 0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"/>
                <a:gd name="T184" fmla="*/ 0 h 592"/>
                <a:gd name="T185" fmla="*/ 95 w 95"/>
                <a:gd name="T186" fmla="*/ 592 h 5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" h="592">
                  <a:moveTo>
                    <a:pt x="40" y="12"/>
                  </a:moveTo>
                  <a:lnTo>
                    <a:pt x="43" y="16"/>
                  </a:lnTo>
                  <a:lnTo>
                    <a:pt x="45" y="21"/>
                  </a:lnTo>
                  <a:lnTo>
                    <a:pt x="47" y="26"/>
                  </a:lnTo>
                  <a:lnTo>
                    <a:pt x="50" y="31"/>
                  </a:lnTo>
                  <a:lnTo>
                    <a:pt x="54" y="35"/>
                  </a:lnTo>
                  <a:lnTo>
                    <a:pt x="56" y="41"/>
                  </a:lnTo>
                  <a:lnTo>
                    <a:pt x="58" y="45"/>
                  </a:lnTo>
                  <a:lnTo>
                    <a:pt x="60" y="51"/>
                  </a:lnTo>
                  <a:lnTo>
                    <a:pt x="61" y="55"/>
                  </a:lnTo>
                  <a:lnTo>
                    <a:pt x="64" y="61"/>
                  </a:lnTo>
                  <a:lnTo>
                    <a:pt x="65" y="65"/>
                  </a:lnTo>
                  <a:lnTo>
                    <a:pt x="67" y="71"/>
                  </a:lnTo>
                  <a:lnTo>
                    <a:pt x="68" y="75"/>
                  </a:lnTo>
                  <a:lnTo>
                    <a:pt x="69" y="79"/>
                  </a:lnTo>
                  <a:lnTo>
                    <a:pt x="70" y="85"/>
                  </a:lnTo>
                  <a:lnTo>
                    <a:pt x="71" y="91"/>
                  </a:lnTo>
                  <a:lnTo>
                    <a:pt x="71" y="95"/>
                  </a:lnTo>
                  <a:lnTo>
                    <a:pt x="72" y="101"/>
                  </a:lnTo>
                  <a:lnTo>
                    <a:pt x="74" y="105"/>
                  </a:lnTo>
                  <a:lnTo>
                    <a:pt x="75" y="110"/>
                  </a:lnTo>
                  <a:lnTo>
                    <a:pt x="75" y="116"/>
                  </a:lnTo>
                  <a:lnTo>
                    <a:pt x="76" y="122"/>
                  </a:lnTo>
                  <a:lnTo>
                    <a:pt x="77" y="126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8" y="141"/>
                  </a:lnTo>
                  <a:lnTo>
                    <a:pt x="78" y="147"/>
                  </a:lnTo>
                  <a:lnTo>
                    <a:pt x="78" y="153"/>
                  </a:lnTo>
                  <a:lnTo>
                    <a:pt x="78" y="157"/>
                  </a:lnTo>
                  <a:lnTo>
                    <a:pt x="78" y="164"/>
                  </a:lnTo>
                  <a:lnTo>
                    <a:pt x="78" y="169"/>
                  </a:lnTo>
                  <a:lnTo>
                    <a:pt x="79" y="175"/>
                  </a:lnTo>
                  <a:lnTo>
                    <a:pt x="78" y="179"/>
                  </a:lnTo>
                  <a:lnTo>
                    <a:pt x="78" y="185"/>
                  </a:lnTo>
                  <a:lnTo>
                    <a:pt x="78" y="190"/>
                  </a:lnTo>
                  <a:lnTo>
                    <a:pt x="78" y="196"/>
                  </a:lnTo>
                  <a:lnTo>
                    <a:pt x="78" y="201"/>
                  </a:lnTo>
                  <a:lnTo>
                    <a:pt x="78" y="206"/>
                  </a:lnTo>
                  <a:lnTo>
                    <a:pt x="78" y="211"/>
                  </a:lnTo>
                  <a:lnTo>
                    <a:pt x="78" y="217"/>
                  </a:lnTo>
                  <a:lnTo>
                    <a:pt x="78" y="222"/>
                  </a:lnTo>
                  <a:lnTo>
                    <a:pt x="78" y="228"/>
                  </a:lnTo>
                  <a:lnTo>
                    <a:pt x="78" y="232"/>
                  </a:lnTo>
                  <a:lnTo>
                    <a:pt x="78" y="239"/>
                  </a:lnTo>
                  <a:lnTo>
                    <a:pt x="78" y="243"/>
                  </a:lnTo>
                  <a:lnTo>
                    <a:pt x="78" y="249"/>
                  </a:lnTo>
                  <a:lnTo>
                    <a:pt x="78" y="254"/>
                  </a:lnTo>
                  <a:lnTo>
                    <a:pt x="78" y="261"/>
                  </a:lnTo>
                  <a:lnTo>
                    <a:pt x="78" y="265"/>
                  </a:lnTo>
                  <a:lnTo>
                    <a:pt x="78" y="271"/>
                  </a:lnTo>
                  <a:lnTo>
                    <a:pt x="78" y="276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78" y="292"/>
                  </a:lnTo>
                  <a:lnTo>
                    <a:pt x="79" y="299"/>
                  </a:lnTo>
                  <a:lnTo>
                    <a:pt x="80" y="304"/>
                  </a:lnTo>
                  <a:lnTo>
                    <a:pt x="80" y="309"/>
                  </a:lnTo>
                  <a:lnTo>
                    <a:pt x="81" y="314"/>
                  </a:lnTo>
                  <a:lnTo>
                    <a:pt x="81" y="320"/>
                  </a:lnTo>
                  <a:lnTo>
                    <a:pt x="82" y="326"/>
                  </a:lnTo>
                  <a:lnTo>
                    <a:pt x="84" y="331"/>
                  </a:lnTo>
                  <a:lnTo>
                    <a:pt x="85" y="336"/>
                  </a:lnTo>
                  <a:lnTo>
                    <a:pt x="86" y="342"/>
                  </a:lnTo>
                  <a:lnTo>
                    <a:pt x="88" y="347"/>
                  </a:lnTo>
                  <a:lnTo>
                    <a:pt x="89" y="354"/>
                  </a:lnTo>
                  <a:lnTo>
                    <a:pt x="90" y="361"/>
                  </a:lnTo>
                  <a:lnTo>
                    <a:pt x="91" y="366"/>
                  </a:lnTo>
                  <a:lnTo>
                    <a:pt x="92" y="373"/>
                  </a:lnTo>
                  <a:lnTo>
                    <a:pt x="92" y="379"/>
                  </a:lnTo>
                  <a:lnTo>
                    <a:pt x="94" y="386"/>
                  </a:lnTo>
                  <a:lnTo>
                    <a:pt x="94" y="393"/>
                  </a:lnTo>
                  <a:lnTo>
                    <a:pt x="95" y="400"/>
                  </a:lnTo>
                  <a:lnTo>
                    <a:pt x="95" y="407"/>
                  </a:lnTo>
                  <a:lnTo>
                    <a:pt x="95" y="414"/>
                  </a:lnTo>
                  <a:lnTo>
                    <a:pt x="95" y="419"/>
                  </a:lnTo>
                  <a:lnTo>
                    <a:pt x="95" y="427"/>
                  </a:lnTo>
                  <a:lnTo>
                    <a:pt x="94" y="434"/>
                  </a:lnTo>
                  <a:lnTo>
                    <a:pt x="94" y="441"/>
                  </a:lnTo>
                  <a:lnTo>
                    <a:pt x="94" y="448"/>
                  </a:lnTo>
                  <a:lnTo>
                    <a:pt x="94" y="455"/>
                  </a:lnTo>
                  <a:lnTo>
                    <a:pt x="92" y="460"/>
                  </a:lnTo>
                  <a:lnTo>
                    <a:pt x="91" y="468"/>
                  </a:lnTo>
                  <a:lnTo>
                    <a:pt x="91" y="473"/>
                  </a:lnTo>
                  <a:lnTo>
                    <a:pt x="90" y="481"/>
                  </a:lnTo>
                  <a:lnTo>
                    <a:pt x="89" y="487"/>
                  </a:lnTo>
                  <a:lnTo>
                    <a:pt x="88" y="494"/>
                  </a:lnTo>
                  <a:lnTo>
                    <a:pt x="88" y="500"/>
                  </a:lnTo>
                  <a:lnTo>
                    <a:pt x="88" y="508"/>
                  </a:lnTo>
                  <a:lnTo>
                    <a:pt x="86" y="513"/>
                  </a:lnTo>
                  <a:lnTo>
                    <a:pt x="85" y="520"/>
                  </a:lnTo>
                  <a:lnTo>
                    <a:pt x="85" y="525"/>
                  </a:lnTo>
                  <a:lnTo>
                    <a:pt x="85" y="532"/>
                  </a:lnTo>
                  <a:lnTo>
                    <a:pt x="84" y="539"/>
                  </a:lnTo>
                  <a:lnTo>
                    <a:pt x="82" y="544"/>
                  </a:lnTo>
                  <a:lnTo>
                    <a:pt x="81" y="551"/>
                  </a:lnTo>
                  <a:lnTo>
                    <a:pt x="81" y="556"/>
                  </a:lnTo>
                  <a:lnTo>
                    <a:pt x="81" y="560"/>
                  </a:lnTo>
                  <a:lnTo>
                    <a:pt x="81" y="564"/>
                  </a:lnTo>
                  <a:lnTo>
                    <a:pt x="80" y="569"/>
                  </a:lnTo>
                  <a:lnTo>
                    <a:pt x="79" y="574"/>
                  </a:lnTo>
                  <a:lnTo>
                    <a:pt x="78" y="579"/>
                  </a:lnTo>
                  <a:lnTo>
                    <a:pt x="76" y="583"/>
                  </a:lnTo>
                  <a:lnTo>
                    <a:pt x="75" y="585"/>
                  </a:lnTo>
                  <a:lnTo>
                    <a:pt x="72" y="587"/>
                  </a:lnTo>
                  <a:lnTo>
                    <a:pt x="72" y="582"/>
                  </a:lnTo>
                  <a:lnTo>
                    <a:pt x="72" y="576"/>
                  </a:lnTo>
                  <a:lnTo>
                    <a:pt x="72" y="572"/>
                  </a:lnTo>
                  <a:lnTo>
                    <a:pt x="72" y="566"/>
                  </a:lnTo>
                  <a:lnTo>
                    <a:pt x="72" y="562"/>
                  </a:lnTo>
                  <a:lnTo>
                    <a:pt x="72" y="556"/>
                  </a:lnTo>
                  <a:lnTo>
                    <a:pt x="72" y="552"/>
                  </a:lnTo>
                  <a:lnTo>
                    <a:pt x="72" y="548"/>
                  </a:lnTo>
                  <a:lnTo>
                    <a:pt x="72" y="543"/>
                  </a:lnTo>
                  <a:lnTo>
                    <a:pt x="72" y="539"/>
                  </a:lnTo>
                  <a:lnTo>
                    <a:pt x="72" y="533"/>
                  </a:lnTo>
                  <a:lnTo>
                    <a:pt x="72" y="529"/>
                  </a:lnTo>
                  <a:lnTo>
                    <a:pt x="72" y="524"/>
                  </a:lnTo>
                  <a:lnTo>
                    <a:pt x="72" y="520"/>
                  </a:lnTo>
                  <a:lnTo>
                    <a:pt x="72" y="515"/>
                  </a:lnTo>
                  <a:lnTo>
                    <a:pt x="72" y="511"/>
                  </a:lnTo>
                  <a:lnTo>
                    <a:pt x="72" y="507"/>
                  </a:lnTo>
                  <a:lnTo>
                    <a:pt x="72" y="501"/>
                  </a:lnTo>
                  <a:lnTo>
                    <a:pt x="72" y="498"/>
                  </a:lnTo>
                  <a:lnTo>
                    <a:pt x="72" y="493"/>
                  </a:lnTo>
                  <a:lnTo>
                    <a:pt x="72" y="489"/>
                  </a:lnTo>
                  <a:lnTo>
                    <a:pt x="72" y="483"/>
                  </a:lnTo>
                  <a:lnTo>
                    <a:pt x="72" y="479"/>
                  </a:lnTo>
                  <a:lnTo>
                    <a:pt x="72" y="476"/>
                  </a:lnTo>
                  <a:lnTo>
                    <a:pt x="72" y="467"/>
                  </a:lnTo>
                  <a:lnTo>
                    <a:pt x="72" y="458"/>
                  </a:lnTo>
                  <a:lnTo>
                    <a:pt x="72" y="449"/>
                  </a:lnTo>
                  <a:lnTo>
                    <a:pt x="72" y="441"/>
                  </a:lnTo>
                  <a:lnTo>
                    <a:pt x="71" y="436"/>
                  </a:lnTo>
                  <a:lnTo>
                    <a:pt x="71" y="432"/>
                  </a:lnTo>
                  <a:lnTo>
                    <a:pt x="71" y="427"/>
                  </a:lnTo>
                  <a:lnTo>
                    <a:pt x="71" y="423"/>
                  </a:lnTo>
                  <a:lnTo>
                    <a:pt x="71" y="414"/>
                  </a:lnTo>
                  <a:lnTo>
                    <a:pt x="71" y="406"/>
                  </a:lnTo>
                  <a:lnTo>
                    <a:pt x="70" y="397"/>
                  </a:lnTo>
                  <a:lnTo>
                    <a:pt x="70" y="388"/>
                  </a:lnTo>
                  <a:lnTo>
                    <a:pt x="70" y="379"/>
                  </a:lnTo>
                  <a:lnTo>
                    <a:pt x="70" y="372"/>
                  </a:lnTo>
                  <a:lnTo>
                    <a:pt x="69" y="366"/>
                  </a:lnTo>
                  <a:lnTo>
                    <a:pt x="69" y="363"/>
                  </a:lnTo>
                  <a:lnTo>
                    <a:pt x="69" y="357"/>
                  </a:lnTo>
                  <a:lnTo>
                    <a:pt x="69" y="354"/>
                  </a:lnTo>
                  <a:lnTo>
                    <a:pt x="68" y="345"/>
                  </a:lnTo>
                  <a:lnTo>
                    <a:pt x="67" y="336"/>
                  </a:lnTo>
                  <a:lnTo>
                    <a:pt x="66" y="332"/>
                  </a:lnTo>
                  <a:lnTo>
                    <a:pt x="66" y="326"/>
                  </a:lnTo>
                  <a:lnTo>
                    <a:pt x="66" y="322"/>
                  </a:lnTo>
                  <a:lnTo>
                    <a:pt x="66" y="317"/>
                  </a:lnTo>
                  <a:lnTo>
                    <a:pt x="65" y="313"/>
                  </a:lnTo>
                  <a:lnTo>
                    <a:pt x="65" y="309"/>
                  </a:lnTo>
                  <a:lnTo>
                    <a:pt x="64" y="304"/>
                  </a:lnTo>
                  <a:lnTo>
                    <a:pt x="64" y="300"/>
                  </a:lnTo>
                  <a:lnTo>
                    <a:pt x="62" y="295"/>
                  </a:lnTo>
                  <a:lnTo>
                    <a:pt x="62" y="290"/>
                  </a:lnTo>
                  <a:lnTo>
                    <a:pt x="61" y="285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9" y="268"/>
                  </a:lnTo>
                  <a:lnTo>
                    <a:pt x="59" y="261"/>
                  </a:lnTo>
                  <a:lnTo>
                    <a:pt x="59" y="255"/>
                  </a:lnTo>
                  <a:lnTo>
                    <a:pt x="58" y="248"/>
                  </a:lnTo>
                  <a:lnTo>
                    <a:pt x="57" y="241"/>
                  </a:lnTo>
                  <a:lnTo>
                    <a:pt x="57" y="233"/>
                  </a:lnTo>
                  <a:lnTo>
                    <a:pt x="57" y="227"/>
                  </a:lnTo>
                  <a:lnTo>
                    <a:pt x="56" y="220"/>
                  </a:lnTo>
                  <a:lnTo>
                    <a:pt x="55" y="212"/>
                  </a:lnTo>
                  <a:lnTo>
                    <a:pt x="54" y="205"/>
                  </a:lnTo>
                  <a:lnTo>
                    <a:pt x="54" y="198"/>
                  </a:lnTo>
                  <a:lnTo>
                    <a:pt x="53" y="189"/>
                  </a:lnTo>
                  <a:lnTo>
                    <a:pt x="51" y="182"/>
                  </a:lnTo>
                  <a:lnTo>
                    <a:pt x="50" y="175"/>
                  </a:lnTo>
                  <a:lnTo>
                    <a:pt x="50" y="167"/>
                  </a:lnTo>
                  <a:lnTo>
                    <a:pt x="48" y="160"/>
                  </a:lnTo>
                  <a:lnTo>
                    <a:pt x="48" y="153"/>
                  </a:lnTo>
                  <a:lnTo>
                    <a:pt x="47" y="146"/>
                  </a:lnTo>
                  <a:lnTo>
                    <a:pt x="47" y="140"/>
                  </a:lnTo>
                  <a:lnTo>
                    <a:pt x="45" y="134"/>
                  </a:lnTo>
                  <a:lnTo>
                    <a:pt x="44" y="128"/>
                  </a:lnTo>
                  <a:lnTo>
                    <a:pt x="43" y="123"/>
                  </a:lnTo>
                  <a:lnTo>
                    <a:pt x="41" y="117"/>
                  </a:lnTo>
                  <a:lnTo>
                    <a:pt x="40" y="113"/>
                  </a:lnTo>
                  <a:lnTo>
                    <a:pt x="39" y="108"/>
                  </a:lnTo>
                  <a:lnTo>
                    <a:pt x="38" y="105"/>
                  </a:lnTo>
                  <a:lnTo>
                    <a:pt x="37" y="102"/>
                  </a:lnTo>
                  <a:lnTo>
                    <a:pt x="35" y="104"/>
                  </a:lnTo>
                  <a:lnTo>
                    <a:pt x="34" y="107"/>
                  </a:lnTo>
                  <a:lnTo>
                    <a:pt x="31" y="113"/>
                  </a:lnTo>
                  <a:lnTo>
                    <a:pt x="31" y="120"/>
                  </a:lnTo>
                  <a:lnTo>
                    <a:pt x="29" y="127"/>
                  </a:lnTo>
                  <a:lnTo>
                    <a:pt x="28" y="136"/>
                  </a:lnTo>
                  <a:lnTo>
                    <a:pt x="27" y="141"/>
                  </a:lnTo>
                  <a:lnTo>
                    <a:pt x="26" y="146"/>
                  </a:lnTo>
                  <a:lnTo>
                    <a:pt x="26" y="151"/>
                  </a:lnTo>
                  <a:lnTo>
                    <a:pt x="26" y="156"/>
                  </a:lnTo>
                  <a:lnTo>
                    <a:pt x="25" y="160"/>
                  </a:lnTo>
                  <a:lnTo>
                    <a:pt x="24" y="165"/>
                  </a:lnTo>
                  <a:lnTo>
                    <a:pt x="23" y="169"/>
                  </a:lnTo>
                  <a:lnTo>
                    <a:pt x="23" y="174"/>
                  </a:lnTo>
                  <a:lnTo>
                    <a:pt x="23" y="178"/>
                  </a:lnTo>
                  <a:lnTo>
                    <a:pt x="21" y="182"/>
                  </a:lnTo>
                  <a:lnTo>
                    <a:pt x="21" y="187"/>
                  </a:lnTo>
                  <a:lnTo>
                    <a:pt x="21" y="191"/>
                  </a:lnTo>
                  <a:lnTo>
                    <a:pt x="19" y="198"/>
                  </a:lnTo>
                  <a:lnTo>
                    <a:pt x="19" y="205"/>
                  </a:lnTo>
                  <a:lnTo>
                    <a:pt x="19" y="209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19" y="223"/>
                  </a:lnTo>
                  <a:lnTo>
                    <a:pt x="19" y="229"/>
                  </a:lnTo>
                  <a:lnTo>
                    <a:pt x="19" y="236"/>
                  </a:lnTo>
                  <a:lnTo>
                    <a:pt x="19" y="241"/>
                  </a:lnTo>
                  <a:lnTo>
                    <a:pt x="19" y="248"/>
                  </a:lnTo>
                  <a:lnTo>
                    <a:pt x="19" y="254"/>
                  </a:lnTo>
                  <a:lnTo>
                    <a:pt x="19" y="261"/>
                  </a:lnTo>
                  <a:lnTo>
                    <a:pt x="19" y="265"/>
                  </a:lnTo>
                  <a:lnTo>
                    <a:pt x="19" y="272"/>
                  </a:lnTo>
                  <a:lnTo>
                    <a:pt x="19" y="278"/>
                  </a:lnTo>
                  <a:lnTo>
                    <a:pt x="19" y="284"/>
                  </a:lnTo>
                  <a:lnTo>
                    <a:pt x="19" y="289"/>
                  </a:lnTo>
                  <a:lnTo>
                    <a:pt x="20" y="295"/>
                  </a:lnTo>
                  <a:lnTo>
                    <a:pt x="20" y="301"/>
                  </a:lnTo>
                  <a:lnTo>
                    <a:pt x="21" y="307"/>
                  </a:lnTo>
                  <a:lnTo>
                    <a:pt x="21" y="313"/>
                  </a:lnTo>
                  <a:lnTo>
                    <a:pt x="21" y="320"/>
                  </a:lnTo>
                  <a:lnTo>
                    <a:pt x="21" y="324"/>
                  </a:lnTo>
                  <a:lnTo>
                    <a:pt x="21" y="331"/>
                  </a:lnTo>
                  <a:lnTo>
                    <a:pt x="21" y="336"/>
                  </a:lnTo>
                  <a:lnTo>
                    <a:pt x="23" y="342"/>
                  </a:lnTo>
                  <a:lnTo>
                    <a:pt x="23" y="347"/>
                  </a:lnTo>
                  <a:lnTo>
                    <a:pt x="23" y="354"/>
                  </a:lnTo>
                  <a:lnTo>
                    <a:pt x="23" y="361"/>
                  </a:lnTo>
                  <a:lnTo>
                    <a:pt x="23" y="366"/>
                  </a:lnTo>
                  <a:lnTo>
                    <a:pt x="23" y="372"/>
                  </a:lnTo>
                  <a:lnTo>
                    <a:pt x="24" y="378"/>
                  </a:lnTo>
                  <a:lnTo>
                    <a:pt x="24" y="384"/>
                  </a:lnTo>
                  <a:lnTo>
                    <a:pt x="25" y="389"/>
                  </a:lnTo>
                  <a:lnTo>
                    <a:pt x="25" y="395"/>
                  </a:lnTo>
                  <a:lnTo>
                    <a:pt x="26" y="401"/>
                  </a:lnTo>
                  <a:lnTo>
                    <a:pt x="26" y="407"/>
                  </a:lnTo>
                  <a:lnTo>
                    <a:pt x="26" y="414"/>
                  </a:lnTo>
                  <a:lnTo>
                    <a:pt x="26" y="418"/>
                  </a:lnTo>
                  <a:lnTo>
                    <a:pt x="26" y="425"/>
                  </a:lnTo>
                  <a:lnTo>
                    <a:pt x="26" y="430"/>
                  </a:lnTo>
                  <a:lnTo>
                    <a:pt x="26" y="436"/>
                  </a:lnTo>
                  <a:lnTo>
                    <a:pt x="26" y="441"/>
                  </a:lnTo>
                  <a:lnTo>
                    <a:pt x="27" y="448"/>
                  </a:lnTo>
                  <a:lnTo>
                    <a:pt x="27" y="453"/>
                  </a:lnTo>
                  <a:lnTo>
                    <a:pt x="27" y="460"/>
                  </a:lnTo>
                  <a:lnTo>
                    <a:pt x="27" y="465"/>
                  </a:lnTo>
                  <a:lnTo>
                    <a:pt x="27" y="471"/>
                  </a:lnTo>
                  <a:lnTo>
                    <a:pt x="27" y="477"/>
                  </a:lnTo>
                  <a:lnTo>
                    <a:pt x="28" y="482"/>
                  </a:lnTo>
                  <a:lnTo>
                    <a:pt x="28" y="489"/>
                  </a:lnTo>
                  <a:lnTo>
                    <a:pt x="28" y="494"/>
                  </a:lnTo>
                  <a:lnTo>
                    <a:pt x="28" y="500"/>
                  </a:lnTo>
                  <a:lnTo>
                    <a:pt x="28" y="507"/>
                  </a:lnTo>
                  <a:lnTo>
                    <a:pt x="28" y="512"/>
                  </a:lnTo>
                  <a:lnTo>
                    <a:pt x="28" y="519"/>
                  </a:lnTo>
                  <a:lnTo>
                    <a:pt x="28" y="523"/>
                  </a:lnTo>
                  <a:lnTo>
                    <a:pt x="28" y="530"/>
                  </a:lnTo>
                  <a:lnTo>
                    <a:pt x="28" y="535"/>
                  </a:lnTo>
                  <a:lnTo>
                    <a:pt x="28" y="542"/>
                  </a:lnTo>
                  <a:lnTo>
                    <a:pt x="28" y="548"/>
                  </a:lnTo>
                  <a:lnTo>
                    <a:pt x="28" y="554"/>
                  </a:lnTo>
                  <a:lnTo>
                    <a:pt x="28" y="560"/>
                  </a:lnTo>
                  <a:lnTo>
                    <a:pt x="28" y="566"/>
                  </a:lnTo>
                  <a:lnTo>
                    <a:pt x="28" y="573"/>
                  </a:lnTo>
                  <a:lnTo>
                    <a:pt x="28" y="579"/>
                  </a:lnTo>
                  <a:lnTo>
                    <a:pt x="28" y="585"/>
                  </a:lnTo>
                  <a:lnTo>
                    <a:pt x="29" y="592"/>
                  </a:lnTo>
                  <a:lnTo>
                    <a:pt x="26" y="588"/>
                  </a:lnTo>
                  <a:lnTo>
                    <a:pt x="24" y="584"/>
                  </a:lnTo>
                  <a:lnTo>
                    <a:pt x="21" y="577"/>
                  </a:lnTo>
                  <a:lnTo>
                    <a:pt x="19" y="570"/>
                  </a:lnTo>
                  <a:lnTo>
                    <a:pt x="16" y="561"/>
                  </a:lnTo>
                  <a:lnTo>
                    <a:pt x="15" y="554"/>
                  </a:lnTo>
                  <a:lnTo>
                    <a:pt x="14" y="548"/>
                  </a:lnTo>
                  <a:lnTo>
                    <a:pt x="14" y="544"/>
                  </a:lnTo>
                  <a:lnTo>
                    <a:pt x="13" y="538"/>
                  </a:lnTo>
                  <a:lnTo>
                    <a:pt x="13" y="530"/>
                  </a:lnTo>
                  <a:lnTo>
                    <a:pt x="13" y="523"/>
                  </a:lnTo>
                  <a:lnTo>
                    <a:pt x="13" y="517"/>
                  </a:lnTo>
                  <a:lnTo>
                    <a:pt x="11" y="509"/>
                  </a:lnTo>
                  <a:lnTo>
                    <a:pt x="10" y="502"/>
                  </a:lnTo>
                  <a:lnTo>
                    <a:pt x="10" y="494"/>
                  </a:lnTo>
                  <a:lnTo>
                    <a:pt x="10" y="489"/>
                  </a:lnTo>
                  <a:lnTo>
                    <a:pt x="9" y="481"/>
                  </a:lnTo>
                  <a:lnTo>
                    <a:pt x="9" y="473"/>
                  </a:lnTo>
                  <a:lnTo>
                    <a:pt x="9" y="467"/>
                  </a:lnTo>
                  <a:lnTo>
                    <a:pt x="9" y="460"/>
                  </a:lnTo>
                  <a:lnTo>
                    <a:pt x="8" y="452"/>
                  </a:lnTo>
                  <a:lnTo>
                    <a:pt x="7" y="446"/>
                  </a:lnTo>
                  <a:lnTo>
                    <a:pt x="7" y="438"/>
                  </a:lnTo>
                  <a:lnTo>
                    <a:pt x="7" y="432"/>
                  </a:lnTo>
                  <a:lnTo>
                    <a:pt x="7" y="425"/>
                  </a:lnTo>
                  <a:lnTo>
                    <a:pt x="6" y="417"/>
                  </a:lnTo>
                  <a:lnTo>
                    <a:pt x="5" y="410"/>
                  </a:lnTo>
                  <a:lnTo>
                    <a:pt x="5" y="403"/>
                  </a:lnTo>
                  <a:lnTo>
                    <a:pt x="4" y="395"/>
                  </a:lnTo>
                  <a:lnTo>
                    <a:pt x="4" y="388"/>
                  </a:lnTo>
                  <a:lnTo>
                    <a:pt x="4" y="382"/>
                  </a:lnTo>
                  <a:lnTo>
                    <a:pt x="4" y="375"/>
                  </a:lnTo>
                  <a:lnTo>
                    <a:pt x="4" y="367"/>
                  </a:lnTo>
                  <a:lnTo>
                    <a:pt x="4" y="361"/>
                  </a:lnTo>
                  <a:lnTo>
                    <a:pt x="3" y="353"/>
                  </a:lnTo>
                  <a:lnTo>
                    <a:pt x="3" y="345"/>
                  </a:lnTo>
                  <a:lnTo>
                    <a:pt x="1" y="338"/>
                  </a:lnTo>
                  <a:lnTo>
                    <a:pt x="1" y="332"/>
                  </a:lnTo>
                  <a:lnTo>
                    <a:pt x="1" y="324"/>
                  </a:lnTo>
                  <a:lnTo>
                    <a:pt x="1" y="317"/>
                  </a:lnTo>
                  <a:lnTo>
                    <a:pt x="0" y="311"/>
                  </a:lnTo>
                  <a:lnTo>
                    <a:pt x="0" y="303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1"/>
                  </a:lnTo>
                  <a:lnTo>
                    <a:pt x="0" y="273"/>
                  </a:lnTo>
                  <a:lnTo>
                    <a:pt x="0" y="266"/>
                  </a:lnTo>
                  <a:lnTo>
                    <a:pt x="0" y="260"/>
                  </a:lnTo>
                  <a:lnTo>
                    <a:pt x="0" y="252"/>
                  </a:lnTo>
                  <a:lnTo>
                    <a:pt x="0" y="244"/>
                  </a:lnTo>
                  <a:lnTo>
                    <a:pt x="0" y="238"/>
                  </a:lnTo>
                  <a:lnTo>
                    <a:pt x="0" y="231"/>
                  </a:lnTo>
                  <a:lnTo>
                    <a:pt x="0" y="223"/>
                  </a:lnTo>
                  <a:lnTo>
                    <a:pt x="0" y="217"/>
                  </a:lnTo>
                  <a:lnTo>
                    <a:pt x="0" y="210"/>
                  </a:lnTo>
                  <a:lnTo>
                    <a:pt x="1" y="203"/>
                  </a:lnTo>
                  <a:lnTo>
                    <a:pt x="1" y="196"/>
                  </a:lnTo>
                  <a:lnTo>
                    <a:pt x="1" y="189"/>
                  </a:lnTo>
                  <a:lnTo>
                    <a:pt x="1" y="181"/>
                  </a:lnTo>
                  <a:lnTo>
                    <a:pt x="3" y="175"/>
                  </a:lnTo>
                  <a:lnTo>
                    <a:pt x="3" y="167"/>
                  </a:lnTo>
                  <a:lnTo>
                    <a:pt x="4" y="160"/>
                  </a:lnTo>
                  <a:lnTo>
                    <a:pt x="4" y="154"/>
                  </a:lnTo>
                  <a:lnTo>
                    <a:pt x="5" y="147"/>
                  </a:lnTo>
                  <a:lnTo>
                    <a:pt x="5" y="139"/>
                  </a:lnTo>
                  <a:lnTo>
                    <a:pt x="6" y="133"/>
                  </a:lnTo>
                  <a:lnTo>
                    <a:pt x="7" y="125"/>
                  </a:lnTo>
                  <a:lnTo>
                    <a:pt x="7" y="118"/>
                  </a:lnTo>
                  <a:lnTo>
                    <a:pt x="8" y="110"/>
                  </a:lnTo>
                  <a:lnTo>
                    <a:pt x="9" y="105"/>
                  </a:lnTo>
                  <a:lnTo>
                    <a:pt x="10" y="98"/>
                  </a:lnTo>
                  <a:lnTo>
                    <a:pt x="13" y="92"/>
                  </a:lnTo>
                  <a:lnTo>
                    <a:pt x="13" y="86"/>
                  </a:lnTo>
                  <a:lnTo>
                    <a:pt x="13" y="82"/>
                  </a:lnTo>
                  <a:lnTo>
                    <a:pt x="13" y="77"/>
                  </a:lnTo>
                  <a:lnTo>
                    <a:pt x="13" y="73"/>
                  </a:lnTo>
                  <a:lnTo>
                    <a:pt x="13" y="66"/>
                  </a:lnTo>
                  <a:lnTo>
                    <a:pt x="13" y="61"/>
                  </a:lnTo>
                  <a:lnTo>
                    <a:pt x="13" y="54"/>
                  </a:lnTo>
                  <a:lnTo>
                    <a:pt x="11" y="48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8" y="32"/>
                  </a:lnTo>
                  <a:lnTo>
                    <a:pt x="6" y="25"/>
                  </a:lnTo>
                  <a:lnTo>
                    <a:pt x="5" y="19"/>
                  </a:lnTo>
                  <a:lnTo>
                    <a:pt x="6" y="12"/>
                  </a:lnTo>
                  <a:lnTo>
                    <a:pt x="6" y="6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4" y="5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1021" y="1476"/>
              <a:ext cx="13" cy="192"/>
            </a:xfrm>
            <a:custGeom>
              <a:avLst/>
              <a:gdLst>
                <a:gd name="T0" fmla="*/ 0 w 28"/>
                <a:gd name="T1" fmla="*/ 1 h 384"/>
                <a:gd name="T2" fmla="*/ 0 w 28"/>
                <a:gd name="T3" fmla="*/ 1 h 384"/>
                <a:gd name="T4" fmla="*/ 0 w 28"/>
                <a:gd name="T5" fmla="*/ 1 h 384"/>
                <a:gd name="T6" fmla="*/ 0 w 28"/>
                <a:gd name="T7" fmla="*/ 1 h 384"/>
                <a:gd name="T8" fmla="*/ 0 w 28"/>
                <a:gd name="T9" fmla="*/ 1 h 384"/>
                <a:gd name="T10" fmla="*/ 0 w 28"/>
                <a:gd name="T11" fmla="*/ 1 h 384"/>
                <a:gd name="T12" fmla="*/ 0 w 28"/>
                <a:gd name="T13" fmla="*/ 1 h 384"/>
                <a:gd name="T14" fmla="*/ 0 w 28"/>
                <a:gd name="T15" fmla="*/ 1 h 384"/>
                <a:gd name="T16" fmla="*/ 0 w 28"/>
                <a:gd name="T17" fmla="*/ 1 h 384"/>
                <a:gd name="T18" fmla="*/ 0 w 28"/>
                <a:gd name="T19" fmla="*/ 1 h 384"/>
                <a:gd name="T20" fmla="*/ 0 w 28"/>
                <a:gd name="T21" fmla="*/ 1 h 384"/>
                <a:gd name="T22" fmla="*/ 0 w 28"/>
                <a:gd name="T23" fmla="*/ 1 h 384"/>
                <a:gd name="T24" fmla="*/ 0 w 28"/>
                <a:gd name="T25" fmla="*/ 1 h 384"/>
                <a:gd name="T26" fmla="*/ 0 w 28"/>
                <a:gd name="T27" fmla="*/ 1 h 384"/>
                <a:gd name="T28" fmla="*/ 0 w 28"/>
                <a:gd name="T29" fmla="*/ 1 h 384"/>
                <a:gd name="T30" fmla="*/ 0 w 28"/>
                <a:gd name="T31" fmla="*/ 1 h 384"/>
                <a:gd name="T32" fmla="*/ 0 w 28"/>
                <a:gd name="T33" fmla="*/ 1 h 384"/>
                <a:gd name="T34" fmla="*/ 0 w 28"/>
                <a:gd name="T35" fmla="*/ 1 h 384"/>
                <a:gd name="T36" fmla="*/ 0 w 28"/>
                <a:gd name="T37" fmla="*/ 1 h 384"/>
                <a:gd name="T38" fmla="*/ 0 w 28"/>
                <a:gd name="T39" fmla="*/ 1 h 384"/>
                <a:gd name="T40" fmla="*/ 0 w 28"/>
                <a:gd name="T41" fmla="*/ 1 h 384"/>
                <a:gd name="T42" fmla="*/ 0 w 28"/>
                <a:gd name="T43" fmla="*/ 1 h 384"/>
                <a:gd name="T44" fmla="*/ 0 w 28"/>
                <a:gd name="T45" fmla="*/ 1 h 384"/>
                <a:gd name="T46" fmla="*/ 0 w 28"/>
                <a:gd name="T47" fmla="*/ 1 h 384"/>
                <a:gd name="T48" fmla="*/ 0 w 28"/>
                <a:gd name="T49" fmla="*/ 1 h 384"/>
                <a:gd name="T50" fmla="*/ 0 w 28"/>
                <a:gd name="T51" fmla="*/ 1 h 384"/>
                <a:gd name="T52" fmla="*/ 0 w 28"/>
                <a:gd name="T53" fmla="*/ 1 h 384"/>
                <a:gd name="T54" fmla="*/ 0 w 28"/>
                <a:gd name="T55" fmla="*/ 1 h 384"/>
                <a:gd name="T56" fmla="*/ 0 w 28"/>
                <a:gd name="T57" fmla="*/ 1 h 384"/>
                <a:gd name="T58" fmla="*/ 0 w 28"/>
                <a:gd name="T59" fmla="*/ 1 h 384"/>
                <a:gd name="T60" fmla="*/ 0 w 28"/>
                <a:gd name="T61" fmla="*/ 1 h 384"/>
                <a:gd name="T62" fmla="*/ 0 w 28"/>
                <a:gd name="T63" fmla="*/ 1 h 384"/>
                <a:gd name="T64" fmla="*/ 0 w 28"/>
                <a:gd name="T65" fmla="*/ 1 h 384"/>
                <a:gd name="T66" fmla="*/ 0 w 28"/>
                <a:gd name="T67" fmla="*/ 1 h 384"/>
                <a:gd name="T68" fmla="*/ 0 w 28"/>
                <a:gd name="T69" fmla="*/ 1 h 384"/>
                <a:gd name="T70" fmla="*/ 0 w 28"/>
                <a:gd name="T71" fmla="*/ 1 h 384"/>
                <a:gd name="T72" fmla="*/ 0 w 28"/>
                <a:gd name="T73" fmla="*/ 1 h 384"/>
                <a:gd name="T74" fmla="*/ 0 w 28"/>
                <a:gd name="T75" fmla="*/ 1 h 384"/>
                <a:gd name="T76" fmla="*/ 0 w 28"/>
                <a:gd name="T77" fmla="*/ 1 h 384"/>
                <a:gd name="T78" fmla="*/ 0 w 28"/>
                <a:gd name="T79" fmla="*/ 1 h 384"/>
                <a:gd name="T80" fmla="*/ 0 w 28"/>
                <a:gd name="T81" fmla="*/ 1 h 384"/>
                <a:gd name="T82" fmla="*/ 0 w 28"/>
                <a:gd name="T83" fmla="*/ 1 h 384"/>
                <a:gd name="T84" fmla="*/ 0 w 28"/>
                <a:gd name="T85" fmla="*/ 1 h 384"/>
                <a:gd name="T86" fmla="*/ 0 w 28"/>
                <a:gd name="T87" fmla="*/ 1 h 384"/>
                <a:gd name="T88" fmla="*/ 0 w 28"/>
                <a:gd name="T89" fmla="*/ 1 h 384"/>
                <a:gd name="T90" fmla="*/ 0 w 28"/>
                <a:gd name="T91" fmla="*/ 1 h 384"/>
                <a:gd name="T92" fmla="*/ 0 w 28"/>
                <a:gd name="T93" fmla="*/ 1 h 384"/>
                <a:gd name="T94" fmla="*/ 0 w 28"/>
                <a:gd name="T95" fmla="*/ 1 h 384"/>
                <a:gd name="T96" fmla="*/ 0 w 28"/>
                <a:gd name="T97" fmla="*/ 1 h 384"/>
                <a:gd name="T98" fmla="*/ 0 w 28"/>
                <a:gd name="T99" fmla="*/ 1 h 384"/>
                <a:gd name="T100" fmla="*/ 0 w 28"/>
                <a:gd name="T101" fmla="*/ 0 h 3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"/>
                <a:gd name="T154" fmla="*/ 0 h 384"/>
                <a:gd name="T155" fmla="*/ 28 w 28"/>
                <a:gd name="T156" fmla="*/ 384 h 3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" h="384">
                  <a:moveTo>
                    <a:pt x="15" y="0"/>
                  </a:moveTo>
                  <a:lnTo>
                    <a:pt x="15" y="4"/>
                  </a:lnTo>
                  <a:lnTo>
                    <a:pt x="15" y="9"/>
                  </a:lnTo>
                  <a:lnTo>
                    <a:pt x="15" y="13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6" y="38"/>
                  </a:lnTo>
                  <a:lnTo>
                    <a:pt x="16" y="43"/>
                  </a:lnTo>
                  <a:lnTo>
                    <a:pt x="16" y="48"/>
                  </a:lnTo>
                  <a:lnTo>
                    <a:pt x="16" y="53"/>
                  </a:lnTo>
                  <a:lnTo>
                    <a:pt x="17" y="58"/>
                  </a:lnTo>
                  <a:lnTo>
                    <a:pt x="17" y="64"/>
                  </a:lnTo>
                  <a:lnTo>
                    <a:pt x="18" y="69"/>
                  </a:lnTo>
                  <a:lnTo>
                    <a:pt x="18" y="74"/>
                  </a:lnTo>
                  <a:lnTo>
                    <a:pt x="19" y="79"/>
                  </a:lnTo>
                  <a:lnTo>
                    <a:pt x="19" y="85"/>
                  </a:lnTo>
                  <a:lnTo>
                    <a:pt x="19" y="89"/>
                  </a:lnTo>
                  <a:lnTo>
                    <a:pt x="19" y="95"/>
                  </a:lnTo>
                  <a:lnTo>
                    <a:pt x="20" y="99"/>
                  </a:lnTo>
                  <a:lnTo>
                    <a:pt x="20" y="104"/>
                  </a:lnTo>
                  <a:lnTo>
                    <a:pt x="21" y="110"/>
                  </a:lnTo>
                  <a:lnTo>
                    <a:pt x="21" y="115"/>
                  </a:lnTo>
                  <a:lnTo>
                    <a:pt x="21" y="120"/>
                  </a:lnTo>
                  <a:lnTo>
                    <a:pt x="21" y="126"/>
                  </a:lnTo>
                  <a:lnTo>
                    <a:pt x="21" y="130"/>
                  </a:lnTo>
                  <a:lnTo>
                    <a:pt x="22" y="136"/>
                  </a:lnTo>
                  <a:lnTo>
                    <a:pt x="23" y="141"/>
                  </a:lnTo>
                  <a:lnTo>
                    <a:pt x="23" y="147"/>
                  </a:lnTo>
                  <a:lnTo>
                    <a:pt x="23" y="151"/>
                  </a:lnTo>
                  <a:lnTo>
                    <a:pt x="25" y="158"/>
                  </a:lnTo>
                  <a:lnTo>
                    <a:pt x="25" y="164"/>
                  </a:lnTo>
                  <a:lnTo>
                    <a:pt x="25" y="168"/>
                  </a:lnTo>
                  <a:lnTo>
                    <a:pt x="25" y="173"/>
                  </a:lnTo>
                  <a:lnTo>
                    <a:pt x="25" y="178"/>
                  </a:lnTo>
                  <a:lnTo>
                    <a:pt x="26" y="182"/>
                  </a:lnTo>
                  <a:lnTo>
                    <a:pt x="26" y="188"/>
                  </a:lnTo>
                  <a:lnTo>
                    <a:pt x="26" y="192"/>
                  </a:lnTo>
                  <a:lnTo>
                    <a:pt x="26" y="198"/>
                  </a:lnTo>
                  <a:lnTo>
                    <a:pt x="27" y="203"/>
                  </a:lnTo>
                  <a:lnTo>
                    <a:pt x="27" y="208"/>
                  </a:lnTo>
                  <a:lnTo>
                    <a:pt x="27" y="213"/>
                  </a:lnTo>
                  <a:lnTo>
                    <a:pt x="27" y="218"/>
                  </a:lnTo>
                  <a:lnTo>
                    <a:pt x="27" y="223"/>
                  </a:lnTo>
                  <a:lnTo>
                    <a:pt x="27" y="229"/>
                  </a:lnTo>
                  <a:lnTo>
                    <a:pt x="27" y="233"/>
                  </a:lnTo>
                  <a:lnTo>
                    <a:pt x="27" y="239"/>
                  </a:lnTo>
                  <a:lnTo>
                    <a:pt x="28" y="244"/>
                  </a:lnTo>
                  <a:lnTo>
                    <a:pt x="27" y="248"/>
                  </a:lnTo>
                  <a:lnTo>
                    <a:pt x="27" y="253"/>
                  </a:lnTo>
                  <a:lnTo>
                    <a:pt x="27" y="258"/>
                  </a:lnTo>
                  <a:lnTo>
                    <a:pt x="27" y="263"/>
                  </a:lnTo>
                  <a:lnTo>
                    <a:pt x="27" y="268"/>
                  </a:lnTo>
                  <a:lnTo>
                    <a:pt x="27" y="273"/>
                  </a:lnTo>
                  <a:lnTo>
                    <a:pt x="27" y="277"/>
                  </a:lnTo>
                  <a:lnTo>
                    <a:pt x="27" y="282"/>
                  </a:lnTo>
                  <a:lnTo>
                    <a:pt x="27" y="286"/>
                  </a:lnTo>
                  <a:lnTo>
                    <a:pt x="27" y="292"/>
                  </a:lnTo>
                  <a:lnTo>
                    <a:pt x="27" y="295"/>
                  </a:lnTo>
                  <a:lnTo>
                    <a:pt x="27" y="301"/>
                  </a:lnTo>
                  <a:lnTo>
                    <a:pt x="27" y="304"/>
                  </a:lnTo>
                  <a:lnTo>
                    <a:pt x="27" y="310"/>
                  </a:lnTo>
                  <a:lnTo>
                    <a:pt x="27" y="314"/>
                  </a:lnTo>
                  <a:lnTo>
                    <a:pt x="27" y="320"/>
                  </a:lnTo>
                  <a:lnTo>
                    <a:pt x="26" y="323"/>
                  </a:lnTo>
                  <a:lnTo>
                    <a:pt x="25" y="331"/>
                  </a:lnTo>
                  <a:lnTo>
                    <a:pt x="23" y="338"/>
                  </a:lnTo>
                  <a:lnTo>
                    <a:pt x="22" y="347"/>
                  </a:lnTo>
                  <a:lnTo>
                    <a:pt x="20" y="355"/>
                  </a:lnTo>
                  <a:lnTo>
                    <a:pt x="18" y="363"/>
                  </a:lnTo>
                  <a:lnTo>
                    <a:pt x="17" y="368"/>
                  </a:lnTo>
                  <a:lnTo>
                    <a:pt x="16" y="373"/>
                  </a:lnTo>
                  <a:lnTo>
                    <a:pt x="12" y="376"/>
                  </a:lnTo>
                  <a:lnTo>
                    <a:pt x="10" y="379"/>
                  </a:lnTo>
                  <a:lnTo>
                    <a:pt x="8" y="383"/>
                  </a:lnTo>
                  <a:lnTo>
                    <a:pt x="5" y="384"/>
                  </a:lnTo>
                  <a:lnTo>
                    <a:pt x="5" y="378"/>
                  </a:lnTo>
                  <a:lnTo>
                    <a:pt x="6" y="373"/>
                  </a:lnTo>
                  <a:lnTo>
                    <a:pt x="6" y="367"/>
                  </a:lnTo>
                  <a:lnTo>
                    <a:pt x="6" y="362"/>
                  </a:lnTo>
                  <a:lnTo>
                    <a:pt x="6" y="356"/>
                  </a:lnTo>
                  <a:lnTo>
                    <a:pt x="7" y="351"/>
                  </a:lnTo>
                  <a:lnTo>
                    <a:pt x="8" y="346"/>
                  </a:lnTo>
                  <a:lnTo>
                    <a:pt x="9" y="342"/>
                  </a:lnTo>
                  <a:lnTo>
                    <a:pt x="9" y="335"/>
                  </a:lnTo>
                  <a:lnTo>
                    <a:pt x="9" y="331"/>
                  </a:lnTo>
                  <a:lnTo>
                    <a:pt x="9" y="326"/>
                  </a:lnTo>
                  <a:lnTo>
                    <a:pt x="9" y="321"/>
                  </a:lnTo>
                  <a:lnTo>
                    <a:pt x="9" y="315"/>
                  </a:lnTo>
                  <a:lnTo>
                    <a:pt x="9" y="311"/>
                  </a:lnTo>
                  <a:lnTo>
                    <a:pt x="9" y="305"/>
                  </a:lnTo>
                  <a:lnTo>
                    <a:pt x="10" y="301"/>
                  </a:lnTo>
                  <a:lnTo>
                    <a:pt x="9" y="295"/>
                  </a:lnTo>
                  <a:lnTo>
                    <a:pt x="9" y="290"/>
                  </a:lnTo>
                  <a:lnTo>
                    <a:pt x="9" y="285"/>
                  </a:lnTo>
                  <a:lnTo>
                    <a:pt x="9" y="280"/>
                  </a:lnTo>
                  <a:lnTo>
                    <a:pt x="9" y="275"/>
                  </a:lnTo>
                  <a:lnTo>
                    <a:pt x="9" y="270"/>
                  </a:lnTo>
                  <a:lnTo>
                    <a:pt x="9" y="265"/>
                  </a:lnTo>
                  <a:lnTo>
                    <a:pt x="9" y="261"/>
                  </a:lnTo>
                  <a:lnTo>
                    <a:pt x="8" y="254"/>
                  </a:lnTo>
                  <a:lnTo>
                    <a:pt x="8" y="250"/>
                  </a:lnTo>
                  <a:lnTo>
                    <a:pt x="8" y="244"/>
                  </a:lnTo>
                  <a:lnTo>
                    <a:pt x="8" y="240"/>
                  </a:lnTo>
                  <a:lnTo>
                    <a:pt x="7" y="235"/>
                  </a:lnTo>
                  <a:lnTo>
                    <a:pt x="7" y="230"/>
                  </a:lnTo>
                  <a:lnTo>
                    <a:pt x="7" y="225"/>
                  </a:lnTo>
                  <a:lnTo>
                    <a:pt x="7" y="220"/>
                  </a:lnTo>
                  <a:lnTo>
                    <a:pt x="6" y="214"/>
                  </a:lnTo>
                  <a:lnTo>
                    <a:pt x="6" y="210"/>
                  </a:lnTo>
                  <a:lnTo>
                    <a:pt x="5" y="204"/>
                  </a:lnTo>
                  <a:lnTo>
                    <a:pt x="5" y="200"/>
                  </a:lnTo>
                  <a:lnTo>
                    <a:pt x="3" y="195"/>
                  </a:lnTo>
                  <a:lnTo>
                    <a:pt x="3" y="189"/>
                  </a:lnTo>
                  <a:lnTo>
                    <a:pt x="2" y="185"/>
                  </a:lnTo>
                  <a:lnTo>
                    <a:pt x="2" y="179"/>
                  </a:lnTo>
                  <a:lnTo>
                    <a:pt x="2" y="173"/>
                  </a:lnTo>
                  <a:lnTo>
                    <a:pt x="2" y="169"/>
                  </a:lnTo>
                  <a:lnTo>
                    <a:pt x="1" y="164"/>
                  </a:lnTo>
                  <a:lnTo>
                    <a:pt x="1" y="159"/>
                  </a:lnTo>
                  <a:lnTo>
                    <a:pt x="1" y="155"/>
                  </a:lnTo>
                  <a:lnTo>
                    <a:pt x="1" y="149"/>
                  </a:lnTo>
                  <a:lnTo>
                    <a:pt x="1" y="145"/>
                  </a:lnTo>
                  <a:lnTo>
                    <a:pt x="1" y="139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1" y="98"/>
                  </a:lnTo>
                  <a:lnTo>
                    <a:pt x="1" y="93"/>
                  </a:lnTo>
                  <a:lnTo>
                    <a:pt x="1" y="88"/>
                  </a:lnTo>
                  <a:lnTo>
                    <a:pt x="1" y="83"/>
                  </a:lnTo>
                  <a:lnTo>
                    <a:pt x="2" y="78"/>
                  </a:lnTo>
                  <a:lnTo>
                    <a:pt x="2" y="73"/>
                  </a:lnTo>
                  <a:lnTo>
                    <a:pt x="2" y="67"/>
                  </a:lnTo>
                  <a:lnTo>
                    <a:pt x="3" y="63"/>
                  </a:lnTo>
                  <a:lnTo>
                    <a:pt x="5" y="57"/>
                  </a:lnTo>
                  <a:lnTo>
                    <a:pt x="5" y="53"/>
                  </a:lnTo>
                  <a:lnTo>
                    <a:pt x="5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6" y="35"/>
                  </a:lnTo>
                  <a:lnTo>
                    <a:pt x="7" y="30"/>
                  </a:lnTo>
                  <a:lnTo>
                    <a:pt x="8" y="26"/>
                  </a:lnTo>
                  <a:lnTo>
                    <a:pt x="9" y="22"/>
                  </a:lnTo>
                  <a:lnTo>
                    <a:pt x="9" y="13"/>
                  </a:lnTo>
                  <a:lnTo>
                    <a:pt x="11" y="8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</p:grpSp>
      <p:grpSp>
        <p:nvGrpSpPr>
          <p:cNvPr id="40" name="Group 84"/>
          <p:cNvGrpSpPr>
            <a:grpSpLocks noChangeAspect="1"/>
          </p:cNvGrpSpPr>
          <p:nvPr/>
        </p:nvGrpSpPr>
        <p:grpSpPr bwMode="auto">
          <a:xfrm>
            <a:off x="5407506" y="6059518"/>
            <a:ext cx="1211580" cy="1219200"/>
            <a:chOff x="3708" y="1794"/>
            <a:chExt cx="922" cy="928"/>
          </a:xfrm>
        </p:grpSpPr>
        <p:sp>
          <p:nvSpPr>
            <p:cNvPr id="41" name="AutoShape 83"/>
            <p:cNvSpPr>
              <a:spLocks noChangeAspect="1" noChangeArrowheads="1" noTextEdit="1"/>
            </p:cNvSpPr>
            <p:nvPr/>
          </p:nvSpPr>
          <p:spPr bwMode="auto">
            <a:xfrm>
              <a:off x="3708" y="1794"/>
              <a:ext cx="922" cy="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42" name="Freeform 89"/>
            <p:cNvSpPr>
              <a:spLocks/>
            </p:cNvSpPr>
            <p:nvPr/>
          </p:nvSpPr>
          <p:spPr bwMode="auto">
            <a:xfrm>
              <a:off x="3878" y="2545"/>
              <a:ext cx="125" cy="145"/>
            </a:xfrm>
            <a:custGeom>
              <a:avLst/>
              <a:gdLst>
                <a:gd name="T0" fmla="*/ 1 w 249"/>
                <a:gd name="T1" fmla="*/ 0 h 289"/>
                <a:gd name="T2" fmla="*/ 1 w 249"/>
                <a:gd name="T3" fmla="*/ 1 h 289"/>
                <a:gd name="T4" fmla="*/ 1 w 249"/>
                <a:gd name="T5" fmla="*/ 1 h 289"/>
                <a:gd name="T6" fmla="*/ 1 w 249"/>
                <a:gd name="T7" fmla="*/ 1 h 289"/>
                <a:gd name="T8" fmla="*/ 1 w 249"/>
                <a:gd name="T9" fmla="*/ 1 h 289"/>
                <a:gd name="T10" fmla="*/ 1 w 249"/>
                <a:gd name="T11" fmla="*/ 1 h 289"/>
                <a:gd name="T12" fmla="*/ 1 w 249"/>
                <a:gd name="T13" fmla="*/ 1 h 289"/>
                <a:gd name="T14" fmla="*/ 1 w 249"/>
                <a:gd name="T15" fmla="*/ 1 h 289"/>
                <a:gd name="T16" fmla="*/ 1 w 249"/>
                <a:gd name="T17" fmla="*/ 1 h 289"/>
                <a:gd name="T18" fmla="*/ 1 w 249"/>
                <a:gd name="T19" fmla="*/ 1 h 289"/>
                <a:gd name="T20" fmla="*/ 1 w 249"/>
                <a:gd name="T21" fmla="*/ 1 h 289"/>
                <a:gd name="T22" fmla="*/ 0 w 249"/>
                <a:gd name="T23" fmla="*/ 1 h 289"/>
                <a:gd name="T24" fmla="*/ 1 w 249"/>
                <a:gd name="T25" fmla="*/ 1 h 289"/>
                <a:gd name="T26" fmla="*/ 1 w 249"/>
                <a:gd name="T27" fmla="*/ 1 h 289"/>
                <a:gd name="T28" fmla="*/ 1 w 249"/>
                <a:gd name="T29" fmla="*/ 0 h 289"/>
                <a:gd name="T30" fmla="*/ 1 w 249"/>
                <a:gd name="T31" fmla="*/ 0 h 2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9"/>
                <a:gd name="T49" fmla="*/ 0 h 289"/>
                <a:gd name="T50" fmla="*/ 249 w 249"/>
                <a:gd name="T51" fmla="*/ 289 h 2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9" h="289">
                  <a:moveTo>
                    <a:pt x="82" y="0"/>
                  </a:moveTo>
                  <a:lnTo>
                    <a:pt x="181" y="2"/>
                  </a:lnTo>
                  <a:lnTo>
                    <a:pt x="219" y="143"/>
                  </a:lnTo>
                  <a:lnTo>
                    <a:pt x="234" y="246"/>
                  </a:lnTo>
                  <a:lnTo>
                    <a:pt x="249" y="280"/>
                  </a:lnTo>
                  <a:lnTo>
                    <a:pt x="150" y="280"/>
                  </a:lnTo>
                  <a:lnTo>
                    <a:pt x="137" y="175"/>
                  </a:lnTo>
                  <a:lnTo>
                    <a:pt x="130" y="101"/>
                  </a:lnTo>
                  <a:lnTo>
                    <a:pt x="101" y="170"/>
                  </a:lnTo>
                  <a:lnTo>
                    <a:pt x="76" y="257"/>
                  </a:lnTo>
                  <a:lnTo>
                    <a:pt x="86" y="286"/>
                  </a:lnTo>
                  <a:lnTo>
                    <a:pt x="0" y="289"/>
                  </a:lnTo>
                  <a:lnTo>
                    <a:pt x="12" y="190"/>
                  </a:lnTo>
                  <a:lnTo>
                    <a:pt x="36" y="8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43" name="Freeform 91"/>
            <p:cNvSpPr>
              <a:spLocks/>
            </p:cNvSpPr>
            <p:nvPr/>
          </p:nvSpPr>
          <p:spPr bwMode="auto">
            <a:xfrm>
              <a:off x="4092" y="2552"/>
              <a:ext cx="126" cy="147"/>
            </a:xfrm>
            <a:custGeom>
              <a:avLst/>
              <a:gdLst>
                <a:gd name="T0" fmla="*/ 0 w 253"/>
                <a:gd name="T1" fmla="*/ 1 h 294"/>
                <a:gd name="T2" fmla="*/ 0 w 253"/>
                <a:gd name="T3" fmla="*/ 0 h 294"/>
                <a:gd name="T4" fmla="*/ 0 w 253"/>
                <a:gd name="T5" fmla="*/ 1 h 294"/>
                <a:gd name="T6" fmla="*/ 0 w 253"/>
                <a:gd name="T7" fmla="*/ 1 h 294"/>
                <a:gd name="T8" fmla="*/ 0 w 253"/>
                <a:gd name="T9" fmla="*/ 1 h 294"/>
                <a:gd name="T10" fmla="*/ 0 w 253"/>
                <a:gd name="T11" fmla="*/ 1 h 294"/>
                <a:gd name="T12" fmla="*/ 0 w 253"/>
                <a:gd name="T13" fmla="*/ 1 h 294"/>
                <a:gd name="T14" fmla="*/ 0 w 253"/>
                <a:gd name="T15" fmla="*/ 1 h 294"/>
                <a:gd name="T16" fmla="*/ 0 w 253"/>
                <a:gd name="T17" fmla="*/ 1 h 294"/>
                <a:gd name="T18" fmla="*/ 0 w 253"/>
                <a:gd name="T19" fmla="*/ 1 h 294"/>
                <a:gd name="T20" fmla="*/ 0 w 253"/>
                <a:gd name="T21" fmla="*/ 1 h 294"/>
                <a:gd name="T22" fmla="*/ 0 w 253"/>
                <a:gd name="T23" fmla="*/ 1 h 294"/>
                <a:gd name="T24" fmla="*/ 0 w 253"/>
                <a:gd name="T25" fmla="*/ 1 h 294"/>
                <a:gd name="T26" fmla="*/ 0 w 253"/>
                <a:gd name="T27" fmla="*/ 1 h 294"/>
                <a:gd name="T28" fmla="*/ 0 w 253"/>
                <a:gd name="T29" fmla="*/ 1 h 294"/>
                <a:gd name="T30" fmla="*/ 0 w 253"/>
                <a:gd name="T31" fmla="*/ 1 h 294"/>
                <a:gd name="T32" fmla="*/ 0 w 253"/>
                <a:gd name="T33" fmla="*/ 1 h 2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3"/>
                <a:gd name="T52" fmla="*/ 0 h 294"/>
                <a:gd name="T53" fmla="*/ 253 w 253"/>
                <a:gd name="T54" fmla="*/ 294 h 2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3" h="294">
                  <a:moveTo>
                    <a:pt x="80" y="3"/>
                  </a:moveTo>
                  <a:lnTo>
                    <a:pt x="169" y="0"/>
                  </a:lnTo>
                  <a:lnTo>
                    <a:pt x="202" y="68"/>
                  </a:lnTo>
                  <a:lnTo>
                    <a:pt x="224" y="161"/>
                  </a:lnTo>
                  <a:lnTo>
                    <a:pt x="232" y="258"/>
                  </a:lnTo>
                  <a:lnTo>
                    <a:pt x="253" y="285"/>
                  </a:lnTo>
                  <a:lnTo>
                    <a:pt x="156" y="289"/>
                  </a:lnTo>
                  <a:lnTo>
                    <a:pt x="150" y="195"/>
                  </a:lnTo>
                  <a:lnTo>
                    <a:pt x="133" y="133"/>
                  </a:lnTo>
                  <a:lnTo>
                    <a:pt x="114" y="222"/>
                  </a:lnTo>
                  <a:lnTo>
                    <a:pt x="105" y="294"/>
                  </a:lnTo>
                  <a:lnTo>
                    <a:pt x="0" y="289"/>
                  </a:lnTo>
                  <a:lnTo>
                    <a:pt x="27" y="258"/>
                  </a:lnTo>
                  <a:lnTo>
                    <a:pt x="36" y="178"/>
                  </a:lnTo>
                  <a:lnTo>
                    <a:pt x="57" y="79"/>
                  </a:lnTo>
                  <a:lnTo>
                    <a:pt x="8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44" name="Freeform 93"/>
            <p:cNvSpPr>
              <a:spLocks/>
            </p:cNvSpPr>
            <p:nvPr/>
          </p:nvSpPr>
          <p:spPr bwMode="auto">
            <a:xfrm>
              <a:off x="4310" y="2553"/>
              <a:ext cx="125" cy="140"/>
            </a:xfrm>
            <a:custGeom>
              <a:avLst/>
              <a:gdLst>
                <a:gd name="T0" fmla="*/ 0 w 251"/>
                <a:gd name="T1" fmla="*/ 0 h 281"/>
                <a:gd name="T2" fmla="*/ 0 w 251"/>
                <a:gd name="T3" fmla="*/ 0 h 281"/>
                <a:gd name="T4" fmla="*/ 0 w 251"/>
                <a:gd name="T5" fmla="*/ 0 h 281"/>
                <a:gd name="T6" fmla="*/ 0 w 251"/>
                <a:gd name="T7" fmla="*/ 0 h 281"/>
                <a:gd name="T8" fmla="*/ 0 w 251"/>
                <a:gd name="T9" fmla="*/ 0 h 281"/>
                <a:gd name="T10" fmla="*/ 0 w 251"/>
                <a:gd name="T11" fmla="*/ 0 h 281"/>
                <a:gd name="T12" fmla="*/ 0 w 251"/>
                <a:gd name="T13" fmla="*/ 0 h 281"/>
                <a:gd name="T14" fmla="*/ 0 w 251"/>
                <a:gd name="T15" fmla="*/ 0 h 281"/>
                <a:gd name="T16" fmla="*/ 0 w 251"/>
                <a:gd name="T17" fmla="*/ 0 h 281"/>
                <a:gd name="T18" fmla="*/ 0 w 251"/>
                <a:gd name="T19" fmla="*/ 0 h 281"/>
                <a:gd name="T20" fmla="*/ 0 w 251"/>
                <a:gd name="T21" fmla="*/ 0 h 281"/>
                <a:gd name="T22" fmla="*/ 0 w 251"/>
                <a:gd name="T23" fmla="*/ 0 h 281"/>
                <a:gd name="T24" fmla="*/ 0 w 251"/>
                <a:gd name="T25" fmla="*/ 0 h 281"/>
                <a:gd name="T26" fmla="*/ 0 w 251"/>
                <a:gd name="T27" fmla="*/ 0 h 281"/>
                <a:gd name="T28" fmla="*/ 0 w 251"/>
                <a:gd name="T29" fmla="*/ 0 h 281"/>
                <a:gd name="T30" fmla="*/ 0 w 251"/>
                <a:gd name="T31" fmla="*/ 0 h 281"/>
                <a:gd name="T32" fmla="*/ 0 w 251"/>
                <a:gd name="T33" fmla="*/ 0 h 281"/>
                <a:gd name="T34" fmla="*/ 0 w 251"/>
                <a:gd name="T35" fmla="*/ 0 h 281"/>
                <a:gd name="T36" fmla="*/ 0 w 251"/>
                <a:gd name="T37" fmla="*/ 0 h 2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1"/>
                <a:gd name="T58" fmla="*/ 0 h 281"/>
                <a:gd name="T59" fmla="*/ 251 w 251"/>
                <a:gd name="T60" fmla="*/ 281 h 2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1" h="281">
                  <a:moveTo>
                    <a:pt x="78" y="0"/>
                  </a:moveTo>
                  <a:lnTo>
                    <a:pt x="187" y="0"/>
                  </a:lnTo>
                  <a:lnTo>
                    <a:pt x="206" y="57"/>
                  </a:lnTo>
                  <a:lnTo>
                    <a:pt x="242" y="150"/>
                  </a:lnTo>
                  <a:lnTo>
                    <a:pt x="251" y="237"/>
                  </a:lnTo>
                  <a:lnTo>
                    <a:pt x="251" y="277"/>
                  </a:lnTo>
                  <a:lnTo>
                    <a:pt x="156" y="281"/>
                  </a:lnTo>
                  <a:lnTo>
                    <a:pt x="183" y="251"/>
                  </a:lnTo>
                  <a:lnTo>
                    <a:pt x="168" y="159"/>
                  </a:lnTo>
                  <a:lnTo>
                    <a:pt x="139" y="98"/>
                  </a:lnTo>
                  <a:lnTo>
                    <a:pt x="113" y="195"/>
                  </a:lnTo>
                  <a:lnTo>
                    <a:pt x="99" y="271"/>
                  </a:lnTo>
                  <a:lnTo>
                    <a:pt x="46" y="277"/>
                  </a:lnTo>
                  <a:lnTo>
                    <a:pt x="0" y="277"/>
                  </a:lnTo>
                  <a:lnTo>
                    <a:pt x="33" y="241"/>
                  </a:lnTo>
                  <a:lnTo>
                    <a:pt x="52" y="138"/>
                  </a:lnTo>
                  <a:lnTo>
                    <a:pt x="73" y="2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45" name="Freeform 95"/>
            <p:cNvSpPr>
              <a:spLocks/>
            </p:cNvSpPr>
            <p:nvPr/>
          </p:nvSpPr>
          <p:spPr bwMode="auto">
            <a:xfrm>
              <a:off x="4110" y="2088"/>
              <a:ext cx="128" cy="156"/>
            </a:xfrm>
            <a:custGeom>
              <a:avLst/>
              <a:gdLst>
                <a:gd name="T0" fmla="*/ 0 w 257"/>
                <a:gd name="T1" fmla="*/ 0 h 311"/>
                <a:gd name="T2" fmla="*/ 0 w 257"/>
                <a:gd name="T3" fmla="*/ 1 h 311"/>
                <a:gd name="T4" fmla="*/ 0 w 257"/>
                <a:gd name="T5" fmla="*/ 1 h 311"/>
                <a:gd name="T6" fmla="*/ 0 w 257"/>
                <a:gd name="T7" fmla="*/ 1 h 311"/>
                <a:gd name="T8" fmla="*/ 0 w 257"/>
                <a:gd name="T9" fmla="*/ 1 h 311"/>
                <a:gd name="T10" fmla="*/ 0 w 257"/>
                <a:gd name="T11" fmla="*/ 1 h 311"/>
                <a:gd name="T12" fmla="*/ 0 w 257"/>
                <a:gd name="T13" fmla="*/ 1 h 311"/>
                <a:gd name="T14" fmla="*/ 0 w 257"/>
                <a:gd name="T15" fmla="*/ 1 h 311"/>
                <a:gd name="T16" fmla="*/ 0 w 257"/>
                <a:gd name="T17" fmla="*/ 1 h 311"/>
                <a:gd name="T18" fmla="*/ 0 w 257"/>
                <a:gd name="T19" fmla="*/ 1 h 311"/>
                <a:gd name="T20" fmla="*/ 0 w 257"/>
                <a:gd name="T21" fmla="*/ 1 h 311"/>
                <a:gd name="T22" fmla="*/ 0 w 257"/>
                <a:gd name="T23" fmla="*/ 1 h 311"/>
                <a:gd name="T24" fmla="*/ 0 w 257"/>
                <a:gd name="T25" fmla="*/ 1 h 311"/>
                <a:gd name="T26" fmla="*/ 0 w 257"/>
                <a:gd name="T27" fmla="*/ 0 h 311"/>
                <a:gd name="T28" fmla="*/ 0 w 2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7"/>
                <a:gd name="T46" fmla="*/ 0 h 311"/>
                <a:gd name="T47" fmla="*/ 257 w 257"/>
                <a:gd name="T48" fmla="*/ 311 h 3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7" h="311">
                  <a:moveTo>
                    <a:pt x="82" y="0"/>
                  </a:moveTo>
                  <a:lnTo>
                    <a:pt x="55" y="85"/>
                  </a:lnTo>
                  <a:lnTo>
                    <a:pt x="23" y="256"/>
                  </a:lnTo>
                  <a:lnTo>
                    <a:pt x="0" y="291"/>
                  </a:lnTo>
                  <a:lnTo>
                    <a:pt x="84" y="311"/>
                  </a:lnTo>
                  <a:lnTo>
                    <a:pt x="105" y="218"/>
                  </a:lnTo>
                  <a:lnTo>
                    <a:pt x="122" y="137"/>
                  </a:lnTo>
                  <a:lnTo>
                    <a:pt x="141" y="235"/>
                  </a:lnTo>
                  <a:lnTo>
                    <a:pt x="147" y="306"/>
                  </a:lnTo>
                  <a:lnTo>
                    <a:pt x="257" y="285"/>
                  </a:lnTo>
                  <a:lnTo>
                    <a:pt x="219" y="249"/>
                  </a:lnTo>
                  <a:lnTo>
                    <a:pt x="202" y="123"/>
                  </a:lnTo>
                  <a:lnTo>
                    <a:pt x="171" y="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46" name="Freeform 97"/>
            <p:cNvSpPr>
              <a:spLocks/>
            </p:cNvSpPr>
            <p:nvPr/>
          </p:nvSpPr>
          <p:spPr bwMode="auto">
            <a:xfrm>
              <a:off x="4208" y="2323"/>
              <a:ext cx="139" cy="157"/>
            </a:xfrm>
            <a:custGeom>
              <a:avLst/>
              <a:gdLst>
                <a:gd name="T0" fmla="*/ 0 w 277"/>
                <a:gd name="T1" fmla="*/ 1 h 314"/>
                <a:gd name="T2" fmla="*/ 1 w 277"/>
                <a:gd name="T3" fmla="*/ 1 h 314"/>
                <a:gd name="T4" fmla="*/ 1 w 277"/>
                <a:gd name="T5" fmla="*/ 1 h 314"/>
                <a:gd name="T6" fmla="*/ 1 w 277"/>
                <a:gd name="T7" fmla="*/ 0 h 314"/>
                <a:gd name="T8" fmla="*/ 1 w 277"/>
                <a:gd name="T9" fmla="*/ 1 h 314"/>
                <a:gd name="T10" fmla="*/ 1 w 277"/>
                <a:gd name="T11" fmla="*/ 1 h 314"/>
                <a:gd name="T12" fmla="*/ 1 w 277"/>
                <a:gd name="T13" fmla="*/ 1 h 314"/>
                <a:gd name="T14" fmla="*/ 1 w 277"/>
                <a:gd name="T15" fmla="*/ 1 h 314"/>
                <a:gd name="T16" fmla="*/ 1 w 277"/>
                <a:gd name="T17" fmla="*/ 1 h 314"/>
                <a:gd name="T18" fmla="*/ 1 w 277"/>
                <a:gd name="T19" fmla="*/ 1 h 314"/>
                <a:gd name="T20" fmla="*/ 1 w 277"/>
                <a:gd name="T21" fmla="*/ 1 h 314"/>
                <a:gd name="T22" fmla="*/ 1 w 277"/>
                <a:gd name="T23" fmla="*/ 1 h 314"/>
                <a:gd name="T24" fmla="*/ 1 w 277"/>
                <a:gd name="T25" fmla="*/ 1 h 314"/>
                <a:gd name="T26" fmla="*/ 1 w 277"/>
                <a:gd name="T27" fmla="*/ 1 h 314"/>
                <a:gd name="T28" fmla="*/ 0 w 277"/>
                <a:gd name="T29" fmla="*/ 1 h 314"/>
                <a:gd name="T30" fmla="*/ 0 w 277"/>
                <a:gd name="T31" fmla="*/ 1 h 3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7"/>
                <a:gd name="T49" fmla="*/ 0 h 314"/>
                <a:gd name="T50" fmla="*/ 277 w 277"/>
                <a:gd name="T51" fmla="*/ 314 h 3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7" h="314">
                  <a:moveTo>
                    <a:pt x="0" y="306"/>
                  </a:moveTo>
                  <a:lnTo>
                    <a:pt x="38" y="272"/>
                  </a:lnTo>
                  <a:lnTo>
                    <a:pt x="42" y="185"/>
                  </a:lnTo>
                  <a:lnTo>
                    <a:pt x="87" y="0"/>
                  </a:lnTo>
                  <a:lnTo>
                    <a:pt x="188" y="6"/>
                  </a:lnTo>
                  <a:lnTo>
                    <a:pt x="241" y="118"/>
                  </a:lnTo>
                  <a:lnTo>
                    <a:pt x="268" y="219"/>
                  </a:lnTo>
                  <a:lnTo>
                    <a:pt x="277" y="305"/>
                  </a:lnTo>
                  <a:lnTo>
                    <a:pt x="148" y="310"/>
                  </a:lnTo>
                  <a:lnTo>
                    <a:pt x="177" y="270"/>
                  </a:lnTo>
                  <a:lnTo>
                    <a:pt x="169" y="189"/>
                  </a:lnTo>
                  <a:lnTo>
                    <a:pt x="146" y="122"/>
                  </a:lnTo>
                  <a:lnTo>
                    <a:pt x="124" y="229"/>
                  </a:lnTo>
                  <a:lnTo>
                    <a:pt x="116" y="314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47" name="Freeform 98"/>
            <p:cNvSpPr>
              <a:spLocks/>
            </p:cNvSpPr>
            <p:nvPr/>
          </p:nvSpPr>
          <p:spPr bwMode="auto">
            <a:xfrm>
              <a:off x="3993" y="2317"/>
              <a:ext cx="144" cy="159"/>
            </a:xfrm>
            <a:custGeom>
              <a:avLst/>
              <a:gdLst>
                <a:gd name="T0" fmla="*/ 1 w 287"/>
                <a:gd name="T1" fmla="*/ 1 h 317"/>
                <a:gd name="T2" fmla="*/ 1 w 287"/>
                <a:gd name="T3" fmla="*/ 0 h 317"/>
                <a:gd name="T4" fmla="*/ 1 w 287"/>
                <a:gd name="T5" fmla="*/ 1 h 317"/>
                <a:gd name="T6" fmla="*/ 1 w 287"/>
                <a:gd name="T7" fmla="*/ 1 h 317"/>
                <a:gd name="T8" fmla="*/ 1 w 287"/>
                <a:gd name="T9" fmla="*/ 1 h 317"/>
                <a:gd name="T10" fmla="*/ 1 w 287"/>
                <a:gd name="T11" fmla="*/ 1 h 317"/>
                <a:gd name="T12" fmla="*/ 1 w 287"/>
                <a:gd name="T13" fmla="*/ 1 h 317"/>
                <a:gd name="T14" fmla="*/ 1 w 287"/>
                <a:gd name="T15" fmla="*/ 1 h 317"/>
                <a:gd name="T16" fmla="*/ 1 w 287"/>
                <a:gd name="T17" fmla="*/ 1 h 317"/>
                <a:gd name="T18" fmla="*/ 1 w 287"/>
                <a:gd name="T19" fmla="*/ 1 h 317"/>
                <a:gd name="T20" fmla="*/ 1 w 287"/>
                <a:gd name="T21" fmla="*/ 1 h 317"/>
                <a:gd name="T22" fmla="*/ 1 w 287"/>
                <a:gd name="T23" fmla="*/ 1 h 317"/>
                <a:gd name="T24" fmla="*/ 0 w 287"/>
                <a:gd name="T25" fmla="*/ 1 h 317"/>
                <a:gd name="T26" fmla="*/ 1 w 287"/>
                <a:gd name="T27" fmla="*/ 1 h 317"/>
                <a:gd name="T28" fmla="*/ 1 w 287"/>
                <a:gd name="T29" fmla="*/ 1 h 317"/>
                <a:gd name="T30" fmla="*/ 1 w 287"/>
                <a:gd name="T31" fmla="*/ 1 h 317"/>
                <a:gd name="T32" fmla="*/ 1 w 287"/>
                <a:gd name="T33" fmla="*/ 1 h 3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7"/>
                <a:gd name="T52" fmla="*/ 0 h 317"/>
                <a:gd name="T53" fmla="*/ 287 w 287"/>
                <a:gd name="T54" fmla="*/ 317 h 3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7" h="317">
                  <a:moveTo>
                    <a:pt x="93" y="9"/>
                  </a:moveTo>
                  <a:lnTo>
                    <a:pt x="190" y="0"/>
                  </a:lnTo>
                  <a:lnTo>
                    <a:pt x="215" y="84"/>
                  </a:lnTo>
                  <a:lnTo>
                    <a:pt x="232" y="201"/>
                  </a:lnTo>
                  <a:lnTo>
                    <a:pt x="238" y="268"/>
                  </a:lnTo>
                  <a:lnTo>
                    <a:pt x="287" y="316"/>
                  </a:lnTo>
                  <a:lnTo>
                    <a:pt x="164" y="317"/>
                  </a:lnTo>
                  <a:lnTo>
                    <a:pt x="152" y="222"/>
                  </a:lnTo>
                  <a:lnTo>
                    <a:pt x="131" y="135"/>
                  </a:lnTo>
                  <a:lnTo>
                    <a:pt x="111" y="226"/>
                  </a:lnTo>
                  <a:lnTo>
                    <a:pt x="92" y="279"/>
                  </a:lnTo>
                  <a:lnTo>
                    <a:pt x="111" y="317"/>
                  </a:lnTo>
                  <a:lnTo>
                    <a:pt x="0" y="312"/>
                  </a:lnTo>
                  <a:lnTo>
                    <a:pt x="10" y="198"/>
                  </a:lnTo>
                  <a:lnTo>
                    <a:pt x="50" y="78"/>
                  </a:lnTo>
                  <a:lnTo>
                    <a:pt x="93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48" name="Freeform 113"/>
            <p:cNvSpPr>
              <a:spLocks/>
            </p:cNvSpPr>
            <p:nvPr/>
          </p:nvSpPr>
          <p:spPr bwMode="auto">
            <a:xfrm>
              <a:off x="4048" y="1974"/>
              <a:ext cx="197" cy="117"/>
            </a:xfrm>
            <a:custGeom>
              <a:avLst/>
              <a:gdLst>
                <a:gd name="T0" fmla="*/ 0 w 393"/>
                <a:gd name="T1" fmla="*/ 1 h 234"/>
                <a:gd name="T2" fmla="*/ 1 w 393"/>
                <a:gd name="T3" fmla="*/ 1 h 234"/>
                <a:gd name="T4" fmla="*/ 1 w 393"/>
                <a:gd name="T5" fmla="*/ 1 h 234"/>
                <a:gd name="T6" fmla="*/ 1 w 393"/>
                <a:gd name="T7" fmla="*/ 1 h 234"/>
                <a:gd name="T8" fmla="*/ 1 w 393"/>
                <a:gd name="T9" fmla="*/ 1 h 234"/>
                <a:gd name="T10" fmla="*/ 1 w 393"/>
                <a:gd name="T11" fmla="*/ 0 h 234"/>
                <a:gd name="T12" fmla="*/ 1 w 393"/>
                <a:gd name="T13" fmla="*/ 1 h 234"/>
                <a:gd name="T14" fmla="*/ 1 w 393"/>
                <a:gd name="T15" fmla="*/ 1 h 234"/>
                <a:gd name="T16" fmla="*/ 1 w 393"/>
                <a:gd name="T17" fmla="*/ 1 h 234"/>
                <a:gd name="T18" fmla="*/ 1 w 393"/>
                <a:gd name="T19" fmla="*/ 1 h 234"/>
                <a:gd name="T20" fmla="*/ 1 w 393"/>
                <a:gd name="T21" fmla="*/ 1 h 234"/>
                <a:gd name="T22" fmla="*/ 1 w 393"/>
                <a:gd name="T23" fmla="*/ 1 h 234"/>
                <a:gd name="T24" fmla="*/ 1 w 393"/>
                <a:gd name="T25" fmla="*/ 1 h 234"/>
                <a:gd name="T26" fmla="*/ 0 w 393"/>
                <a:gd name="T27" fmla="*/ 1 h 234"/>
                <a:gd name="T28" fmla="*/ 0 w 393"/>
                <a:gd name="T29" fmla="*/ 1 h 2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3"/>
                <a:gd name="T46" fmla="*/ 0 h 234"/>
                <a:gd name="T47" fmla="*/ 393 w 393"/>
                <a:gd name="T48" fmla="*/ 234 h 2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3" h="234">
                  <a:moveTo>
                    <a:pt x="0" y="101"/>
                  </a:moveTo>
                  <a:lnTo>
                    <a:pt x="79" y="92"/>
                  </a:lnTo>
                  <a:lnTo>
                    <a:pt x="212" y="92"/>
                  </a:lnTo>
                  <a:lnTo>
                    <a:pt x="279" y="92"/>
                  </a:lnTo>
                  <a:lnTo>
                    <a:pt x="315" y="82"/>
                  </a:lnTo>
                  <a:lnTo>
                    <a:pt x="393" y="0"/>
                  </a:lnTo>
                  <a:lnTo>
                    <a:pt x="389" y="69"/>
                  </a:lnTo>
                  <a:lnTo>
                    <a:pt x="340" y="158"/>
                  </a:lnTo>
                  <a:lnTo>
                    <a:pt x="294" y="232"/>
                  </a:lnTo>
                  <a:lnTo>
                    <a:pt x="205" y="234"/>
                  </a:lnTo>
                  <a:lnTo>
                    <a:pt x="174" y="185"/>
                  </a:lnTo>
                  <a:lnTo>
                    <a:pt x="97" y="156"/>
                  </a:lnTo>
                  <a:lnTo>
                    <a:pt x="13" y="115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49" name="Freeform 114"/>
            <p:cNvSpPr>
              <a:spLocks/>
            </p:cNvSpPr>
            <p:nvPr/>
          </p:nvSpPr>
          <p:spPr bwMode="auto">
            <a:xfrm>
              <a:off x="3954" y="2229"/>
              <a:ext cx="232" cy="92"/>
            </a:xfrm>
            <a:custGeom>
              <a:avLst/>
              <a:gdLst>
                <a:gd name="T0" fmla="*/ 0 w 464"/>
                <a:gd name="T1" fmla="*/ 1 h 183"/>
                <a:gd name="T2" fmla="*/ 1 w 464"/>
                <a:gd name="T3" fmla="*/ 1 h 183"/>
                <a:gd name="T4" fmla="*/ 1 w 464"/>
                <a:gd name="T5" fmla="*/ 1 h 183"/>
                <a:gd name="T6" fmla="*/ 1 w 464"/>
                <a:gd name="T7" fmla="*/ 0 h 183"/>
                <a:gd name="T8" fmla="*/ 1 w 464"/>
                <a:gd name="T9" fmla="*/ 0 h 183"/>
                <a:gd name="T10" fmla="*/ 1 w 464"/>
                <a:gd name="T11" fmla="*/ 1 h 183"/>
                <a:gd name="T12" fmla="*/ 1 w 464"/>
                <a:gd name="T13" fmla="*/ 1 h 183"/>
                <a:gd name="T14" fmla="*/ 1 w 464"/>
                <a:gd name="T15" fmla="*/ 1 h 183"/>
                <a:gd name="T16" fmla="*/ 1 w 464"/>
                <a:gd name="T17" fmla="*/ 1 h 183"/>
                <a:gd name="T18" fmla="*/ 1 w 464"/>
                <a:gd name="T19" fmla="*/ 1 h 183"/>
                <a:gd name="T20" fmla="*/ 1 w 464"/>
                <a:gd name="T21" fmla="*/ 1 h 183"/>
                <a:gd name="T22" fmla="*/ 1 w 464"/>
                <a:gd name="T23" fmla="*/ 1 h 183"/>
                <a:gd name="T24" fmla="*/ 1 w 464"/>
                <a:gd name="T25" fmla="*/ 1 h 183"/>
                <a:gd name="T26" fmla="*/ 1 w 464"/>
                <a:gd name="T27" fmla="*/ 1 h 183"/>
                <a:gd name="T28" fmla="*/ 1 w 464"/>
                <a:gd name="T29" fmla="*/ 1 h 183"/>
                <a:gd name="T30" fmla="*/ 0 w 464"/>
                <a:gd name="T31" fmla="*/ 1 h 183"/>
                <a:gd name="T32" fmla="*/ 0 w 464"/>
                <a:gd name="T33" fmla="*/ 1 h 1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4"/>
                <a:gd name="T52" fmla="*/ 0 h 183"/>
                <a:gd name="T53" fmla="*/ 464 w 464"/>
                <a:gd name="T54" fmla="*/ 183 h 1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4" h="183">
                  <a:moveTo>
                    <a:pt x="0" y="183"/>
                  </a:moveTo>
                  <a:lnTo>
                    <a:pt x="29" y="110"/>
                  </a:lnTo>
                  <a:lnTo>
                    <a:pt x="88" y="36"/>
                  </a:lnTo>
                  <a:lnTo>
                    <a:pt x="164" y="0"/>
                  </a:lnTo>
                  <a:lnTo>
                    <a:pt x="265" y="0"/>
                  </a:lnTo>
                  <a:lnTo>
                    <a:pt x="386" y="23"/>
                  </a:lnTo>
                  <a:lnTo>
                    <a:pt x="464" y="49"/>
                  </a:lnTo>
                  <a:lnTo>
                    <a:pt x="381" y="70"/>
                  </a:lnTo>
                  <a:lnTo>
                    <a:pt x="303" y="95"/>
                  </a:lnTo>
                  <a:lnTo>
                    <a:pt x="270" y="156"/>
                  </a:lnTo>
                  <a:lnTo>
                    <a:pt x="268" y="175"/>
                  </a:lnTo>
                  <a:lnTo>
                    <a:pt x="177" y="183"/>
                  </a:lnTo>
                  <a:lnTo>
                    <a:pt x="137" y="133"/>
                  </a:lnTo>
                  <a:lnTo>
                    <a:pt x="114" y="116"/>
                  </a:lnTo>
                  <a:lnTo>
                    <a:pt x="55" y="15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0" name="Freeform 115"/>
            <p:cNvSpPr>
              <a:spLocks/>
            </p:cNvSpPr>
            <p:nvPr/>
          </p:nvSpPr>
          <p:spPr bwMode="auto">
            <a:xfrm>
              <a:off x="4166" y="2230"/>
              <a:ext cx="217" cy="95"/>
            </a:xfrm>
            <a:custGeom>
              <a:avLst/>
              <a:gdLst>
                <a:gd name="T0" fmla="*/ 1 w 434"/>
                <a:gd name="T1" fmla="*/ 1 h 188"/>
                <a:gd name="T2" fmla="*/ 1 w 434"/>
                <a:gd name="T3" fmla="*/ 1 h 188"/>
                <a:gd name="T4" fmla="*/ 1 w 434"/>
                <a:gd name="T5" fmla="*/ 1 h 188"/>
                <a:gd name="T6" fmla="*/ 1 w 434"/>
                <a:gd name="T7" fmla="*/ 1 h 188"/>
                <a:gd name="T8" fmla="*/ 1 w 434"/>
                <a:gd name="T9" fmla="*/ 1 h 188"/>
                <a:gd name="T10" fmla="*/ 1 w 434"/>
                <a:gd name="T11" fmla="*/ 1 h 188"/>
                <a:gd name="T12" fmla="*/ 1 w 434"/>
                <a:gd name="T13" fmla="*/ 1 h 188"/>
                <a:gd name="T14" fmla="*/ 1 w 434"/>
                <a:gd name="T15" fmla="*/ 1 h 188"/>
                <a:gd name="T16" fmla="*/ 1 w 434"/>
                <a:gd name="T17" fmla="*/ 0 h 188"/>
                <a:gd name="T18" fmla="*/ 1 w 434"/>
                <a:gd name="T19" fmla="*/ 1 h 188"/>
                <a:gd name="T20" fmla="*/ 0 w 434"/>
                <a:gd name="T21" fmla="*/ 1 h 188"/>
                <a:gd name="T22" fmla="*/ 1 w 434"/>
                <a:gd name="T23" fmla="*/ 1 h 188"/>
                <a:gd name="T24" fmla="*/ 1 w 434"/>
                <a:gd name="T25" fmla="*/ 1 h 188"/>
                <a:gd name="T26" fmla="*/ 1 w 434"/>
                <a:gd name="T27" fmla="*/ 1 h 188"/>
                <a:gd name="T28" fmla="*/ 1 w 434"/>
                <a:gd name="T29" fmla="*/ 1 h 188"/>
                <a:gd name="T30" fmla="*/ 1 w 434"/>
                <a:gd name="T31" fmla="*/ 1 h 1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4"/>
                <a:gd name="T49" fmla="*/ 0 h 188"/>
                <a:gd name="T50" fmla="*/ 434 w 434"/>
                <a:gd name="T51" fmla="*/ 188 h 1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4" h="188">
                  <a:moveTo>
                    <a:pt x="179" y="186"/>
                  </a:moveTo>
                  <a:lnTo>
                    <a:pt x="274" y="188"/>
                  </a:lnTo>
                  <a:lnTo>
                    <a:pt x="318" y="103"/>
                  </a:lnTo>
                  <a:lnTo>
                    <a:pt x="382" y="139"/>
                  </a:lnTo>
                  <a:lnTo>
                    <a:pt x="434" y="173"/>
                  </a:lnTo>
                  <a:lnTo>
                    <a:pt x="419" y="112"/>
                  </a:lnTo>
                  <a:lnTo>
                    <a:pt x="367" y="44"/>
                  </a:lnTo>
                  <a:lnTo>
                    <a:pt x="291" y="6"/>
                  </a:lnTo>
                  <a:lnTo>
                    <a:pt x="173" y="0"/>
                  </a:lnTo>
                  <a:lnTo>
                    <a:pt x="71" y="7"/>
                  </a:lnTo>
                  <a:lnTo>
                    <a:pt x="0" y="25"/>
                  </a:lnTo>
                  <a:lnTo>
                    <a:pt x="76" y="63"/>
                  </a:lnTo>
                  <a:lnTo>
                    <a:pt x="139" y="101"/>
                  </a:lnTo>
                  <a:lnTo>
                    <a:pt x="168" y="158"/>
                  </a:lnTo>
                  <a:lnTo>
                    <a:pt x="179" y="18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1" name="Freeform 116"/>
            <p:cNvSpPr>
              <a:spLocks/>
            </p:cNvSpPr>
            <p:nvPr/>
          </p:nvSpPr>
          <p:spPr bwMode="auto">
            <a:xfrm>
              <a:off x="4266" y="2474"/>
              <a:ext cx="238" cy="78"/>
            </a:xfrm>
            <a:custGeom>
              <a:avLst/>
              <a:gdLst>
                <a:gd name="T0" fmla="*/ 0 w 475"/>
                <a:gd name="T1" fmla="*/ 1 h 156"/>
                <a:gd name="T2" fmla="*/ 1 w 475"/>
                <a:gd name="T3" fmla="*/ 1 h 156"/>
                <a:gd name="T4" fmla="*/ 1 w 475"/>
                <a:gd name="T5" fmla="*/ 1 h 156"/>
                <a:gd name="T6" fmla="*/ 1 w 475"/>
                <a:gd name="T7" fmla="*/ 1 h 156"/>
                <a:gd name="T8" fmla="*/ 1 w 475"/>
                <a:gd name="T9" fmla="*/ 1 h 156"/>
                <a:gd name="T10" fmla="*/ 1 w 475"/>
                <a:gd name="T11" fmla="*/ 1 h 156"/>
                <a:gd name="T12" fmla="*/ 1 w 475"/>
                <a:gd name="T13" fmla="*/ 1 h 156"/>
                <a:gd name="T14" fmla="*/ 1 w 475"/>
                <a:gd name="T15" fmla="*/ 1 h 156"/>
                <a:gd name="T16" fmla="*/ 1 w 475"/>
                <a:gd name="T17" fmla="*/ 1 h 156"/>
                <a:gd name="T18" fmla="*/ 1 w 475"/>
                <a:gd name="T19" fmla="*/ 1 h 156"/>
                <a:gd name="T20" fmla="*/ 1 w 475"/>
                <a:gd name="T21" fmla="*/ 0 h 156"/>
                <a:gd name="T22" fmla="*/ 1 w 475"/>
                <a:gd name="T23" fmla="*/ 1 h 156"/>
                <a:gd name="T24" fmla="*/ 0 w 475"/>
                <a:gd name="T25" fmla="*/ 1 h 156"/>
                <a:gd name="T26" fmla="*/ 0 w 475"/>
                <a:gd name="T27" fmla="*/ 1 h 1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5"/>
                <a:gd name="T43" fmla="*/ 0 h 156"/>
                <a:gd name="T44" fmla="*/ 475 w 475"/>
                <a:gd name="T45" fmla="*/ 156 h 1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5" h="156">
                  <a:moveTo>
                    <a:pt x="0" y="17"/>
                  </a:moveTo>
                  <a:lnTo>
                    <a:pt x="59" y="55"/>
                  </a:lnTo>
                  <a:lnTo>
                    <a:pt x="150" y="85"/>
                  </a:lnTo>
                  <a:lnTo>
                    <a:pt x="175" y="156"/>
                  </a:lnTo>
                  <a:lnTo>
                    <a:pt x="274" y="156"/>
                  </a:lnTo>
                  <a:lnTo>
                    <a:pt x="315" y="76"/>
                  </a:lnTo>
                  <a:lnTo>
                    <a:pt x="414" y="87"/>
                  </a:lnTo>
                  <a:lnTo>
                    <a:pt x="475" y="102"/>
                  </a:lnTo>
                  <a:lnTo>
                    <a:pt x="435" y="53"/>
                  </a:lnTo>
                  <a:lnTo>
                    <a:pt x="331" y="7"/>
                  </a:lnTo>
                  <a:lnTo>
                    <a:pt x="163" y="0"/>
                  </a:lnTo>
                  <a:lnTo>
                    <a:pt x="32" y="1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2" name="Freeform 117"/>
            <p:cNvSpPr>
              <a:spLocks/>
            </p:cNvSpPr>
            <p:nvPr/>
          </p:nvSpPr>
          <p:spPr bwMode="auto">
            <a:xfrm>
              <a:off x="4048" y="2476"/>
              <a:ext cx="231" cy="76"/>
            </a:xfrm>
            <a:custGeom>
              <a:avLst/>
              <a:gdLst>
                <a:gd name="T0" fmla="*/ 0 w 462"/>
                <a:gd name="T1" fmla="*/ 0 h 153"/>
                <a:gd name="T2" fmla="*/ 1 w 462"/>
                <a:gd name="T3" fmla="*/ 0 h 153"/>
                <a:gd name="T4" fmla="*/ 1 w 462"/>
                <a:gd name="T5" fmla="*/ 0 h 153"/>
                <a:gd name="T6" fmla="*/ 1 w 462"/>
                <a:gd name="T7" fmla="*/ 0 h 153"/>
                <a:gd name="T8" fmla="*/ 1 w 462"/>
                <a:gd name="T9" fmla="*/ 0 h 153"/>
                <a:gd name="T10" fmla="*/ 1 w 462"/>
                <a:gd name="T11" fmla="*/ 0 h 153"/>
                <a:gd name="T12" fmla="*/ 1 w 462"/>
                <a:gd name="T13" fmla="*/ 0 h 153"/>
                <a:gd name="T14" fmla="*/ 1 w 462"/>
                <a:gd name="T15" fmla="*/ 0 h 153"/>
                <a:gd name="T16" fmla="*/ 1 w 462"/>
                <a:gd name="T17" fmla="*/ 0 h 153"/>
                <a:gd name="T18" fmla="*/ 1 w 462"/>
                <a:gd name="T19" fmla="*/ 0 h 153"/>
                <a:gd name="T20" fmla="*/ 1 w 462"/>
                <a:gd name="T21" fmla="*/ 0 h 153"/>
                <a:gd name="T22" fmla="*/ 0 w 462"/>
                <a:gd name="T23" fmla="*/ 0 h 153"/>
                <a:gd name="T24" fmla="*/ 0 w 462"/>
                <a:gd name="T25" fmla="*/ 0 h 153"/>
                <a:gd name="T26" fmla="*/ 0 w 462"/>
                <a:gd name="T27" fmla="*/ 0 h 1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2"/>
                <a:gd name="T43" fmla="*/ 0 h 153"/>
                <a:gd name="T44" fmla="*/ 462 w 462"/>
                <a:gd name="T45" fmla="*/ 153 h 1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2" h="153">
                  <a:moveTo>
                    <a:pt x="0" y="6"/>
                  </a:moveTo>
                  <a:lnTo>
                    <a:pt x="55" y="39"/>
                  </a:lnTo>
                  <a:lnTo>
                    <a:pt x="129" y="67"/>
                  </a:lnTo>
                  <a:lnTo>
                    <a:pt x="167" y="151"/>
                  </a:lnTo>
                  <a:lnTo>
                    <a:pt x="256" y="153"/>
                  </a:lnTo>
                  <a:lnTo>
                    <a:pt x="285" y="101"/>
                  </a:lnTo>
                  <a:lnTo>
                    <a:pt x="389" y="73"/>
                  </a:lnTo>
                  <a:lnTo>
                    <a:pt x="462" y="37"/>
                  </a:lnTo>
                  <a:lnTo>
                    <a:pt x="425" y="4"/>
                  </a:lnTo>
                  <a:lnTo>
                    <a:pt x="290" y="4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3" name="Freeform 118"/>
            <p:cNvSpPr>
              <a:spLocks/>
            </p:cNvSpPr>
            <p:nvPr/>
          </p:nvSpPr>
          <p:spPr bwMode="auto">
            <a:xfrm>
              <a:off x="3865" y="2475"/>
              <a:ext cx="187" cy="86"/>
            </a:xfrm>
            <a:custGeom>
              <a:avLst/>
              <a:gdLst>
                <a:gd name="T0" fmla="*/ 1 w 374"/>
                <a:gd name="T1" fmla="*/ 0 h 173"/>
                <a:gd name="T2" fmla="*/ 1 w 374"/>
                <a:gd name="T3" fmla="*/ 0 h 173"/>
                <a:gd name="T4" fmla="*/ 1 w 374"/>
                <a:gd name="T5" fmla="*/ 0 h 173"/>
                <a:gd name="T6" fmla="*/ 1 w 374"/>
                <a:gd name="T7" fmla="*/ 0 h 173"/>
                <a:gd name="T8" fmla="*/ 1 w 374"/>
                <a:gd name="T9" fmla="*/ 0 h 173"/>
                <a:gd name="T10" fmla="*/ 1 w 374"/>
                <a:gd name="T11" fmla="*/ 0 h 173"/>
                <a:gd name="T12" fmla="*/ 1 w 374"/>
                <a:gd name="T13" fmla="*/ 0 h 173"/>
                <a:gd name="T14" fmla="*/ 1 w 374"/>
                <a:gd name="T15" fmla="*/ 0 h 173"/>
                <a:gd name="T16" fmla="*/ 1 w 374"/>
                <a:gd name="T17" fmla="*/ 0 h 173"/>
                <a:gd name="T18" fmla="*/ 1 w 374"/>
                <a:gd name="T19" fmla="*/ 0 h 173"/>
                <a:gd name="T20" fmla="*/ 1 w 374"/>
                <a:gd name="T21" fmla="*/ 0 h 173"/>
                <a:gd name="T22" fmla="*/ 0 w 374"/>
                <a:gd name="T23" fmla="*/ 0 h 173"/>
                <a:gd name="T24" fmla="*/ 1 w 374"/>
                <a:gd name="T25" fmla="*/ 0 h 173"/>
                <a:gd name="T26" fmla="*/ 1 w 374"/>
                <a:gd name="T27" fmla="*/ 0 h 173"/>
                <a:gd name="T28" fmla="*/ 1 w 374"/>
                <a:gd name="T29" fmla="*/ 0 h 1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4"/>
                <a:gd name="T46" fmla="*/ 0 h 173"/>
                <a:gd name="T47" fmla="*/ 374 w 374"/>
                <a:gd name="T48" fmla="*/ 173 h 1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4" h="173">
                  <a:moveTo>
                    <a:pt x="87" y="22"/>
                  </a:moveTo>
                  <a:lnTo>
                    <a:pt x="148" y="5"/>
                  </a:lnTo>
                  <a:lnTo>
                    <a:pt x="245" y="0"/>
                  </a:lnTo>
                  <a:lnTo>
                    <a:pt x="334" y="0"/>
                  </a:lnTo>
                  <a:lnTo>
                    <a:pt x="374" y="19"/>
                  </a:lnTo>
                  <a:lnTo>
                    <a:pt x="302" y="55"/>
                  </a:lnTo>
                  <a:lnTo>
                    <a:pt x="228" y="74"/>
                  </a:lnTo>
                  <a:lnTo>
                    <a:pt x="203" y="140"/>
                  </a:lnTo>
                  <a:lnTo>
                    <a:pt x="119" y="140"/>
                  </a:lnTo>
                  <a:lnTo>
                    <a:pt x="85" y="104"/>
                  </a:lnTo>
                  <a:lnTo>
                    <a:pt x="34" y="140"/>
                  </a:lnTo>
                  <a:lnTo>
                    <a:pt x="0" y="173"/>
                  </a:lnTo>
                  <a:lnTo>
                    <a:pt x="19" y="106"/>
                  </a:lnTo>
                  <a:lnTo>
                    <a:pt x="87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4" name="Freeform 123"/>
            <p:cNvSpPr>
              <a:spLocks/>
            </p:cNvSpPr>
            <p:nvPr/>
          </p:nvSpPr>
          <p:spPr bwMode="auto">
            <a:xfrm>
              <a:off x="4297" y="2486"/>
              <a:ext cx="175" cy="55"/>
            </a:xfrm>
            <a:custGeom>
              <a:avLst/>
              <a:gdLst>
                <a:gd name="T0" fmla="*/ 0 w 349"/>
                <a:gd name="T1" fmla="*/ 0 h 111"/>
                <a:gd name="T2" fmla="*/ 1 w 349"/>
                <a:gd name="T3" fmla="*/ 0 h 111"/>
                <a:gd name="T4" fmla="*/ 1 w 349"/>
                <a:gd name="T5" fmla="*/ 0 h 111"/>
                <a:gd name="T6" fmla="*/ 1 w 349"/>
                <a:gd name="T7" fmla="*/ 0 h 111"/>
                <a:gd name="T8" fmla="*/ 1 w 349"/>
                <a:gd name="T9" fmla="*/ 0 h 111"/>
                <a:gd name="T10" fmla="*/ 1 w 349"/>
                <a:gd name="T11" fmla="*/ 0 h 111"/>
                <a:gd name="T12" fmla="*/ 1 w 349"/>
                <a:gd name="T13" fmla="*/ 0 h 111"/>
                <a:gd name="T14" fmla="*/ 1 w 349"/>
                <a:gd name="T15" fmla="*/ 0 h 111"/>
                <a:gd name="T16" fmla="*/ 1 w 349"/>
                <a:gd name="T17" fmla="*/ 0 h 111"/>
                <a:gd name="T18" fmla="*/ 1 w 349"/>
                <a:gd name="T19" fmla="*/ 0 h 111"/>
                <a:gd name="T20" fmla="*/ 1 w 349"/>
                <a:gd name="T21" fmla="*/ 0 h 111"/>
                <a:gd name="T22" fmla="*/ 1 w 349"/>
                <a:gd name="T23" fmla="*/ 0 h 111"/>
                <a:gd name="T24" fmla="*/ 1 w 349"/>
                <a:gd name="T25" fmla="*/ 0 h 111"/>
                <a:gd name="T26" fmla="*/ 1 w 349"/>
                <a:gd name="T27" fmla="*/ 0 h 111"/>
                <a:gd name="T28" fmla="*/ 1 w 349"/>
                <a:gd name="T29" fmla="*/ 0 h 111"/>
                <a:gd name="T30" fmla="*/ 1 w 349"/>
                <a:gd name="T31" fmla="*/ 0 h 111"/>
                <a:gd name="T32" fmla="*/ 1 w 349"/>
                <a:gd name="T33" fmla="*/ 0 h 111"/>
                <a:gd name="T34" fmla="*/ 1 w 349"/>
                <a:gd name="T35" fmla="*/ 0 h 111"/>
                <a:gd name="T36" fmla="*/ 1 w 349"/>
                <a:gd name="T37" fmla="*/ 0 h 111"/>
                <a:gd name="T38" fmla="*/ 1 w 349"/>
                <a:gd name="T39" fmla="*/ 0 h 111"/>
                <a:gd name="T40" fmla="*/ 1 w 349"/>
                <a:gd name="T41" fmla="*/ 0 h 111"/>
                <a:gd name="T42" fmla="*/ 1 w 349"/>
                <a:gd name="T43" fmla="*/ 0 h 111"/>
                <a:gd name="T44" fmla="*/ 1 w 349"/>
                <a:gd name="T45" fmla="*/ 0 h 111"/>
                <a:gd name="T46" fmla="*/ 1 w 349"/>
                <a:gd name="T47" fmla="*/ 0 h 111"/>
                <a:gd name="T48" fmla="*/ 0 w 349"/>
                <a:gd name="T49" fmla="*/ 0 h 111"/>
                <a:gd name="T50" fmla="*/ 0 w 349"/>
                <a:gd name="T51" fmla="*/ 0 h 1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49"/>
                <a:gd name="T79" fmla="*/ 0 h 111"/>
                <a:gd name="T80" fmla="*/ 349 w 349"/>
                <a:gd name="T81" fmla="*/ 111 h 11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49" h="111">
                  <a:moveTo>
                    <a:pt x="0" y="4"/>
                  </a:moveTo>
                  <a:lnTo>
                    <a:pt x="30" y="18"/>
                  </a:lnTo>
                  <a:lnTo>
                    <a:pt x="60" y="31"/>
                  </a:lnTo>
                  <a:lnTo>
                    <a:pt x="93" y="37"/>
                  </a:lnTo>
                  <a:lnTo>
                    <a:pt x="108" y="37"/>
                  </a:lnTo>
                  <a:lnTo>
                    <a:pt x="119" y="67"/>
                  </a:lnTo>
                  <a:lnTo>
                    <a:pt x="125" y="94"/>
                  </a:lnTo>
                  <a:lnTo>
                    <a:pt x="129" y="111"/>
                  </a:lnTo>
                  <a:lnTo>
                    <a:pt x="169" y="109"/>
                  </a:lnTo>
                  <a:lnTo>
                    <a:pt x="194" y="109"/>
                  </a:lnTo>
                  <a:lnTo>
                    <a:pt x="207" y="78"/>
                  </a:lnTo>
                  <a:lnTo>
                    <a:pt x="230" y="46"/>
                  </a:lnTo>
                  <a:lnTo>
                    <a:pt x="245" y="29"/>
                  </a:lnTo>
                  <a:lnTo>
                    <a:pt x="279" y="31"/>
                  </a:lnTo>
                  <a:lnTo>
                    <a:pt x="313" y="37"/>
                  </a:lnTo>
                  <a:lnTo>
                    <a:pt x="349" y="44"/>
                  </a:lnTo>
                  <a:lnTo>
                    <a:pt x="319" y="31"/>
                  </a:lnTo>
                  <a:lnTo>
                    <a:pt x="279" y="16"/>
                  </a:lnTo>
                  <a:lnTo>
                    <a:pt x="243" y="8"/>
                  </a:lnTo>
                  <a:lnTo>
                    <a:pt x="205" y="2"/>
                  </a:lnTo>
                  <a:lnTo>
                    <a:pt x="154" y="0"/>
                  </a:lnTo>
                  <a:lnTo>
                    <a:pt x="97" y="0"/>
                  </a:lnTo>
                  <a:lnTo>
                    <a:pt x="43" y="2"/>
                  </a:lnTo>
                  <a:lnTo>
                    <a:pt x="9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5" name="Freeform 125"/>
            <p:cNvSpPr>
              <a:spLocks/>
            </p:cNvSpPr>
            <p:nvPr/>
          </p:nvSpPr>
          <p:spPr bwMode="auto">
            <a:xfrm>
              <a:off x="4151" y="2437"/>
              <a:ext cx="24" cy="41"/>
            </a:xfrm>
            <a:custGeom>
              <a:avLst/>
              <a:gdLst>
                <a:gd name="T0" fmla="*/ 1 w 47"/>
                <a:gd name="T1" fmla="*/ 1 h 81"/>
                <a:gd name="T2" fmla="*/ 0 w 47"/>
                <a:gd name="T3" fmla="*/ 1 h 81"/>
                <a:gd name="T4" fmla="*/ 1 w 47"/>
                <a:gd name="T5" fmla="*/ 0 h 81"/>
                <a:gd name="T6" fmla="*/ 1 w 47"/>
                <a:gd name="T7" fmla="*/ 1 h 81"/>
                <a:gd name="T8" fmla="*/ 1 w 47"/>
                <a:gd name="T9" fmla="*/ 1 h 81"/>
                <a:gd name="T10" fmla="*/ 1 w 47"/>
                <a:gd name="T11" fmla="*/ 1 h 81"/>
                <a:gd name="T12" fmla="*/ 1 w 47"/>
                <a:gd name="T13" fmla="*/ 1 h 81"/>
                <a:gd name="T14" fmla="*/ 1 w 47"/>
                <a:gd name="T15" fmla="*/ 1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1"/>
                <a:gd name="T26" fmla="*/ 47 w 47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1">
                  <a:moveTo>
                    <a:pt x="2" y="77"/>
                  </a:moveTo>
                  <a:lnTo>
                    <a:pt x="0" y="39"/>
                  </a:lnTo>
                  <a:lnTo>
                    <a:pt x="19" y="0"/>
                  </a:lnTo>
                  <a:lnTo>
                    <a:pt x="42" y="13"/>
                  </a:lnTo>
                  <a:lnTo>
                    <a:pt x="47" y="53"/>
                  </a:lnTo>
                  <a:lnTo>
                    <a:pt x="42" y="81"/>
                  </a:lnTo>
                  <a:lnTo>
                    <a:pt x="2" y="7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6" name="Freeform 126"/>
            <p:cNvSpPr>
              <a:spLocks/>
            </p:cNvSpPr>
            <p:nvPr/>
          </p:nvSpPr>
          <p:spPr bwMode="auto">
            <a:xfrm>
              <a:off x="4150" y="1979"/>
              <a:ext cx="29" cy="43"/>
            </a:xfrm>
            <a:custGeom>
              <a:avLst/>
              <a:gdLst>
                <a:gd name="T0" fmla="*/ 0 w 59"/>
                <a:gd name="T1" fmla="*/ 1 h 85"/>
                <a:gd name="T2" fmla="*/ 0 w 59"/>
                <a:gd name="T3" fmla="*/ 1 h 85"/>
                <a:gd name="T4" fmla="*/ 0 w 59"/>
                <a:gd name="T5" fmla="*/ 1 h 85"/>
                <a:gd name="T6" fmla="*/ 0 w 59"/>
                <a:gd name="T7" fmla="*/ 1 h 85"/>
                <a:gd name="T8" fmla="*/ 0 w 59"/>
                <a:gd name="T9" fmla="*/ 1 h 85"/>
                <a:gd name="T10" fmla="*/ 0 w 59"/>
                <a:gd name="T11" fmla="*/ 0 h 85"/>
                <a:gd name="T12" fmla="*/ 0 w 59"/>
                <a:gd name="T13" fmla="*/ 1 h 85"/>
                <a:gd name="T14" fmla="*/ 0 w 59"/>
                <a:gd name="T15" fmla="*/ 1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85"/>
                <a:gd name="T26" fmla="*/ 59 w 59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85">
                  <a:moveTo>
                    <a:pt x="0" y="17"/>
                  </a:moveTo>
                  <a:lnTo>
                    <a:pt x="27" y="85"/>
                  </a:lnTo>
                  <a:lnTo>
                    <a:pt x="59" y="83"/>
                  </a:lnTo>
                  <a:lnTo>
                    <a:pt x="57" y="45"/>
                  </a:lnTo>
                  <a:lnTo>
                    <a:pt x="42" y="13"/>
                  </a:lnTo>
                  <a:lnTo>
                    <a:pt x="13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7" name="Freeform 133"/>
            <p:cNvSpPr>
              <a:spLocks/>
            </p:cNvSpPr>
            <p:nvPr/>
          </p:nvSpPr>
          <p:spPr bwMode="auto">
            <a:xfrm>
              <a:off x="4277" y="2190"/>
              <a:ext cx="27" cy="41"/>
            </a:xfrm>
            <a:custGeom>
              <a:avLst/>
              <a:gdLst>
                <a:gd name="T0" fmla="*/ 1 w 53"/>
                <a:gd name="T1" fmla="*/ 0 h 84"/>
                <a:gd name="T2" fmla="*/ 0 w 53"/>
                <a:gd name="T3" fmla="*/ 0 h 84"/>
                <a:gd name="T4" fmla="*/ 0 w 53"/>
                <a:gd name="T5" fmla="*/ 0 h 84"/>
                <a:gd name="T6" fmla="*/ 1 w 53"/>
                <a:gd name="T7" fmla="*/ 0 h 84"/>
                <a:gd name="T8" fmla="*/ 1 w 53"/>
                <a:gd name="T9" fmla="*/ 0 h 84"/>
                <a:gd name="T10" fmla="*/ 1 w 53"/>
                <a:gd name="T11" fmla="*/ 0 h 84"/>
                <a:gd name="T12" fmla="*/ 1 w 53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84"/>
                <a:gd name="T23" fmla="*/ 53 w 53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84">
                  <a:moveTo>
                    <a:pt x="17" y="0"/>
                  </a:moveTo>
                  <a:lnTo>
                    <a:pt x="0" y="48"/>
                  </a:lnTo>
                  <a:lnTo>
                    <a:pt x="0" y="80"/>
                  </a:lnTo>
                  <a:lnTo>
                    <a:pt x="42" y="84"/>
                  </a:lnTo>
                  <a:lnTo>
                    <a:pt x="53" y="4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8" name="Freeform 134"/>
            <p:cNvSpPr>
              <a:spLocks/>
            </p:cNvSpPr>
            <p:nvPr/>
          </p:nvSpPr>
          <p:spPr bwMode="auto">
            <a:xfrm>
              <a:off x="4274" y="2186"/>
              <a:ext cx="42" cy="48"/>
            </a:xfrm>
            <a:custGeom>
              <a:avLst/>
              <a:gdLst>
                <a:gd name="T0" fmla="*/ 0 w 86"/>
                <a:gd name="T1" fmla="*/ 0 h 97"/>
                <a:gd name="T2" fmla="*/ 0 w 86"/>
                <a:gd name="T3" fmla="*/ 0 h 97"/>
                <a:gd name="T4" fmla="*/ 0 w 86"/>
                <a:gd name="T5" fmla="*/ 0 h 97"/>
                <a:gd name="T6" fmla="*/ 0 w 86"/>
                <a:gd name="T7" fmla="*/ 0 h 97"/>
                <a:gd name="T8" fmla="*/ 0 w 86"/>
                <a:gd name="T9" fmla="*/ 0 h 97"/>
                <a:gd name="T10" fmla="*/ 0 w 86"/>
                <a:gd name="T11" fmla="*/ 0 h 97"/>
                <a:gd name="T12" fmla="*/ 0 w 86"/>
                <a:gd name="T13" fmla="*/ 0 h 97"/>
                <a:gd name="T14" fmla="*/ 0 w 86"/>
                <a:gd name="T15" fmla="*/ 0 h 97"/>
                <a:gd name="T16" fmla="*/ 0 w 86"/>
                <a:gd name="T17" fmla="*/ 0 h 97"/>
                <a:gd name="T18" fmla="*/ 0 w 86"/>
                <a:gd name="T19" fmla="*/ 0 h 97"/>
                <a:gd name="T20" fmla="*/ 0 w 86"/>
                <a:gd name="T21" fmla="*/ 0 h 97"/>
                <a:gd name="T22" fmla="*/ 0 w 86"/>
                <a:gd name="T23" fmla="*/ 0 h 97"/>
                <a:gd name="T24" fmla="*/ 0 w 86"/>
                <a:gd name="T25" fmla="*/ 0 h 97"/>
                <a:gd name="T26" fmla="*/ 0 w 86"/>
                <a:gd name="T27" fmla="*/ 0 h 97"/>
                <a:gd name="T28" fmla="*/ 0 w 86"/>
                <a:gd name="T29" fmla="*/ 0 h 97"/>
                <a:gd name="T30" fmla="*/ 0 w 86"/>
                <a:gd name="T31" fmla="*/ 0 h 97"/>
                <a:gd name="T32" fmla="*/ 0 w 86"/>
                <a:gd name="T33" fmla="*/ 0 h 97"/>
                <a:gd name="T34" fmla="*/ 0 w 86"/>
                <a:gd name="T35" fmla="*/ 0 h 97"/>
                <a:gd name="T36" fmla="*/ 0 w 86"/>
                <a:gd name="T37" fmla="*/ 0 h 97"/>
                <a:gd name="T38" fmla="*/ 0 w 86"/>
                <a:gd name="T39" fmla="*/ 0 h 97"/>
                <a:gd name="T40" fmla="*/ 0 w 86"/>
                <a:gd name="T41" fmla="*/ 0 h 97"/>
                <a:gd name="T42" fmla="*/ 0 w 86"/>
                <a:gd name="T43" fmla="*/ 0 h 97"/>
                <a:gd name="T44" fmla="*/ 0 w 86"/>
                <a:gd name="T45" fmla="*/ 0 h 97"/>
                <a:gd name="T46" fmla="*/ 0 w 86"/>
                <a:gd name="T47" fmla="*/ 0 h 97"/>
                <a:gd name="T48" fmla="*/ 0 w 86"/>
                <a:gd name="T49" fmla="*/ 0 h 97"/>
                <a:gd name="T50" fmla="*/ 0 w 86"/>
                <a:gd name="T51" fmla="*/ 0 h 97"/>
                <a:gd name="T52" fmla="*/ 0 w 86"/>
                <a:gd name="T53" fmla="*/ 0 h 97"/>
                <a:gd name="T54" fmla="*/ 0 w 86"/>
                <a:gd name="T55" fmla="*/ 0 h 97"/>
                <a:gd name="T56" fmla="*/ 0 w 86"/>
                <a:gd name="T57" fmla="*/ 0 h 97"/>
                <a:gd name="T58" fmla="*/ 0 w 86"/>
                <a:gd name="T59" fmla="*/ 0 h 97"/>
                <a:gd name="T60" fmla="*/ 0 w 86"/>
                <a:gd name="T61" fmla="*/ 0 h 97"/>
                <a:gd name="T62" fmla="*/ 0 w 86"/>
                <a:gd name="T63" fmla="*/ 0 h 97"/>
                <a:gd name="T64" fmla="*/ 0 w 86"/>
                <a:gd name="T65" fmla="*/ 0 h 97"/>
                <a:gd name="T66" fmla="*/ 0 w 86"/>
                <a:gd name="T67" fmla="*/ 0 h 97"/>
                <a:gd name="T68" fmla="*/ 0 w 86"/>
                <a:gd name="T69" fmla="*/ 0 h 97"/>
                <a:gd name="T70" fmla="*/ 0 w 86"/>
                <a:gd name="T71" fmla="*/ 0 h 97"/>
                <a:gd name="T72" fmla="*/ 0 w 86"/>
                <a:gd name="T73" fmla="*/ 0 h 97"/>
                <a:gd name="T74" fmla="*/ 0 w 86"/>
                <a:gd name="T75" fmla="*/ 0 h 97"/>
                <a:gd name="T76" fmla="*/ 0 w 86"/>
                <a:gd name="T77" fmla="*/ 0 h 97"/>
                <a:gd name="T78" fmla="*/ 0 w 86"/>
                <a:gd name="T79" fmla="*/ 0 h 97"/>
                <a:gd name="T80" fmla="*/ 0 w 86"/>
                <a:gd name="T81" fmla="*/ 0 h 97"/>
                <a:gd name="T82" fmla="*/ 0 w 86"/>
                <a:gd name="T83" fmla="*/ 0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6"/>
                <a:gd name="T127" fmla="*/ 0 h 97"/>
                <a:gd name="T128" fmla="*/ 86 w 86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6" h="97">
                  <a:moveTo>
                    <a:pt x="4" y="88"/>
                  </a:moveTo>
                  <a:lnTo>
                    <a:pt x="2" y="88"/>
                  </a:lnTo>
                  <a:lnTo>
                    <a:pt x="2" y="86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4" y="39"/>
                  </a:lnTo>
                  <a:lnTo>
                    <a:pt x="6" y="35"/>
                  </a:lnTo>
                  <a:lnTo>
                    <a:pt x="8" y="29"/>
                  </a:lnTo>
                  <a:lnTo>
                    <a:pt x="10" y="25"/>
                  </a:lnTo>
                  <a:lnTo>
                    <a:pt x="12" y="21"/>
                  </a:lnTo>
                  <a:lnTo>
                    <a:pt x="12" y="16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7" y="6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50" y="4"/>
                  </a:lnTo>
                  <a:lnTo>
                    <a:pt x="55" y="6"/>
                  </a:lnTo>
                  <a:lnTo>
                    <a:pt x="61" y="8"/>
                  </a:lnTo>
                  <a:lnTo>
                    <a:pt x="67" y="10"/>
                  </a:lnTo>
                  <a:lnTo>
                    <a:pt x="72" y="12"/>
                  </a:lnTo>
                  <a:lnTo>
                    <a:pt x="76" y="16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86" y="27"/>
                  </a:lnTo>
                  <a:lnTo>
                    <a:pt x="86" y="33"/>
                  </a:lnTo>
                  <a:lnTo>
                    <a:pt x="86" y="39"/>
                  </a:lnTo>
                  <a:lnTo>
                    <a:pt x="84" y="44"/>
                  </a:lnTo>
                  <a:lnTo>
                    <a:pt x="84" y="50"/>
                  </a:lnTo>
                  <a:lnTo>
                    <a:pt x="82" y="56"/>
                  </a:lnTo>
                  <a:lnTo>
                    <a:pt x="80" y="61"/>
                  </a:lnTo>
                  <a:lnTo>
                    <a:pt x="76" y="67"/>
                  </a:lnTo>
                  <a:lnTo>
                    <a:pt x="74" y="73"/>
                  </a:lnTo>
                  <a:lnTo>
                    <a:pt x="72" y="78"/>
                  </a:lnTo>
                  <a:lnTo>
                    <a:pt x="70" y="82"/>
                  </a:lnTo>
                  <a:lnTo>
                    <a:pt x="67" y="86"/>
                  </a:lnTo>
                  <a:lnTo>
                    <a:pt x="65" y="90"/>
                  </a:lnTo>
                  <a:lnTo>
                    <a:pt x="61" y="96"/>
                  </a:lnTo>
                  <a:lnTo>
                    <a:pt x="61" y="97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36" y="80"/>
                  </a:lnTo>
                  <a:lnTo>
                    <a:pt x="38" y="77"/>
                  </a:lnTo>
                  <a:lnTo>
                    <a:pt x="38" y="71"/>
                  </a:lnTo>
                  <a:lnTo>
                    <a:pt x="38" y="67"/>
                  </a:lnTo>
                  <a:lnTo>
                    <a:pt x="38" y="61"/>
                  </a:lnTo>
                  <a:lnTo>
                    <a:pt x="38" y="58"/>
                  </a:lnTo>
                  <a:lnTo>
                    <a:pt x="38" y="52"/>
                  </a:lnTo>
                  <a:lnTo>
                    <a:pt x="38" y="46"/>
                  </a:lnTo>
                  <a:lnTo>
                    <a:pt x="36" y="40"/>
                  </a:lnTo>
                  <a:lnTo>
                    <a:pt x="36" y="35"/>
                  </a:lnTo>
                  <a:lnTo>
                    <a:pt x="34" y="29"/>
                  </a:lnTo>
                  <a:lnTo>
                    <a:pt x="32" y="23"/>
                  </a:lnTo>
                  <a:lnTo>
                    <a:pt x="31" y="23"/>
                  </a:lnTo>
                  <a:lnTo>
                    <a:pt x="29" y="27"/>
                  </a:lnTo>
                  <a:lnTo>
                    <a:pt x="27" y="31"/>
                  </a:lnTo>
                  <a:lnTo>
                    <a:pt x="23" y="37"/>
                  </a:lnTo>
                  <a:lnTo>
                    <a:pt x="21" y="40"/>
                  </a:lnTo>
                  <a:lnTo>
                    <a:pt x="21" y="46"/>
                  </a:lnTo>
                  <a:lnTo>
                    <a:pt x="19" y="50"/>
                  </a:lnTo>
                  <a:lnTo>
                    <a:pt x="19" y="58"/>
                  </a:lnTo>
                  <a:lnTo>
                    <a:pt x="17" y="59"/>
                  </a:lnTo>
                  <a:lnTo>
                    <a:pt x="17" y="63"/>
                  </a:lnTo>
                  <a:lnTo>
                    <a:pt x="17" y="67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7" y="78"/>
                  </a:lnTo>
                  <a:lnTo>
                    <a:pt x="19" y="82"/>
                  </a:lnTo>
                  <a:lnTo>
                    <a:pt x="19" y="88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9" name="Freeform 135"/>
            <p:cNvSpPr>
              <a:spLocks/>
            </p:cNvSpPr>
            <p:nvPr/>
          </p:nvSpPr>
          <p:spPr bwMode="auto">
            <a:xfrm>
              <a:off x="4039" y="2311"/>
              <a:ext cx="50" cy="14"/>
            </a:xfrm>
            <a:custGeom>
              <a:avLst/>
              <a:gdLst>
                <a:gd name="T0" fmla="*/ 1 w 100"/>
                <a:gd name="T1" fmla="*/ 1 h 27"/>
                <a:gd name="T2" fmla="*/ 1 w 100"/>
                <a:gd name="T3" fmla="*/ 0 h 27"/>
                <a:gd name="T4" fmla="*/ 1 w 100"/>
                <a:gd name="T5" fmla="*/ 1 h 27"/>
                <a:gd name="T6" fmla="*/ 0 w 100"/>
                <a:gd name="T7" fmla="*/ 1 h 27"/>
                <a:gd name="T8" fmla="*/ 1 w 100"/>
                <a:gd name="T9" fmla="*/ 1 h 27"/>
                <a:gd name="T10" fmla="*/ 1 w 100"/>
                <a:gd name="T11" fmla="*/ 1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27"/>
                <a:gd name="T20" fmla="*/ 100 w 100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27">
                  <a:moveTo>
                    <a:pt x="1" y="12"/>
                  </a:moveTo>
                  <a:lnTo>
                    <a:pt x="93" y="0"/>
                  </a:lnTo>
                  <a:lnTo>
                    <a:pt x="100" y="25"/>
                  </a:lnTo>
                  <a:lnTo>
                    <a:pt x="0" y="27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0" name="Freeform 139"/>
            <p:cNvSpPr>
              <a:spLocks/>
            </p:cNvSpPr>
            <p:nvPr/>
          </p:nvSpPr>
          <p:spPr bwMode="auto">
            <a:xfrm>
              <a:off x="4250" y="2317"/>
              <a:ext cx="55" cy="14"/>
            </a:xfrm>
            <a:custGeom>
              <a:avLst/>
              <a:gdLst>
                <a:gd name="T0" fmla="*/ 1 w 110"/>
                <a:gd name="T1" fmla="*/ 0 h 28"/>
                <a:gd name="T2" fmla="*/ 1 w 110"/>
                <a:gd name="T3" fmla="*/ 1 h 28"/>
                <a:gd name="T4" fmla="*/ 1 w 110"/>
                <a:gd name="T5" fmla="*/ 1 h 28"/>
                <a:gd name="T6" fmla="*/ 0 w 110"/>
                <a:gd name="T7" fmla="*/ 1 h 28"/>
                <a:gd name="T8" fmla="*/ 1 w 110"/>
                <a:gd name="T9" fmla="*/ 0 h 28"/>
                <a:gd name="T10" fmla="*/ 1 w 110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28"/>
                <a:gd name="T20" fmla="*/ 110 w 110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28">
                  <a:moveTo>
                    <a:pt x="3" y="0"/>
                  </a:moveTo>
                  <a:lnTo>
                    <a:pt x="108" y="9"/>
                  </a:lnTo>
                  <a:lnTo>
                    <a:pt x="110" y="28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1" name="Freeform 142"/>
            <p:cNvSpPr>
              <a:spLocks/>
            </p:cNvSpPr>
            <p:nvPr/>
          </p:nvSpPr>
          <p:spPr bwMode="auto">
            <a:xfrm>
              <a:off x="4146" y="2431"/>
              <a:ext cx="44" cy="49"/>
            </a:xfrm>
            <a:custGeom>
              <a:avLst/>
              <a:gdLst>
                <a:gd name="T0" fmla="*/ 1 w 88"/>
                <a:gd name="T1" fmla="*/ 1 h 97"/>
                <a:gd name="T2" fmla="*/ 1 w 88"/>
                <a:gd name="T3" fmla="*/ 1 h 97"/>
                <a:gd name="T4" fmla="*/ 0 w 88"/>
                <a:gd name="T5" fmla="*/ 1 h 97"/>
                <a:gd name="T6" fmla="*/ 0 w 88"/>
                <a:gd name="T7" fmla="*/ 1 h 97"/>
                <a:gd name="T8" fmla="*/ 1 w 88"/>
                <a:gd name="T9" fmla="*/ 1 h 97"/>
                <a:gd name="T10" fmla="*/ 1 w 88"/>
                <a:gd name="T11" fmla="*/ 1 h 97"/>
                <a:gd name="T12" fmla="*/ 1 w 88"/>
                <a:gd name="T13" fmla="*/ 1 h 97"/>
                <a:gd name="T14" fmla="*/ 1 w 88"/>
                <a:gd name="T15" fmla="*/ 1 h 97"/>
                <a:gd name="T16" fmla="*/ 1 w 88"/>
                <a:gd name="T17" fmla="*/ 1 h 97"/>
                <a:gd name="T18" fmla="*/ 1 w 88"/>
                <a:gd name="T19" fmla="*/ 1 h 97"/>
                <a:gd name="T20" fmla="*/ 1 w 88"/>
                <a:gd name="T21" fmla="*/ 1 h 97"/>
                <a:gd name="T22" fmla="*/ 1 w 88"/>
                <a:gd name="T23" fmla="*/ 0 h 97"/>
                <a:gd name="T24" fmla="*/ 1 w 88"/>
                <a:gd name="T25" fmla="*/ 0 h 97"/>
                <a:gd name="T26" fmla="*/ 1 w 88"/>
                <a:gd name="T27" fmla="*/ 0 h 97"/>
                <a:gd name="T28" fmla="*/ 1 w 88"/>
                <a:gd name="T29" fmla="*/ 1 h 97"/>
                <a:gd name="T30" fmla="*/ 1 w 88"/>
                <a:gd name="T31" fmla="*/ 1 h 97"/>
                <a:gd name="T32" fmla="*/ 1 w 88"/>
                <a:gd name="T33" fmla="*/ 1 h 97"/>
                <a:gd name="T34" fmla="*/ 1 w 88"/>
                <a:gd name="T35" fmla="*/ 1 h 97"/>
                <a:gd name="T36" fmla="*/ 1 w 88"/>
                <a:gd name="T37" fmla="*/ 1 h 97"/>
                <a:gd name="T38" fmla="*/ 1 w 88"/>
                <a:gd name="T39" fmla="*/ 1 h 97"/>
                <a:gd name="T40" fmla="*/ 1 w 88"/>
                <a:gd name="T41" fmla="*/ 1 h 97"/>
                <a:gd name="T42" fmla="*/ 1 w 88"/>
                <a:gd name="T43" fmla="*/ 1 h 97"/>
                <a:gd name="T44" fmla="*/ 1 w 88"/>
                <a:gd name="T45" fmla="*/ 1 h 97"/>
                <a:gd name="T46" fmla="*/ 1 w 88"/>
                <a:gd name="T47" fmla="*/ 1 h 97"/>
                <a:gd name="T48" fmla="*/ 1 w 88"/>
                <a:gd name="T49" fmla="*/ 1 h 97"/>
                <a:gd name="T50" fmla="*/ 1 w 88"/>
                <a:gd name="T51" fmla="*/ 1 h 97"/>
                <a:gd name="T52" fmla="*/ 1 w 88"/>
                <a:gd name="T53" fmla="*/ 1 h 97"/>
                <a:gd name="T54" fmla="*/ 1 w 88"/>
                <a:gd name="T55" fmla="*/ 1 h 97"/>
                <a:gd name="T56" fmla="*/ 1 w 88"/>
                <a:gd name="T57" fmla="*/ 1 h 97"/>
                <a:gd name="T58" fmla="*/ 1 w 88"/>
                <a:gd name="T59" fmla="*/ 1 h 97"/>
                <a:gd name="T60" fmla="*/ 1 w 88"/>
                <a:gd name="T61" fmla="*/ 1 h 97"/>
                <a:gd name="T62" fmla="*/ 1 w 88"/>
                <a:gd name="T63" fmla="*/ 1 h 97"/>
                <a:gd name="T64" fmla="*/ 1 w 88"/>
                <a:gd name="T65" fmla="*/ 1 h 97"/>
                <a:gd name="T66" fmla="*/ 1 w 88"/>
                <a:gd name="T67" fmla="*/ 1 h 97"/>
                <a:gd name="T68" fmla="*/ 1 w 88"/>
                <a:gd name="T69" fmla="*/ 1 h 97"/>
                <a:gd name="T70" fmla="*/ 1 w 88"/>
                <a:gd name="T71" fmla="*/ 1 h 97"/>
                <a:gd name="T72" fmla="*/ 1 w 88"/>
                <a:gd name="T73" fmla="*/ 1 h 97"/>
                <a:gd name="T74" fmla="*/ 1 w 88"/>
                <a:gd name="T75" fmla="*/ 1 h 97"/>
                <a:gd name="T76" fmla="*/ 1 w 88"/>
                <a:gd name="T77" fmla="*/ 1 h 97"/>
                <a:gd name="T78" fmla="*/ 1 w 88"/>
                <a:gd name="T79" fmla="*/ 1 h 97"/>
                <a:gd name="T80" fmla="*/ 1 w 88"/>
                <a:gd name="T81" fmla="*/ 1 h 97"/>
                <a:gd name="T82" fmla="*/ 1 w 88"/>
                <a:gd name="T83" fmla="*/ 1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8"/>
                <a:gd name="T127" fmla="*/ 0 h 97"/>
                <a:gd name="T128" fmla="*/ 88 w 88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8" h="97">
                  <a:moveTo>
                    <a:pt x="4" y="88"/>
                  </a:moveTo>
                  <a:lnTo>
                    <a:pt x="2" y="86"/>
                  </a:lnTo>
                  <a:lnTo>
                    <a:pt x="2" y="84"/>
                  </a:lnTo>
                  <a:lnTo>
                    <a:pt x="2" y="82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2" y="57"/>
                  </a:lnTo>
                  <a:lnTo>
                    <a:pt x="2" y="51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6" y="38"/>
                  </a:lnTo>
                  <a:lnTo>
                    <a:pt x="8" y="34"/>
                  </a:lnTo>
                  <a:lnTo>
                    <a:pt x="10" y="29"/>
                  </a:lnTo>
                  <a:lnTo>
                    <a:pt x="10" y="25"/>
                  </a:lnTo>
                  <a:lnTo>
                    <a:pt x="12" y="19"/>
                  </a:lnTo>
                  <a:lnTo>
                    <a:pt x="14" y="15"/>
                  </a:lnTo>
                  <a:lnTo>
                    <a:pt x="16" y="12"/>
                  </a:lnTo>
                  <a:lnTo>
                    <a:pt x="17" y="8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4"/>
                  </a:lnTo>
                  <a:lnTo>
                    <a:pt x="63" y="6"/>
                  </a:lnTo>
                  <a:lnTo>
                    <a:pt x="67" y="8"/>
                  </a:lnTo>
                  <a:lnTo>
                    <a:pt x="75" y="12"/>
                  </a:lnTo>
                  <a:lnTo>
                    <a:pt x="78" y="13"/>
                  </a:lnTo>
                  <a:lnTo>
                    <a:pt x="82" y="17"/>
                  </a:lnTo>
                  <a:lnTo>
                    <a:pt x="84" y="21"/>
                  </a:lnTo>
                  <a:lnTo>
                    <a:pt x="88" y="27"/>
                  </a:lnTo>
                  <a:lnTo>
                    <a:pt x="88" y="31"/>
                  </a:lnTo>
                  <a:lnTo>
                    <a:pt x="88" y="36"/>
                  </a:lnTo>
                  <a:lnTo>
                    <a:pt x="86" y="44"/>
                  </a:lnTo>
                  <a:lnTo>
                    <a:pt x="86" y="50"/>
                  </a:lnTo>
                  <a:lnTo>
                    <a:pt x="84" y="55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6" y="72"/>
                  </a:lnTo>
                  <a:lnTo>
                    <a:pt x="73" y="76"/>
                  </a:lnTo>
                  <a:lnTo>
                    <a:pt x="71" y="82"/>
                  </a:lnTo>
                  <a:lnTo>
                    <a:pt x="67" y="86"/>
                  </a:lnTo>
                  <a:lnTo>
                    <a:pt x="65" y="89"/>
                  </a:lnTo>
                  <a:lnTo>
                    <a:pt x="63" y="95"/>
                  </a:lnTo>
                  <a:lnTo>
                    <a:pt x="61" y="97"/>
                  </a:lnTo>
                  <a:lnTo>
                    <a:pt x="38" y="89"/>
                  </a:lnTo>
                  <a:lnTo>
                    <a:pt x="38" y="88"/>
                  </a:lnTo>
                  <a:lnTo>
                    <a:pt x="38" y="84"/>
                  </a:lnTo>
                  <a:lnTo>
                    <a:pt x="38" y="80"/>
                  </a:lnTo>
                  <a:lnTo>
                    <a:pt x="38" y="74"/>
                  </a:lnTo>
                  <a:lnTo>
                    <a:pt x="38" y="70"/>
                  </a:lnTo>
                  <a:lnTo>
                    <a:pt x="40" y="67"/>
                  </a:lnTo>
                  <a:lnTo>
                    <a:pt x="38" y="61"/>
                  </a:lnTo>
                  <a:lnTo>
                    <a:pt x="38" y="55"/>
                  </a:lnTo>
                  <a:lnTo>
                    <a:pt x="38" y="50"/>
                  </a:lnTo>
                  <a:lnTo>
                    <a:pt x="38" y="46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5" y="27"/>
                  </a:lnTo>
                  <a:lnTo>
                    <a:pt x="33" y="23"/>
                  </a:lnTo>
                  <a:lnTo>
                    <a:pt x="31" y="25"/>
                  </a:lnTo>
                  <a:lnTo>
                    <a:pt x="27" y="29"/>
                  </a:lnTo>
                  <a:lnTo>
                    <a:pt x="25" y="36"/>
                  </a:lnTo>
                  <a:lnTo>
                    <a:pt x="23" y="40"/>
                  </a:lnTo>
                  <a:lnTo>
                    <a:pt x="21" y="44"/>
                  </a:lnTo>
                  <a:lnTo>
                    <a:pt x="21" y="50"/>
                  </a:lnTo>
                  <a:lnTo>
                    <a:pt x="19" y="55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19" y="65"/>
                  </a:lnTo>
                  <a:lnTo>
                    <a:pt x="19" y="69"/>
                  </a:lnTo>
                  <a:lnTo>
                    <a:pt x="19" y="72"/>
                  </a:lnTo>
                  <a:lnTo>
                    <a:pt x="19" y="76"/>
                  </a:lnTo>
                  <a:lnTo>
                    <a:pt x="19" y="82"/>
                  </a:lnTo>
                  <a:lnTo>
                    <a:pt x="19" y="86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2" name="Freeform 144"/>
            <p:cNvSpPr>
              <a:spLocks/>
            </p:cNvSpPr>
            <p:nvPr/>
          </p:nvSpPr>
          <p:spPr bwMode="auto">
            <a:xfrm>
              <a:off x="4133" y="2545"/>
              <a:ext cx="49" cy="13"/>
            </a:xfrm>
            <a:custGeom>
              <a:avLst/>
              <a:gdLst>
                <a:gd name="T0" fmla="*/ 0 w 99"/>
                <a:gd name="T1" fmla="*/ 0 h 27"/>
                <a:gd name="T2" fmla="*/ 0 w 99"/>
                <a:gd name="T3" fmla="*/ 0 h 27"/>
                <a:gd name="T4" fmla="*/ 0 w 99"/>
                <a:gd name="T5" fmla="*/ 0 h 27"/>
                <a:gd name="T6" fmla="*/ 0 w 99"/>
                <a:gd name="T7" fmla="*/ 0 h 27"/>
                <a:gd name="T8" fmla="*/ 0 w 99"/>
                <a:gd name="T9" fmla="*/ 0 h 27"/>
                <a:gd name="T10" fmla="*/ 0 w 99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27"/>
                <a:gd name="T20" fmla="*/ 99 w 99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27">
                  <a:moveTo>
                    <a:pt x="0" y="8"/>
                  </a:moveTo>
                  <a:lnTo>
                    <a:pt x="91" y="0"/>
                  </a:lnTo>
                  <a:lnTo>
                    <a:pt x="99" y="27"/>
                  </a:lnTo>
                  <a:lnTo>
                    <a:pt x="2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3" name="Freeform 145"/>
            <p:cNvSpPr>
              <a:spLocks/>
            </p:cNvSpPr>
            <p:nvPr/>
          </p:nvSpPr>
          <p:spPr bwMode="auto">
            <a:xfrm>
              <a:off x="4262" y="2475"/>
              <a:ext cx="50" cy="14"/>
            </a:xfrm>
            <a:custGeom>
              <a:avLst/>
              <a:gdLst>
                <a:gd name="T0" fmla="*/ 1 w 99"/>
                <a:gd name="T1" fmla="*/ 1 h 28"/>
                <a:gd name="T2" fmla="*/ 1 w 99"/>
                <a:gd name="T3" fmla="*/ 1 h 28"/>
                <a:gd name="T4" fmla="*/ 1 w 99"/>
                <a:gd name="T5" fmla="*/ 1 h 28"/>
                <a:gd name="T6" fmla="*/ 1 w 99"/>
                <a:gd name="T7" fmla="*/ 1 h 28"/>
                <a:gd name="T8" fmla="*/ 1 w 99"/>
                <a:gd name="T9" fmla="*/ 1 h 28"/>
                <a:gd name="T10" fmla="*/ 1 w 99"/>
                <a:gd name="T11" fmla="*/ 1 h 28"/>
                <a:gd name="T12" fmla="*/ 1 w 99"/>
                <a:gd name="T13" fmla="*/ 1 h 28"/>
                <a:gd name="T14" fmla="*/ 1 w 99"/>
                <a:gd name="T15" fmla="*/ 1 h 28"/>
                <a:gd name="T16" fmla="*/ 1 w 99"/>
                <a:gd name="T17" fmla="*/ 1 h 28"/>
                <a:gd name="T18" fmla="*/ 1 w 99"/>
                <a:gd name="T19" fmla="*/ 1 h 28"/>
                <a:gd name="T20" fmla="*/ 1 w 99"/>
                <a:gd name="T21" fmla="*/ 1 h 28"/>
                <a:gd name="T22" fmla="*/ 1 w 99"/>
                <a:gd name="T23" fmla="*/ 1 h 28"/>
                <a:gd name="T24" fmla="*/ 1 w 99"/>
                <a:gd name="T25" fmla="*/ 1 h 28"/>
                <a:gd name="T26" fmla="*/ 1 w 99"/>
                <a:gd name="T27" fmla="*/ 1 h 28"/>
                <a:gd name="T28" fmla="*/ 1 w 99"/>
                <a:gd name="T29" fmla="*/ 1 h 28"/>
                <a:gd name="T30" fmla="*/ 1 w 99"/>
                <a:gd name="T31" fmla="*/ 1 h 28"/>
                <a:gd name="T32" fmla="*/ 1 w 99"/>
                <a:gd name="T33" fmla="*/ 1 h 28"/>
                <a:gd name="T34" fmla="*/ 1 w 99"/>
                <a:gd name="T35" fmla="*/ 0 h 28"/>
                <a:gd name="T36" fmla="*/ 0 w 99"/>
                <a:gd name="T37" fmla="*/ 1 h 28"/>
                <a:gd name="T38" fmla="*/ 1 w 99"/>
                <a:gd name="T39" fmla="*/ 1 h 28"/>
                <a:gd name="T40" fmla="*/ 1 w 99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9"/>
                <a:gd name="T64" fmla="*/ 0 h 28"/>
                <a:gd name="T65" fmla="*/ 99 w 99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" h="28">
                  <a:moveTo>
                    <a:pt x="33" y="28"/>
                  </a:moveTo>
                  <a:lnTo>
                    <a:pt x="33" y="28"/>
                  </a:lnTo>
                  <a:lnTo>
                    <a:pt x="33" y="26"/>
                  </a:lnTo>
                  <a:lnTo>
                    <a:pt x="35" y="24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8" y="20"/>
                  </a:lnTo>
                  <a:lnTo>
                    <a:pt x="54" y="19"/>
                  </a:lnTo>
                  <a:lnTo>
                    <a:pt x="59" y="17"/>
                  </a:lnTo>
                  <a:lnTo>
                    <a:pt x="63" y="17"/>
                  </a:lnTo>
                  <a:lnTo>
                    <a:pt x="67" y="17"/>
                  </a:lnTo>
                  <a:lnTo>
                    <a:pt x="71" y="15"/>
                  </a:lnTo>
                  <a:lnTo>
                    <a:pt x="76" y="15"/>
                  </a:lnTo>
                  <a:lnTo>
                    <a:pt x="82" y="15"/>
                  </a:lnTo>
                  <a:lnTo>
                    <a:pt x="88" y="15"/>
                  </a:lnTo>
                  <a:lnTo>
                    <a:pt x="93" y="15"/>
                  </a:lnTo>
                  <a:lnTo>
                    <a:pt x="99" y="15"/>
                  </a:lnTo>
                  <a:lnTo>
                    <a:pt x="44" y="0"/>
                  </a:lnTo>
                  <a:lnTo>
                    <a:pt x="0" y="5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4" name="Freeform 146"/>
            <p:cNvSpPr>
              <a:spLocks/>
            </p:cNvSpPr>
            <p:nvPr/>
          </p:nvSpPr>
          <p:spPr bwMode="auto">
            <a:xfrm>
              <a:off x="4351" y="2546"/>
              <a:ext cx="55" cy="14"/>
            </a:xfrm>
            <a:custGeom>
              <a:avLst/>
              <a:gdLst>
                <a:gd name="T0" fmla="*/ 1 w 110"/>
                <a:gd name="T1" fmla="*/ 0 h 29"/>
                <a:gd name="T2" fmla="*/ 1 w 110"/>
                <a:gd name="T3" fmla="*/ 0 h 29"/>
                <a:gd name="T4" fmla="*/ 1 w 110"/>
                <a:gd name="T5" fmla="*/ 0 h 29"/>
                <a:gd name="T6" fmla="*/ 0 w 110"/>
                <a:gd name="T7" fmla="*/ 0 h 29"/>
                <a:gd name="T8" fmla="*/ 1 w 110"/>
                <a:gd name="T9" fmla="*/ 0 h 29"/>
                <a:gd name="T10" fmla="*/ 1 w 110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29"/>
                <a:gd name="T20" fmla="*/ 110 w 110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29">
                  <a:moveTo>
                    <a:pt x="2" y="4"/>
                  </a:moveTo>
                  <a:lnTo>
                    <a:pt x="108" y="0"/>
                  </a:lnTo>
                  <a:lnTo>
                    <a:pt x="110" y="25"/>
                  </a:lnTo>
                  <a:lnTo>
                    <a:pt x="0" y="29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5" name="Freeform 148"/>
            <p:cNvSpPr>
              <a:spLocks/>
            </p:cNvSpPr>
            <p:nvPr/>
          </p:nvSpPr>
          <p:spPr bwMode="auto">
            <a:xfrm>
              <a:off x="4147" y="2084"/>
              <a:ext cx="50" cy="14"/>
            </a:xfrm>
            <a:custGeom>
              <a:avLst/>
              <a:gdLst>
                <a:gd name="T0" fmla="*/ 1 w 99"/>
                <a:gd name="T1" fmla="*/ 0 h 29"/>
                <a:gd name="T2" fmla="*/ 1 w 99"/>
                <a:gd name="T3" fmla="*/ 0 h 29"/>
                <a:gd name="T4" fmla="*/ 0 w 99"/>
                <a:gd name="T5" fmla="*/ 0 h 29"/>
                <a:gd name="T6" fmla="*/ 1 w 99"/>
                <a:gd name="T7" fmla="*/ 0 h 29"/>
                <a:gd name="T8" fmla="*/ 1 w 99"/>
                <a:gd name="T9" fmla="*/ 0 h 29"/>
                <a:gd name="T10" fmla="*/ 1 w 99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29"/>
                <a:gd name="T20" fmla="*/ 99 w 9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29">
                  <a:moveTo>
                    <a:pt x="99" y="10"/>
                  </a:moveTo>
                  <a:lnTo>
                    <a:pt x="8" y="0"/>
                  </a:lnTo>
                  <a:lnTo>
                    <a:pt x="0" y="29"/>
                  </a:lnTo>
                  <a:lnTo>
                    <a:pt x="97" y="29"/>
                  </a:lnTo>
                  <a:lnTo>
                    <a:pt x="9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6" name="Freeform 151"/>
            <p:cNvSpPr>
              <a:spLocks/>
            </p:cNvSpPr>
            <p:nvPr/>
          </p:nvSpPr>
          <p:spPr bwMode="auto">
            <a:xfrm>
              <a:off x="3922" y="2539"/>
              <a:ext cx="47" cy="13"/>
            </a:xfrm>
            <a:custGeom>
              <a:avLst/>
              <a:gdLst>
                <a:gd name="T0" fmla="*/ 0 w 95"/>
                <a:gd name="T1" fmla="*/ 1 h 25"/>
                <a:gd name="T2" fmla="*/ 0 w 95"/>
                <a:gd name="T3" fmla="*/ 0 h 25"/>
                <a:gd name="T4" fmla="*/ 0 w 95"/>
                <a:gd name="T5" fmla="*/ 1 h 25"/>
                <a:gd name="T6" fmla="*/ 0 w 95"/>
                <a:gd name="T7" fmla="*/ 1 h 25"/>
                <a:gd name="T8" fmla="*/ 0 w 95"/>
                <a:gd name="T9" fmla="*/ 1 h 25"/>
                <a:gd name="T10" fmla="*/ 0 w 95"/>
                <a:gd name="T11" fmla="*/ 1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25"/>
                <a:gd name="T20" fmla="*/ 95 w 95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25">
                  <a:moveTo>
                    <a:pt x="0" y="6"/>
                  </a:moveTo>
                  <a:lnTo>
                    <a:pt x="95" y="0"/>
                  </a:lnTo>
                  <a:lnTo>
                    <a:pt x="95" y="25"/>
                  </a:lnTo>
                  <a:lnTo>
                    <a:pt x="2" y="1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7" name="Freeform 162"/>
            <p:cNvSpPr>
              <a:spLocks/>
            </p:cNvSpPr>
            <p:nvPr/>
          </p:nvSpPr>
          <p:spPr bwMode="auto">
            <a:xfrm>
              <a:off x="4053" y="2186"/>
              <a:ext cx="31" cy="43"/>
            </a:xfrm>
            <a:custGeom>
              <a:avLst/>
              <a:gdLst>
                <a:gd name="T0" fmla="*/ 0 w 63"/>
                <a:gd name="T1" fmla="*/ 0 h 88"/>
                <a:gd name="T2" fmla="*/ 0 w 63"/>
                <a:gd name="T3" fmla="*/ 0 h 88"/>
                <a:gd name="T4" fmla="*/ 0 w 63"/>
                <a:gd name="T5" fmla="*/ 0 h 88"/>
                <a:gd name="T6" fmla="*/ 0 w 63"/>
                <a:gd name="T7" fmla="*/ 0 h 88"/>
                <a:gd name="T8" fmla="*/ 0 w 63"/>
                <a:gd name="T9" fmla="*/ 0 h 88"/>
                <a:gd name="T10" fmla="*/ 0 w 63"/>
                <a:gd name="T11" fmla="*/ 0 h 88"/>
                <a:gd name="T12" fmla="*/ 0 w 63"/>
                <a:gd name="T13" fmla="*/ 0 h 88"/>
                <a:gd name="T14" fmla="*/ 0 w 6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88"/>
                <a:gd name="T26" fmla="*/ 63 w 63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88">
                  <a:moveTo>
                    <a:pt x="0" y="82"/>
                  </a:moveTo>
                  <a:lnTo>
                    <a:pt x="46" y="0"/>
                  </a:lnTo>
                  <a:lnTo>
                    <a:pt x="59" y="14"/>
                  </a:lnTo>
                  <a:lnTo>
                    <a:pt x="63" y="46"/>
                  </a:lnTo>
                  <a:lnTo>
                    <a:pt x="61" y="73"/>
                  </a:lnTo>
                  <a:lnTo>
                    <a:pt x="51" y="8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8" name="Freeform 164"/>
            <p:cNvSpPr>
              <a:spLocks/>
            </p:cNvSpPr>
            <p:nvPr/>
          </p:nvSpPr>
          <p:spPr bwMode="auto">
            <a:xfrm>
              <a:off x="4046" y="2182"/>
              <a:ext cx="42" cy="47"/>
            </a:xfrm>
            <a:custGeom>
              <a:avLst/>
              <a:gdLst>
                <a:gd name="T0" fmla="*/ 1 w 83"/>
                <a:gd name="T1" fmla="*/ 0 h 95"/>
                <a:gd name="T2" fmla="*/ 1 w 83"/>
                <a:gd name="T3" fmla="*/ 0 h 95"/>
                <a:gd name="T4" fmla="*/ 1 w 83"/>
                <a:gd name="T5" fmla="*/ 0 h 95"/>
                <a:gd name="T6" fmla="*/ 1 w 83"/>
                <a:gd name="T7" fmla="*/ 0 h 95"/>
                <a:gd name="T8" fmla="*/ 1 w 83"/>
                <a:gd name="T9" fmla="*/ 0 h 95"/>
                <a:gd name="T10" fmla="*/ 1 w 83"/>
                <a:gd name="T11" fmla="*/ 0 h 95"/>
                <a:gd name="T12" fmla="*/ 1 w 83"/>
                <a:gd name="T13" fmla="*/ 0 h 95"/>
                <a:gd name="T14" fmla="*/ 1 w 83"/>
                <a:gd name="T15" fmla="*/ 0 h 95"/>
                <a:gd name="T16" fmla="*/ 1 w 83"/>
                <a:gd name="T17" fmla="*/ 0 h 95"/>
                <a:gd name="T18" fmla="*/ 1 w 83"/>
                <a:gd name="T19" fmla="*/ 0 h 95"/>
                <a:gd name="T20" fmla="*/ 1 w 83"/>
                <a:gd name="T21" fmla="*/ 0 h 95"/>
                <a:gd name="T22" fmla="*/ 1 w 83"/>
                <a:gd name="T23" fmla="*/ 0 h 95"/>
                <a:gd name="T24" fmla="*/ 1 w 83"/>
                <a:gd name="T25" fmla="*/ 0 h 95"/>
                <a:gd name="T26" fmla="*/ 1 w 83"/>
                <a:gd name="T27" fmla="*/ 0 h 95"/>
                <a:gd name="T28" fmla="*/ 1 w 83"/>
                <a:gd name="T29" fmla="*/ 0 h 95"/>
                <a:gd name="T30" fmla="*/ 1 w 83"/>
                <a:gd name="T31" fmla="*/ 0 h 95"/>
                <a:gd name="T32" fmla="*/ 1 w 83"/>
                <a:gd name="T33" fmla="*/ 0 h 95"/>
                <a:gd name="T34" fmla="*/ 1 w 83"/>
                <a:gd name="T35" fmla="*/ 0 h 95"/>
                <a:gd name="T36" fmla="*/ 1 w 83"/>
                <a:gd name="T37" fmla="*/ 0 h 95"/>
                <a:gd name="T38" fmla="*/ 1 w 83"/>
                <a:gd name="T39" fmla="*/ 0 h 95"/>
                <a:gd name="T40" fmla="*/ 0 w 83"/>
                <a:gd name="T41" fmla="*/ 0 h 95"/>
                <a:gd name="T42" fmla="*/ 0 w 83"/>
                <a:gd name="T43" fmla="*/ 0 h 95"/>
                <a:gd name="T44" fmla="*/ 0 w 83"/>
                <a:gd name="T45" fmla="*/ 0 h 95"/>
                <a:gd name="T46" fmla="*/ 0 w 83"/>
                <a:gd name="T47" fmla="*/ 0 h 95"/>
                <a:gd name="T48" fmla="*/ 1 w 83"/>
                <a:gd name="T49" fmla="*/ 0 h 95"/>
                <a:gd name="T50" fmla="*/ 1 w 83"/>
                <a:gd name="T51" fmla="*/ 0 h 95"/>
                <a:gd name="T52" fmla="*/ 1 w 83"/>
                <a:gd name="T53" fmla="*/ 0 h 95"/>
                <a:gd name="T54" fmla="*/ 1 w 83"/>
                <a:gd name="T55" fmla="*/ 0 h 95"/>
                <a:gd name="T56" fmla="*/ 1 w 83"/>
                <a:gd name="T57" fmla="*/ 0 h 95"/>
                <a:gd name="T58" fmla="*/ 1 w 83"/>
                <a:gd name="T59" fmla="*/ 0 h 95"/>
                <a:gd name="T60" fmla="*/ 1 w 83"/>
                <a:gd name="T61" fmla="*/ 0 h 95"/>
                <a:gd name="T62" fmla="*/ 1 w 83"/>
                <a:gd name="T63" fmla="*/ 0 h 95"/>
                <a:gd name="T64" fmla="*/ 1 w 83"/>
                <a:gd name="T65" fmla="*/ 0 h 95"/>
                <a:gd name="T66" fmla="*/ 1 w 83"/>
                <a:gd name="T67" fmla="*/ 0 h 95"/>
                <a:gd name="T68" fmla="*/ 1 w 83"/>
                <a:gd name="T69" fmla="*/ 0 h 95"/>
                <a:gd name="T70" fmla="*/ 1 w 83"/>
                <a:gd name="T71" fmla="*/ 0 h 95"/>
                <a:gd name="T72" fmla="*/ 1 w 83"/>
                <a:gd name="T73" fmla="*/ 0 h 95"/>
                <a:gd name="T74" fmla="*/ 1 w 83"/>
                <a:gd name="T75" fmla="*/ 0 h 95"/>
                <a:gd name="T76" fmla="*/ 1 w 83"/>
                <a:gd name="T77" fmla="*/ 0 h 95"/>
                <a:gd name="T78" fmla="*/ 1 w 83"/>
                <a:gd name="T79" fmla="*/ 0 h 95"/>
                <a:gd name="T80" fmla="*/ 1 w 83"/>
                <a:gd name="T81" fmla="*/ 0 h 95"/>
                <a:gd name="T82" fmla="*/ 1 w 83"/>
                <a:gd name="T83" fmla="*/ 0 h 95"/>
                <a:gd name="T84" fmla="*/ 1 w 83"/>
                <a:gd name="T85" fmla="*/ 0 h 95"/>
                <a:gd name="T86" fmla="*/ 1 w 83"/>
                <a:gd name="T87" fmla="*/ 0 h 95"/>
                <a:gd name="T88" fmla="*/ 1 w 83"/>
                <a:gd name="T89" fmla="*/ 0 h 95"/>
                <a:gd name="T90" fmla="*/ 1 w 83"/>
                <a:gd name="T91" fmla="*/ 0 h 95"/>
                <a:gd name="T92" fmla="*/ 1 w 83"/>
                <a:gd name="T93" fmla="*/ 0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"/>
                <a:gd name="T142" fmla="*/ 0 h 95"/>
                <a:gd name="T143" fmla="*/ 83 w 83"/>
                <a:gd name="T144" fmla="*/ 95 h 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" h="95">
                  <a:moveTo>
                    <a:pt x="70" y="89"/>
                  </a:moveTo>
                  <a:lnTo>
                    <a:pt x="72" y="87"/>
                  </a:lnTo>
                  <a:lnTo>
                    <a:pt x="76" y="84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2" y="72"/>
                  </a:lnTo>
                  <a:lnTo>
                    <a:pt x="83" y="66"/>
                  </a:lnTo>
                  <a:lnTo>
                    <a:pt x="83" y="65"/>
                  </a:lnTo>
                  <a:lnTo>
                    <a:pt x="83" y="61"/>
                  </a:lnTo>
                  <a:lnTo>
                    <a:pt x="83" y="57"/>
                  </a:lnTo>
                  <a:lnTo>
                    <a:pt x="83" y="53"/>
                  </a:lnTo>
                  <a:lnTo>
                    <a:pt x="83" y="47"/>
                  </a:lnTo>
                  <a:lnTo>
                    <a:pt x="83" y="44"/>
                  </a:lnTo>
                  <a:lnTo>
                    <a:pt x="83" y="40"/>
                  </a:lnTo>
                  <a:lnTo>
                    <a:pt x="83" y="36"/>
                  </a:lnTo>
                  <a:lnTo>
                    <a:pt x="82" y="32"/>
                  </a:lnTo>
                  <a:lnTo>
                    <a:pt x="82" y="26"/>
                  </a:lnTo>
                  <a:lnTo>
                    <a:pt x="82" y="23"/>
                  </a:lnTo>
                  <a:lnTo>
                    <a:pt x="82" y="21"/>
                  </a:lnTo>
                  <a:lnTo>
                    <a:pt x="82" y="17"/>
                  </a:lnTo>
                  <a:lnTo>
                    <a:pt x="82" y="15"/>
                  </a:lnTo>
                  <a:lnTo>
                    <a:pt x="80" y="15"/>
                  </a:lnTo>
                  <a:lnTo>
                    <a:pt x="76" y="13"/>
                  </a:lnTo>
                  <a:lnTo>
                    <a:pt x="72" y="9"/>
                  </a:lnTo>
                  <a:lnTo>
                    <a:pt x="66" y="7"/>
                  </a:lnTo>
                  <a:lnTo>
                    <a:pt x="63" y="4"/>
                  </a:lnTo>
                  <a:lnTo>
                    <a:pt x="59" y="2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9" y="6"/>
                  </a:lnTo>
                  <a:lnTo>
                    <a:pt x="5" y="9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4" y="76"/>
                  </a:lnTo>
                  <a:lnTo>
                    <a:pt x="5" y="80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7" y="95"/>
                  </a:lnTo>
                  <a:lnTo>
                    <a:pt x="21" y="91"/>
                  </a:lnTo>
                  <a:lnTo>
                    <a:pt x="23" y="89"/>
                  </a:lnTo>
                  <a:lnTo>
                    <a:pt x="26" y="85"/>
                  </a:lnTo>
                  <a:lnTo>
                    <a:pt x="28" y="80"/>
                  </a:lnTo>
                  <a:lnTo>
                    <a:pt x="30" y="78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3"/>
                  </a:lnTo>
                  <a:lnTo>
                    <a:pt x="45" y="57"/>
                  </a:lnTo>
                  <a:lnTo>
                    <a:pt x="49" y="51"/>
                  </a:lnTo>
                  <a:lnTo>
                    <a:pt x="53" y="44"/>
                  </a:lnTo>
                  <a:lnTo>
                    <a:pt x="55" y="38"/>
                  </a:lnTo>
                  <a:lnTo>
                    <a:pt x="59" y="32"/>
                  </a:lnTo>
                  <a:lnTo>
                    <a:pt x="61" y="2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6" y="26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70" y="47"/>
                  </a:lnTo>
                  <a:lnTo>
                    <a:pt x="68" y="51"/>
                  </a:lnTo>
                  <a:lnTo>
                    <a:pt x="68" y="55"/>
                  </a:lnTo>
                  <a:lnTo>
                    <a:pt x="68" y="59"/>
                  </a:lnTo>
                  <a:lnTo>
                    <a:pt x="68" y="65"/>
                  </a:lnTo>
                  <a:lnTo>
                    <a:pt x="66" y="70"/>
                  </a:lnTo>
                  <a:lnTo>
                    <a:pt x="64" y="78"/>
                  </a:lnTo>
                  <a:lnTo>
                    <a:pt x="61" y="82"/>
                  </a:lnTo>
                  <a:lnTo>
                    <a:pt x="59" y="87"/>
                  </a:lnTo>
                  <a:lnTo>
                    <a:pt x="53" y="91"/>
                  </a:lnTo>
                  <a:lnTo>
                    <a:pt x="53" y="95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9" name="Freeform 165"/>
            <p:cNvSpPr>
              <a:spLocks/>
            </p:cNvSpPr>
            <p:nvPr/>
          </p:nvSpPr>
          <p:spPr bwMode="auto">
            <a:xfrm>
              <a:off x="4369" y="2430"/>
              <a:ext cx="32" cy="45"/>
            </a:xfrm>
            <a:custGeom>
              <a:avLst/>
              <a:gdLst>
                <a:gd name="T0" fmla="*/ 0 w 65"/>
                <a:gd name="T1" fmla="*/ 1 h 90"/>
                <a:gd name="T2" fmla="*/ 0 w 65"/>
                <a:gd name="T3" fmla="*/ 1 h 90"/>
                <a:gd name="T4" fmla="*/ 0 w 65"/>
                <a:gd name="T5" fmla="*/ 0 h 90"/>
                <a:gd name="T6" fmla="*/ 0 w 65"/>
                <a:gd name="T7" fmla="*/ 1 h 90"/>
                <a:gd name="T8" fmla="*/ 0 w 65"/>
                <a:gd name="T9" fmla="*/ 1 h 90"/>
                <a:gd name="T10" fmla="*/ 0 w 65"/>
                <a:gd name="T11" fmla="*/ 1 h 90"/>
                <a:gd name="T12" fmla="*/ 0 w 65"/>
                <a:gd name="T13" fmla="*/ 1 h 90"/>
                <a:gd name="T14" fmla="*/ 0 w 65"/>
                <a:gd name="T15" fmla="*/ 1 h 90"/>
                <a:gd name="T16" fmla="*/ 0 w 65"/>
                <a:gd name="T17" fmla="*/ 1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90"/>
                <a:gd name="T29" fmla="*/ 65 w 65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90">
                  <a:moveTo>
                    <a:pt x="0" y="90"/>
                  </a:moveTo>
                  <a:lnTo>
                    <a:pt x="12" y="38"/>
                  </a:lnTo>
                  <a:lnTo>
                    <a:pt x="38" y="0"/>
                  </a:lnTo>
                  <a:lnTo>
                    <a:pt x="61" y="8"/>
                  </a:lnTo>
                  <a:lnTo>
                    <a:pt x="65" y="38"/>
                  </a:lnTo>
                  <a:lnTo>
                    <a:pt x="63" y="61"/>
                  </a:lnTo>
                  <a:lnTo>
                    <a:pt x="46" y="8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70" name="Freeform 167"/>
            <p:cNvSpPr>
              <a:spLocks/>
            </p:cNvSpPr>
            <p:nvPr/>
          </p:nvSpPr>
          <p:spPr bwMode="auto">
            <a:xfrm>
              <a:off x="4363" y="2424"/>
              <a:ext cx="42" cy="48"/>
            </a:xfrm>
            <a:custGeom>
              <a:avLst/>
              <a:gdLst>
                <a:gd name="T0" fmla="*/ 1 w 83"/>
                <a:gd name="T1" fmla="*/ 1 h 95"/>
                <a:gd name="T2" fmla="*/ 1 w 83"/>
                <a:gd name="T3" fmla="*/ 1 h 95"/>
                <a:gd name="T4" fmla="*/ 1 w 83"/>
                <a:gd name="T5" fmla="*/ 1 h 95"/>
                <a:gd name="T6" fmla="*/ 1 w 83"/>
                <a:gd name="T7" fmla="*/ 1 h 95"/>
                <a:gd name="T8" fmla="*/ 1 w 83"/>
                <a:gd name="T9" fmla="*/ 1 h 95"/>
                <a:gd name="T10" fmla="*/ 1 w 83"/>
                <a:gd name="T11" fmla="*/ 1 h 95"/>
                <a:gd name="T12" fmla="*/ 1 w 83"/>
                <a:gd name="T13" fmla="*/ 1 h 95"/>
                <a:gd name="T14" fmla="*/ 1 w 83"/>
                <a:gd name="T15" fmla="*/ 1 h 95"/>
                <a:gd name="T16" fmla="*/ 1 w 83"/>
                <a:gd name="T17" fmla="*/ 1 h 95"/>
                <a:gd name="T18" fmla="*/ 1 w 83"/>
                <a:gd name="T19" fmla="*/ 1 h 95"/>
                <a:gd name="T20" fmla="*/ 1 w 83"/>
                <a:gd name="T21" fmla="*/ 1 h 95"/>
                <a:gd name="T22" fmla="*/ 1 w 83"/>
                <a:gd name="T23" fmla="*/ 1 h 95"/>
                <a:gd name="T24" fmla="*/ 1 w 83"/>
                <a:gd name="T25" fmla="*/ 1 h 95"/>
                <a:gd name="T26" fmla="*/ 1 w 83"/>
                <a:gd name="T27" fmla="*/ 1 h 95"/>
                <a:gd name="T28" fmla="*/ 1 w 83"/>
                <a:gd name="T29" fmla="*/ 0 h 95"/>
                <a:gd name="T30" fmla="*/ 1 w 83"/>
                <a:gd name="T31" fmla="*/ 0 h 95"/>
                <a:gd name="T32" fmla="*/ 1 w 83"/>
                <a:gd name="T33" fmla="*/ 1 h 95"/>
                <a:gd name="T34" fmla="*/ 1 w 83"/>
                <a:gd name="T35" fmla="*/ 1 h 95"/>
                <a:gd name="T36" fmla="*/ 1 w 83"/>
                <a:gd name="T37" fmla="*/ 1 h 95"/>
                <a:gd name="T38" fmla="*/ 1 w 83"/>
                <a:gd name="T39" fmla="*/ 1 h 95"/>
                <a:gd name="T40" fmla="*/ 0 w 83"/>
                <a:gd name="T41" fmla="*/ 1 h 95"/>
                <a:gd name="T42" fmla="*/ 0 w 83"/>
                <a:gd name="T43" fmla="*/ 1 h 95"/>
                <a:gd name="T44" fmla="*/ 0 w 83"/>
                <a:gd name="T45" fmla="*/ 1 h 95"/>
                <a:gd name="T46" fmla="*/ 0 w 83"/>
                <a:gd name="T47" fmla="*/ 1 h 95"/>
                <a:gd name="T48" fmla="*/ 0 w 83"/>
                <a:gd name="T49" fmla="*/ 1 h 95"/>
                <a:gd name="T50" fmla="*/ 1 w 83"/>
                <a:gd name="T51" fmla="*/ 1 h 95"/>
                <a:gd name="T52" fmla="*/ 1 w 83"/>
                <a:gd name="T53" fmla="*/ 1 h 95"/>
                <a:gd name="T54" fmla="*/ 1 w 83"/>
                <a:gd name="T55" fmla="*/ 1 h 95"/>
                <a:gd name="T56" fmla="*/ 1 w 83"/>
                <a:gd name="T57" fmla="*/ 1 h 95"/>
                <a:gd name="T58" fmla="*/ 1 w 83"/>
                <a:gd name="T59" fmla="*/ 1 h 95"/>
                <a:gd name="T60" fmla="*/ 1 w 83"/>
                <a:gd name="T61" fmla="*/ 1 h 95"/>
                <a:gd name="T62" fmla="*/ 1 w 83"/>
                <a:gd name="T63" fmla="*/ 1 h 95"/>
                <a:gd name="T64" fmla="*/ 1 w 83"/>
                <a:gd name="T65" fmla="*/ 1 h 95"/>
                <a:gd name="T66" fmla="*/ 1 w 83"/>
                <a:gd name="T67" fmla="*/ 1 h 95"/>
                <a:gd name="T68" fmla="*/ 1 w 83"/>
                <a:gd name="T69" fmla="*/ 1 h 95"/>
                <a:gd name="T70" fmla="*/ 1 w 83"/>
                <a:gd name="T71" fmla="*/ 1 h 95"/>
                <a:gd name="T72" fmla="*/ 1 w 83"/>
                <a:gd name="T73" fmla="*/ 1 h 95"/>
                <a:gd name="T74" fmla="*/ 1 w 83"/>
                <a:gd name="T75" fmla="*/ 1 h 95"/>
                <a:gd name="T76" fmla="*/ 1 w 83"/>
                <a:gd name="T77" fmla="*/ 1 h 95"/>
                <a:gd name="T78" fmla="*/ 1 w 83"/>
                <a:gd name="T79" fmla="*/ 1 h 95"/>
                <a:gd name="T80" fmla="*/ 1 w 83"/>
                <a:gd name="T81" fmla="*/ 1 h 95"/>
                <a:gd name="T82" fmla="*/ 1 w 83"/>
                <a:gd name="T83" fmla="*/ 1 h 95"/>
                <a:gd name="T84" fmla="*/ 1 w 83"/>
                <a:gd name="T85" fmla="*/ 1 h 95"/>
                <a:gd name="T86" fmla="*/ 1 w 83"/>
                <a:gd name="T87" fmla="*/ 1 h 95"/>
                <a:gd name="T88" fmla="*/ 1 w 83"/>
                <a:gd name="T89" fmla="*/ 1 h 95"/>
                <a:gd name="T90" fmla="*/ 1 w 83"/>
                <a:gd name="T91" fmla="*/ 1 h 95"/>
                <a:gd name="T92" fmla="*/ 1 w 83"/>
                <a:gd name="T93" fmla="*/ 1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"/>
                <a:gd name="T142" fmla="*/ 0 h 95"/>
                <a:gd name="T143" fmla="*/ 83 w 83"/>
                <a:gd name="T144" fmla="*/ 95 h 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" h="95">
                  <a:moveTo>
                    <a:pt x="68" y="89"/>
                  </a:moveTo>
                  <a:lnTo>
                    <a:pt x="70" y="87"/>
                  </a:lnTo>
                  <a:lnTo>
                    <a:pt x="74" y="85"/>
                  </a:lnTo>
                  <a:lnTo>
                    <a:pt x="76" y="82"/>
                  </a:lnTo>
                  <a:lnTo>
                    <a:pt x="78" y="78"/>
                  </a:lnTo>
                  <a:lnTo>
                    <a:pt x="80" y="74"/>
                  </a:lnTo>
                  <a:lnTo>
                    <a:pt x="82" y="68"/>
                  </a:lnTo>
                  <a:lnTo>
                    <a:pt x="82" y="64"/>
                  </a:lnTo>
                  <a:lnTo>
                    <a:pt x="82" y="61"/>
                  </a:lnTo>
                  <a:lnTo>
                    <a:pt x="82" y="57"/>
                  </a:lnTo>
                  <a:lnTo>
                    <a:pt x="83" y="53"/>
                  </a:lnTo>
                  <a:lnTo>
                    <a:pt x="82" y="49"/>
                  </a:lnTo>
                  <a:lnTo>
                    <a:pt x="82" y="44"/>
                  </a:lnTo>
                  <a:lnTo>
                    <a:pt x="82" y="40"/>
                  </a:lnTo>
                  <a:lnTo>
                    <a:pt x="82" y="36"/>
                  </a:lnTo>
                  <a:lnTo>
                    <a:pt x="82" y="32"/>
                  </a:lnTo>
                  <a:lnTo>
                    <a:pt x="80" y="28"/>
                  </a:lnTo>
                  <a:lnTo>
                    <a:pt x="80" y="25"/>
                  </a:lnTo>
                  <a:lnTo>
                    <a:pt x="80" y="23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78" y="15"/>
                  </a:lnTo>
                  <a:lnTo>
                    <a:pt x="76" y="13"/>
                  </a:lnTo>
                  <a:lnTo>
                    <a:pt x="72" y="11"/>
                  </a:lnTo>
                  <a:lnTo>
                    <a:pt x="66" y="7"/>
                  </a:lnTo>
                  <a:lnTo>
                    <a:pt x="63" y="5"/>
                  </a:lnTo>
                  <a:lnTo>
                    <a:pt x="59" y="4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9" y="2"/>
                  </a:lnTo>
                  <a:lnTo>
                    <a:pt x="15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6" y="11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2" y="66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4" y="76"/>
                  </a:lnTo>
                  <a:lnTo>
                    <a:pt x="4" y="82"/>
                  </a:lnTo>
                  <a:lnTo>
                    <a:pt x="6" y="85"/>
                  </a:lnTo>
                  <a:lnTo>
                    <a:pt x="7" y="91"/>
                  </a:lnTo>
                  <a:lnTo>
                    <a:pt x="7" y="93"/>
                  </a:lnTo>
                  <a:lnTo>
                    <a:pt x="7" y="95"/>
                  </a:lnTo>
                  <a:lnTo>
                    <a:pt x="21" y="93"/>
                  </a:lnTo>
                  <a:lnTo>
                    <a:pt x="23" y="91"/>
                  </a:lnTo>
                  <a:lnTo>
                    <a:pt x="26" y="85"/>
                  </a:lnTo>
                  <a:lnTo>
                    <a:pt x="28" y="82"/>
                  </a:lnTo>
                  <a:lnTo>
                    <a:pt x="30" y="78"/>
                  </a:lnTo>
                  <a:lnTo>
                    <a:pt x="34" y="74"/>
                  </a:lnTo>
                  <a:lnTo>
                    <a:pt x="38" y="68"/>
                  </a:lnTo>
                  <a:lnTo>
                    <a:pt x="40" y="63"/>
                  </a:lnTo>
                  <a:lnTo>
                    <a:pt x="44" y="57"/>
                  </a:lnTo>
                  <a:lnTo>
                    <a:pt x="47" y="51"/>
                  </a:lnTo>
                  <a:lnTo>
                    <a:pt x="51" y="45"/>
                  </a:lnTo>
                  <a:lnTo>
                    <a:pt x="53" y="38"/>
                  </a:lnTo>
                  <a:lnTo>
                    <a:pt x="57" y="32"/>
                  </a:lnTo>
                  <a:lnTo>
                    <a:pt x="61" y="26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4" y="25"/>
                  </a:lnTo>
                  <a:lnTo>
                    <a:pt x="64" y="28"/>
                  </a:lnTo>
                  <a:lnTo>
                    <a:pt x="66" y="34"/>
                  </a:lnTo>
                  <a:lnTo>
                    <a:pt x="66" y="38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8" y="49"/>
                  </a:lnTo>
                  <a:lnTo>
                    <a:pt x="66" y="53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6" y="64"/>
                  </a:lnTo>
                  <a:lnTo>
                    <a:pt x="64" y="72"/>
                  </a:lnTo>
                  <a:lnTo>
                    <a:pt x="63" y="78"/>
                  </a:lnTo>
                  <a:lnTo>
                    <a:pt x="61" y="83"/>
                  </a:lnTo>
                  <a:lnTo>
                    <a:pt x="57" y="87"/>
                  </a:lnTo>
                  <a:lnTo>
                    <a:pt x="53" y="93"/>
                  </a:lnTo>
                  <a:lnTo>
                    <a:pt x="51" y="95"/>
                  </a:lnTo>
                  <a:lnTo>
                    <a:pt x="68" y="8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71" name="Freeform 168"/>
            <p:cNvSpPr>
              <a:spLocks/>
            </p:cNvSpPr>
            <p:nvPr/>
          </p:nvSpPr>
          <p:spPr bwMode="auto">
            <a:xfrm>
              <a:off x="3930" y="2434"/>
              <a:ext cx="34" cy="45"/>
            </a:xfrm>
            <a:custGeom>
              <a:avLst/>
              <a:gdLst>
                <a:gd name="T0" fmla="*/ 0 w 66"/>
                <a:gd name="T1" fmla="*/ 1 h 89"/>
                <a:gd name="T2" fmla="*/ 1 w 66"/>
                <a:gd name="T3" fmla="*/ 0 h 89"/>
                <a:gd name="T4" fmla="*/ 1 w 66"/>
                <a:gd name="T5" fmla="*/ 1 h 89"/>
                <a:gd name="T6" fmla="*/ 1 w 66"/>
                <a:gd name="T7" fmla="*/ 1 h 89"/>
                <a:gd name="T8" fmla="*/ 1 w 66"/>
                <a:gd name="T9" fmla="*/ 1 h 89"/>
                <a:gd name="T10" fmla="*/ 1 w 66"/>
                <a:gd name="T11" fmla="*/ 1 h 89"/>
                <a:gd name="T12" fmla="*/ 0 w 66"/>
                <a:gd name="T13" fmla="*/ 1 h 89"/>
                <a:gd name="T14" fmla="*/ 0 w 66"/>
                <a:gd name="T15" fmla="*/ 1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89"/>
                <a:gd name="T26" fmla="*/ 66 w 66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89">
                  <a:moveTo>
                    <a:pt x="0" y="89"/>
                  </a:moveTo>
                  <a:lnTo>
                    <a:pt x="36" y="0"/>
                  </a:lnTo>
                  <a:lnTo>
                    <a:pt x="63" y="6"/>
                  </a:lnTo>
                  <a:lnTo>
                    <a:pt x="66" y="38"/>
                  </a:lnTo>
                  <a:lnTo>
                    <a:pt x="63" y="70"/>
                  </a:lnTo>
                  <a:lnTo>
                    <a:pt x="51" y="87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72" name="Freeform 169"/>
            <p:cNvSpPr>
              <a:spLocks/>
            </p:cNvSpPr>
            <p:nvPr/>
          </p:nvSpPr>
          <p:spPr bwMode="auto">
            <a:xfrm>
              <a:off x="3926" y="2430"/>
              <a:ext cx="41" cy="47"/>
            </a:xfrm>
            <a:custGeom>
              <a:avLst/>
              <a:gdLst>
                <a:gd name="T0" fmla="*/ 0 w 84"/>
                <a:gd name="T1" fmla="*/ 1 h 93"/>
                <a:gd name="T2" fmla="*/ 0 w 84"/>
                <a:gd name="T3" fmla="*/ 1 h 93"/>
                <a:gd name="T4" fmla="*/ 0 w 84"/>
                <a:gd name="T5" fmla="*/ 1 h 93"/>
                <a:gd name="T6" fmla="*/ 0 w 84"/>
                <a:gd name="T7" fmla="*/ 1 h 93"/>
                <a:gd name="T8" fmla="*/ 0 w 84"/>
                <a:gd name="T9" fmla="*/ 1 h 93"/>
                <a:gd name="T10" fmla="*/ 0 w 84"/>
                <a:gd name="T11" fmla="*/ 1 h 93"/>
                <a:gd name="T12" fmla="*/ 0 w 84"/>
                <a:gd name="T13" fmla="*/ 1 h 93"/>
                <a:gd name="T14" fmla="*/ 0 w 84"/>
                <a:gd name="T15" fmla="*/ 1 h 93"/>
                <a:gd name="T16" fmla="*/ 0 w 84"/>
                <a:gd name="T17" fmla="*/ 1 h 93"/>
                <a:gd name="T18" fmla="*/ 0 w 84"/>
                <a:gd name="T19" fmla="*/ 1 h 93"/>
                <a:gd name="T20" fmla="*/ 0 w 84"/>
                <a:gd name="T21" fmla="*/ 1 h 93"/>
                <a:gd name="T22" fmla="*/ 0 w 84"/>
                <a:gd name="T23" fmla="*/ 1 h 93"/>
                <a:gd name="T24" fmla="*/ 0 w 84"/>
                <a:gd name="T25" fmla="*/ 1 h 93"/>
                <a:gd name="T26" fmla="*/ 0 w 84"/>
                <a:gd name="T27" fmla="*/ 1 h 93"/>
                <a:gd name="T28" fmla="*/ 0 w 84"/>
                <a:gd name="T29" fmla="*/ 0 h 93"/>
                <a:gd name="T30" fmla="*/ 0 w 84"/>
                <a:gd name="T31" fmla="*/ 0 h 93"/>
                <a:gd name="T32" fmla="*/ 0 w 84"/>
                <a:gd name="T33" fmla="*/ 0 h 93"/>
                <a:gd name="T34" fmla="*/ 0 w 84"/>
                <a:gd name="T35" fmla="*/ 1 h 93"/>
                <a:gd name="T36" fmla="*/ 0 w 84"/>
                <a:gd name="T37" fmla="*/ 1 h 93"/>
                <a:gd name="T38" fmla="*/ 0 w 84"/>
                <a:gd name="T39" fmla="*/ 1 h 93"/>
                <a:gd name="T40" fmla="*/ 0 w 84"/>
                <a:gd name="T41" fmla="*/ 1 h 93"/>
                <a:gd name="T42" fmla="*/ 0 w 84"/>
                <a:gd name="T43" fmla="*/ 1 h 93"/>
                <a:gd name="T44" fmla="*/ 0 w 84"/>
                <a:gd name="T45" fmla="*/ 1 h 93"/>
                <a:gd name="T46" fmla="*/ 0 w 84"/>
                <a:gd name="T47" fmla="*/ 1 h 93"/>
                <a:gd name="T48" fmla="*/ 0 w 84"/>
                <a:gd name="T49" fmla="*/ 1 h 93"/>
                <a:gd name="T50" fmla="*/ 0 w 84"/>
                <a:gd name="T51" fmla="*/ 1 h 93"/>
                <a:gd name="T52" fmla="*/ 0 w 84"/>
                <a:gd name="T53" fmla="*/ 1 h 93"/>
                <a:gd name="T54" fmla="*/ 0 w 84"/>
                <a:gd name="T55" fmla="*/ 1 h 93"/>
                <a:gd name="T56" fmla="*/ 0 w 84"/>
                <a:gd name="T57" fmla="*/ 1 h 93"/>
                <a:gd name="T58" fmla="*/ 0 w 84"/>
                <a:gd name="T59" fmla="*/ 1 h 93"/>
                <a:gd name="T60" fmla="*/ 0 w 84"/>
                <a:gd name="T61" fmla="*/ 1 h 93"/>
                <a:gd name="T62" fmla="*/ 0 w 84"/>
                <a:gd name="T63" fmla="*/ 1 h 93"/>
                <a:gd name="T64" fmla="*/ 0 w 84"/>
                <a:gd name="T65" fmla="*/ 1 h 93"/>
                <a:gd name="T66" fmla="*/ 0 w 84"/>
                <a:gd name="T67" fmla="*/ 1 h 93"/>
                <a:gd name="T68" fmla="*/ 0 w 84"/>
                <a:gd name="T69" fmla="*/ 1 h 93"/>
                <a:gd name="T70" fmla="*/ 0 w 84"/>
                <a:gd name="T71" fmla="*/ 1 h 93"/>
                <a:gd name="T72" fmla="*/ 0 w 84"/>
                <a:gd name="T73" fmla="*/ 1 h 93"/>
                <a:gd name="T74" fmla="*/ 0 w 84"/>
                <a:gd name="T75" fmla="*/ 1 h 93"/>
                <a:gd name="T76" fmla="*/ 0 w 84"/>
                <a:gd name="T77" fmla="*/ 1 h 93"/>
                <a:gd name="T78" fmla="*/ 0 w 84"/>
                <a:gd name="T79" fmla="*/ 1 h 93"/>
                <a:gd name="T80" fmla="*/ 0 w 84"/>
                <a:gd name="T81" fmla="*/ 1 h 93"/>
                <a:gd name="T82" fmla="*/ 0 w 84"/>
                <a:gd name="T83" fmla="*/ 1 h 93"/>
                <a:gd name="T84" fmla="*/ 0 w 84"/>
                <a:gd name="T85" fmla="*/ 1 h 93"/>
                <a:gd name="T86" fmla="*/ 0 w 84"/>
                <a:gd name="T87" fmla="*/ 1 h 93"/>
                <a:gd name="T88" fmla="*/ 0 w 84"/>
                <a:gd name="T89" fmla="*/ 1 h 93"/>
                <a:gd name="T90" fmla="*/ 0 w 84"/>
                <a:gd name="T91" fmla="*/ 1 h 93"/>
                <a:gd name="T92" fmla="*/ 0 w 84"/>
                <a:gd name="T93" fmla="*/ 1 h 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4"/>
                <a:gd name="T142" fmla="*/ 0 h 93"/>
                <a:gd name="T143" fmla="*/ 84 w 84"/>
                <a:gd name="T144" fmla="*/ 93 h 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4" h="93">
                  <a:moveTo>
                    <a:pt x="69" y="88"/>
                  </a:moveTo>
                  <a:lnTo>
                    <a:pt x="71" y="86"/>
                  </a:lnTo>
                  <a:lnTo>
                    <a:pt x="74" y="84"/>
                  </a:lnTo>
                  <a:lnTo>
                    <a:pt x="76" y="80"/>
                  </a:lnTo>
                  <a:lnTo>
                    <a:pt x="80" y="76"/>
                  </a:lnTo>
                  <a:lnTo>
                    <a:pt x="82" y="72"/>
                  </a:lnTo>
                  <a:lnTo>
                    <a:pt x="84" y="69"/>
                  </a:lnTo>
                  <a:lnTo>
                    <a:pt x="84" y="63"/>
                  </a:lnTo>
                  <a:lnTo>
                    <a:pt x="84" y="61"/>
                  </a:lnTo>
                  <a:lnTo>
                    <a:pt x="84" y="57"/>
                  </a:lnTo>
                  <a:lnTo>
                    <a:pt x="84" y="52"/>
                  </a:lnTo>
                  <a:lnTo>
                    <a:pt x="84" y="48"/>
                  </a:lnTo>
                  <a:lnTo>
                    <a:pt x="84" y="44"/>
                  </a:lnTo>
                  <a:lnTo>
                    <a:pt x="82" y="40"/>
                  </a:lnTo>
                  <a:lnTo>
                    <a:pt x="82" y="36"/>
                  </a:lnTo>
                  <a:lnTo>
                    <a:pt x="82" y="31"/>
                  </a:lnTo>
                  <a:lnTo>
                    <a:pt x="82" y="27"/>
                  </a:lnTo>
                  <a:lnTo>
                    <a:pt x="82" y="23"/>
                  </a:lnTo>
                  <a:lnTo>
                    <a:pt x="82" y="21"/>
                  </a:lnTo>
                  <a:lnTo>
                    <a:pt x="80" y="17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76" y="12"/>
                  </a:lnTo>
                  <a:lnTo>
                    <a:pt x="73" y="8"/>
                  </a:lnTo>
                  <a:lnTo>
                    <a:pt x="67" y="6"/>
                  </a:lnTo>
                  <a:lnTo>
                    <a:pt x="63" y="4"/>
                  </a:lnTo>
                  <a:lnTo>
                    <a:pt x="59" y="2"/>
                  </a:lnTo>
                  <a:lnTo>
                    <a:pt x="54" y="2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7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2" y="65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4" y="80"/>
                  </a:lnTo>
                  <a:lnTo>
                    <a:pt x="6" y="84"/>
                  </a:lnTo>
                  <a:lnTo>
                    <a:pt x="6" y="90"/>
                  </a:lnTo>
                  <a:lnTo>
                    <a:pt x="8" y="91"/>
                  </a:lnTo>
                  <a:lnTo>
                    <a:pt x="8" y="93"/>
                  </a:lnTo>
                  <a:lnTo>
                    <a:pt x="21" y="91"/>
                  </a:lnTo>
                  <a:lnTo>
                    <a:pt x="23" y="90"/>
                  </a:lnTo>
                  <a:lnTo>
                    <a:pt x="27" y="84"/>
                  </a:lnTo>
                  <a:lnTo>
                    <a:pt x="29" y="80"/>
                  </a:lnTo>
                  <a:lnTo>
                    <a:pt x="31" y="76"/>
                  </a:lnTo>
                  <a:lnTo>
                    <a:pt x="35" y="72"/>
                  </a:lnTo>
                  <a:lnTo>
                    <a:pt x="38" y="69"/>
                  </a:lnTo>
                  <a:lnTo>
                    <a:pt x="40" y="61"/>
                  </a:lnTo>
                  <a:lnTo>
                    <a:pt x="44" y="57"/>
                  </a:lnTo>
                  <a:lnTo>
                    <a:pt x="48" y="50"/>
                  </a:lnTo>
                  <a:lnTo>
                    <a:pt x="52" y="44"/>
                  </a:lnTo>
                  <a:lnTo>
                    <a:pt x="55" y="38"/>
                  </a:lnTo>
                  <a:lnTo>
                    <a:pt x="59" y="31"/>
                  </a:lnTo>
                  <a:lnTo>
                    <a:pt x="61" y="25"/>
                  </a:lnTo>
                  <a:lnTo>
                    <a:pt x="65" y="17"/>
                  </a:lnTo>
                  <a:lnTo>
                    <a:pt x="65" y="19"/>
                  </a:lnTo>
                  <a:lnTo>
                    <a:pt x="65" y="21"/>
                  </a:lnTo>
                  <a:lnTo>
                    <a:pt x="67" y="27"/>
                  </a:lnTo>
                  <a:lnTo>
                    <a:pt x="69" y="33"/>
                  </a:lnTo>
                  <a:lnTo>
                    <a:pt x="69" y="36"/>
                  </a:lnTo>
                  <a:lnTo>
                    <a:pt x="69" y="40"/>
                  </a:lnTo>
                  <a:lnTo>
                    <a:pt x="69" y="44"/>
                  </a:lnTo>
                  <a:lnTo>
                    <a:pt x="69" y="48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9"/>
                  </a:lnTo>
                  <a:lnTo>
                    <a:pt x="69" y="63"/>
                  </a:lnTo>
                  <a:lnTo>
                    <a:pt x="67" y="71"/>
                  </a:lnTo>
                  <a:lnTo>
                    <a:pt x="63" y="76"/>
                  </a:lnTo>
                  <a:lnTo>
                    <a:pt x="61" y="82"/>
                  </a:lnTo>
                  <a:lnTo>
                    <a:pt x="57" y="86"/>
                  </a:lnTo>
                  <a:lnTo>
                    <a:pt x="54" y="91"/>
                  </a:lnTo>
                  <a:lnTo>
                    <a:pt x="52" y="93"/>
                  </a:lnTo>
                  <a:lnTo>
                    <a:pt x="69" y="8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73" name="Freeform 260"/>
            <p:cNvSpPr>
              <a:spLocks/>
            </p:cNvSpPr>
            <p:nvPr/>
          </p:nvSpPr>
          <p:spPr bwMode="auto">
            <a:xfrm>
              <a:off x="4134" y="1972"/>
              <a:ext cx="48" cy="52"/>
            </a:xfrm>
            <a:custGeom>
              <a:avLst/>
              <a:gdLst>
                <a:gd name="T0" fmla="*/ 0 w 97"/>
                <a:gd name="T1" fmla="*/ 1 h 104"/>
                <a:gd name="T2" fmla="*/ 0 w 97"/>
                <a:gd name="T3" fmla="*/ 1 h 104"/>
                <a:gd name="T4" fmla="*/ 0 w 97"/>
                <a:gd name="T5" fmla="*/ 1 h 104"/>
                <a:gd name="T6" fmla="*/ 0 w 97"/>
                <a:gd name="T7" fmla="*/ 1 h 104"/>
                <a:gd name="T8" fmla="*/ 0 w 97"/>
                <a:gd name="T9" fmla="*/ 1 h 104"/>
                <a:gd name="T10" fmla="*/ 0 w 97"/>
                <a:gd name="T11" fmla="*/ 1 h 104"/>
                <a:gd name="T12" fmla="*/ 0 w 97"/>
                <a:gd name="T13" fmla="*/ 1 h 104"/>
                <a:gd name="T14" fmla="*/ 0 w 97"/>
                <a:gd name="T15" fmla="*/ 1 h 104"/>
                <a:gd name="T16" fmla="*/ 0 w 97"/>
                <a:gd name="T17" fmla="*/ 1 h 104"/>
                <a:gd name="T18" fmla="*/ 0 w 97"/>
                <a:gd name="T19" fmla="*/ 1 h 104"/>
                <a:gd name="T20" fmla="*/ 0 w 97"/>
                <a:gd name="T21" fmla="*/ 1 h 104"/>
                <a:gd name="T22" fmla="*/ 0 w 97"/>
                <a:gd name="T23" fmla="*/ 0 h 104"/>
                <a:gd name="T24" fmla="*/ 0 w 97"/>
                <a:gd name="T25" fmla="*/ 0 h 104"/>
                <a:gd name="T26" fmla="*/ 0 w 97"/>
                <a:gd name="T27" fmla="*/ 1 h 104"/>
                <a:gd name="T28" fmla="*/ 0 w 97"/>
                <a:gd name="T29" fmla="*/ 1 h 104"/>
                <a:gd name="T30" fmla="*/ 0 w 97"/>
                <a:gd name="T31" fmla="*/ 1 h 104"/>
                <a:gd name="T32" fmla="*/ 0 w 97"/>
                <a:gd name="T33" fmla="*/ 1 h 104"/>
                <a:gd name="T34" fmla="*/ 0 w 97"/>
                <a:gd name="T35" fmla="*/ 1 h 104"/>
                <a:gd name="T36" fmla="*/ 0 w 97"/>
                <a:gd name="T37" fmla="*/ 1 h 104"/>
                <a:gd name="T38" fmla="*/ 0 w 97"/>
                <a:gd name="T39" fmla="*/ 1 h 104"/>
                <a:gd name="T40" fmla="*/ 0 w 97"/>
                <a:gd name="T41" fmla="*/ 1 h 104"/>
                <a:gd name="T42" fmla="*/ 0 w 97"/>
                <a:gd name="T43" fmla="*/ 1 h 104"/>
                <a:gd name="T44" fmla="*/ 0 w 97"/>
                <a:gd name="T45" fmla="*/ 1 h 104"/>
                <a:gd name="T46" fmla="*/ 0 w 97"/>
                <a:gd name="T47" fmla="*/ 1 h 104"/>
                <a:gd name="T48" fmla="*/ 0 w 97"/>
                <a:gd name="T49" fmla="*/ 1 h 104"/>
                <a:gd name="T50" fmla="*/ 0 w 97"/>
                <a:gd name="T51" fmla="*/ 1 h 104"/>
                <a:gd name="T52" fmla="*/ 0 w 97"/>
                <a:gd name="T53" fmla="*/ 1 h 104"/>
                <a:gd name="T54" fmla="*/ 0 w 97"/>
                <a:gd name="T55" fmla="*/ 1 h 104"/>
                <a:gd name="T56" fmla="*/ 0 w 97"/>
                <a:gd name="T57" fmla="*/ 1 h 104"/>
                <a:gd name="T58" fmla="*/ 0 w 97"/>
                <a:gd name="T59" fmla="*/ 1 h 104"/>
                <a:gd name="T60" fmla="*/ 0 w 97"/>
                <a:gd name="T61" fmla="*/ 1 h 104"/>
                <a:gd name="T62" fmla="*/ 0 w 97"/>
                <a:gd name="T63" fmla="*/ 1 h 104"/>
                <a:gd name="T64" fmla="*/ 0 w 97"/>
                <a:gd name="T65" fmla="*/ 1 h 104"/>
                <a:gd name="T66" fmla="*/ 0 w 97"/>
                <a:gd name="T67" fmla="*/ 1 h 104"/>
                <a:gd name="T68" fmla="*/ 0 w 97"/>
                <a:gd name="T69" fmla="*/ 1 h 104"/>
                <a:gd name="T70" fmla="*/ 0 w 97"/>
                <a:gd name="T71" fmla="*/ 1 h 104"/>
                <a:gd name="T72" fmla="*/ 0 w 97"/>
                <a:gd name="T73" fmla="*/ 1 h 104"/>
                <a:gd name="T74" fmla="*/ 0 w 97"/>
                <a:gd name="T75" fmla="*/ 1 h 104"/>
                <a:gd name="T76" fmla="*/ 0 w 97"/>
                <a:gd name="T77" fmla="*/ 1 h 104"/>
                <a:gd name="T78" fmla="*/ 0 w 97"/>
                <a:gd name="T79" fmla="*/ 1 h 104"/>
                <a:gd name="T80" fmla="*/ 0 w 97"/>
                <a:gd name="T81" fmla="*/ 1 h 104"/>
                <a:gd name="T82" fmla="*/ 0 w 97"/>
                <a:gd name="T83" fmla="*/ 1 h 104"/>
                <a:gd name="T84" fmla="*/ 0 w 97"/>
                <a:gd name="T85" fmla="*/ 1 h 104"/>
                <a:gd name="T86" fmla="*/ 0 w 97"/>
                <a:gd name="T87" fmla="*/ 1 h 104"/>
                <a:gd name="T88" fmla="*/ 0 w 97"/>
                <a:gd name="T89" fmla="*/ 1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7"/>
                <a:gd name="T136" fmla="*/ 0 h 104"/>
                <a:gd name="T137" fmla="*/ 97 w 97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7" h="104">
                  <a:moveTo>
                    <a:pt x="97" y="91"/>
                  </a:moveTo>
                  <a:lnTo>
                    <a:pt x="97" y="91"/>
                  </a:lnTo>
                  <a:lnTo>
                    <a:pt x="97" y="87"/>
                  </a:lnTo>
                  <a:lnTo>
                    <a:pt x="97" y="81"/>
                  </a:lnTo>
                  <a:lnTo>
                    <a:pt x="97" y="76"/>
                  </a:lnTo>
                  <a:lnTo>
                    <a:pt x="97" y="72"/>
                  </a:lnTo>
                  <a:lnTo>
                    <a:pt x="97" y="68"/>
                  </a:lnTo>
                  <a:lnTo>
                    <a:pt x="97" y="64"/>
                  </a:lnTo>
                  <a:lnTo>
                    <a:pt x="97" y="60"/>
                  </a:lnTo>
                  <a:lnTo>
                    <a:pt x="95" y="57"/>
                  </a:lnTo>
                  <a:lnTo>
                    <a:pt x="95" y="53"/>
                  </a:lnTo>
                  <a:lnTo>
                    <a:pt x="93" y="49"/>
                  </a:lnTo>
                  <a:lnTo>
                    <a:pt x="93" y="45"/>
                  </a:lnTo>
                  <a:lnTo>
                    <a:pt x="89" y="41"/>
                  </a:lnTo>
                  <a:lnTo>
                    <a:pt x="87" y="38"/>
                  </a:lnTo>
                  <a:lnTo>
                    <a:pt x="85" y="34"/>
                  </a:lnTo>
                  <a:lnTo>
                    <a:pt x="81" y="30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72" y="19"/>
                  </a:lnTo>
                  <a:lnTo>
                    <a:pt x="70" y="17"/>
                  </a:lnTo>
                  <a:lnTo>
                    <a:pt x="64" y="9"/>
                  </a:lnTo>
                  <a:lnTo>
                    <a:pt x="59" y="3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45" y="3"/>
                  </a:lnTo>
                  <a:lnTo>
                    <a:pt x="41" y="5"/>
                  </a:lnTo>
                  <a:lnTo>
                    <a:pt x="36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22" y="15"/>
                  </a:lnTo>
                  <a:lnTo>
                    <a:pt x="17" y="19"/>
                  </a:lnTo>
                  <a:lnTo>
                    <a:pt x="13" y="22"/>
                  </a:lnTo>
                  <a:lnTo>
                    <a:pt x="9" y="26"/>
                  </a:lnTo>
                  <a:lnTo>
                    <a:pt x="5" y="30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2" y="51"/>
                  </a:lnTo>
                  <a:lnTo>
                    <a:pt x="3" y="57"/>
                  </a:lnTo>
                  <a:lnTo>
                    <a:pt x="5" y="60"/>
                  </a:lnTo>
                  <a:lnTo>
                    <a:pt x="9" y="66"/>
                  </a:lnTo>
                  <a:lnTo>
                    <a:pt x="11" y="70"/>
                  </a:lnTo>
                  <a:lnTo>
                    <a:pt x="15" y="76"/>
                  </a:lnTo>
                  <a:lnTo>
                    <a:pt x="21" y="79"/>
                  </a:lnTo>
                  <a:lnTo>
                    <a:pt x="24" y="85"/>
                  </a:lnTo>
                  <a:lnTo>
                    <a:pt x="28" y="89"/>
                  </a:lnTo>
                  <a:lnTo>
                    <a:pt x="32" y="93"/>
                  </a:lnTo>
                  <a:lnTo>
                    <a:pt x="36" y="95"/>
                  </a:lnTo>
                  <a:lnTo>
                    <a:pt x="40" y="98"/>
                  </a:lnTo>
                  <a:lnTo>
                    <a:pt x="45" y="102"/>
                  </a:lnTo>
                  <a:lnTo>
                    <a:pt x="47" y="104"/>
                  </a:lnTo>
                  <a:lnTo>
                    <a:pt x="68" y="91"/>
                  </a:lnTo>
                  <a:lnTo>
                    <a:pt x="66" y="89"/>
                  </a:lnTo>
                  <a:lnTo>
                    <a:pt x="64" y="85"/>
                  </a:lnTo>
                  <a:lnTo>
                    <a:pt x="62" y="81"/>
                  </a:lnTo>
                  <a:lnTo>
                    <a:pt x="62" y="78"/>
                  </a:lnTo>
                  <a:lnTo>
                    <a:pt x="60" y="74"/>
                  </a:lnTo>
                  <a:lnTo>
                    <a:pt x="59" y="70"/>
                  </a:lnTo>
                  <a:lnTo>
                    <a:pt x="57" y="64"/>
                  </a:lnTo>
                  <a:lnTo>
                    <a:pt x="55" y="59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1" y="41"/>
                  </a:lnTo>
                  <a:lnTo>
                    <a:pt x="51" y="38"/>
                  </a:lnTo>
                  <a:lnTo>
                    <a:pt x="51" y="30"/>
                  </a:lnTo>
                  <a:lnTo>
                    <a:pt x="51" y="26"/>
                  </a:lnTo>
                  <a:lnTo>
                    <a:pt x="53" y="26"/>
                  </a:lnTo>
                  <a:lnTo>
                    <a:pt x="57" y="28"/>
                  </a:lnTo>
                  <a:lnTo>
                    <a:pt x="60" y="30"/>
                  </a:lnTo>
                  <a:lnTo>
                    <a:pt x="68" y="36"/>
                  </a:lnTo>
                  <a:lnTo>
                    <a:pt x="70" y="38"/>
                  </a:lnTo>
                  <a:lnTo>
                    <a:pt x="74" y="41"/>
                  </a:lnTo>
                  <a:lnTo>
                    <a:pt x="76" y="47"/>
                  </a:lnTo>
                  <a:lnTo>
                    <a:pt x="80" y="53"/>
                  </a:lnTo>
                  <a:lnTo>
                    <a:pt x="80" y="59"/>
                  </a:lnTo>
                  <a:lnTo>
                    <a:pt x="81" y="64"/>
                  </a:lnTo>
                  <a:lnTo>
                    <a:pt x="81" y="68"/>
                  </a:lnTo>
                  <a:lnTo>
                    <a:pt x="81" y="72"/>
                  </a:lnTo>
                  <a:lnTo>
                    <a:pt x="81" y="78"/>
                  </a:lnTo>
                  <a:lnTo>
                    <a:pt x="83" y="81"/>
                  </a:lnTo>
                  <a:lnTo>
                    <a:pt x="81" y="85"/>
                  </a:lnTo>
                  <a:lnTo>
                    <a:pt x="81" y="89"/>
                  </a:lnTo>
                  <a:lnTo>
                    <a:pt x="83" y="91"/>
                  </a:lnTo>
                  <a:lnTo>
                    <a:pt x="85" y="95"/>
                  </a:lnTo>
                  <a:lnTo>
                    <a:pt x="87" y="95"/>
                  </a:lnTo>
                  <a:lnTo>
                    <a:pt x="89" y="97"/>
                  </a:lnTo>
                  <a:lnTo>
                    <a:pt x="95" y="93"/>
                  </a:lnTo>
                  <a:lnTo>
                    <a:pt x="97" y="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</p:grpSp>
      <p:grpSp>
        <p:nvGrpSpPr>
          <p:cNvPr id="74" name="Group 66"/>
          <p:cNvGrpSpPr>
            <a:grpSpLocks/>
          </p:cNvGrpSpPr>
          <p:nvPr/>
        </p:nvGrpSpPr>
        <p:grpSpPr bwMode="auto">
          <a:xfrm>
            <a:off x="7144866" y="3864958"/>
            <a:ext cx="4389120" cy="1737360"/>
            <a:chOff x="4648200" y="4648200"/>
            <a:chExt cx="3657600" cy="1447800"/>
          </a:xfrm>
        </p:grpSpPr>
        <p:sp>
          <p:nvSpPr>
            <p:cNvPr id="75" name="Rounded Rectangle 74"/>
            <p:cNvSpPr/>
            <p:nvPr/>
          </p:nvSpPr>
          <p:spPr>
            <a:xfrm>
              <a:off x="4648200" y="4648200"/>
              <a:ext cx="3657600" cy="1447800"/>
            </a:xfrm>
            <a:prstGeom prst="roundRect">
              <a:avLst>
                <a:gd name="adj" fmla="val 13334"/>
              </a:avLst>
            </a:prstGeom>
            <a:solidFill>
              <a:schemeClr val="accent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755648" anchor="ctr"/>
            <a:lstStyle/>
            <a:p>
              <a:pPr>
                <a:defRPr/>
              </a:pPr>
              <a:r>
                <a:rPr lang="en-US" sz="2760" dirty="0">
                  <a:solidFill>
                    <a:srgbClr val="502652"/>
                  </a:solidFill>
                  <a:latin typeface="Franklin Gothic Demi" pitchFamily="34" charset="0"/>
                  <a:ea typeface="Arial" charset="0"/>
                  <a:cs typeface="Arial" charset="0"/>
                </a:rPr>
                <a:t>Foster </a:t>
              </a:r>
              <a:br>
                <a:rPr lang="en-US" sz="2760" dirty="0">
                  <a:solidFill>
                    <a:srgbClr val="502652"/>
                  </a:solidFill>
                  <a:latin typeface="Franklin Gothic Demi" pitchFamily="34" charset="0"/>
                  <a:ea typeface="Arial" charset="0"/>
                  <a:cs typeface="Arial" charset="0"/>
                </a:rPr>
              </a:br>
              <a:r>
                <a:rPr lang="en-US" sz="2760" dirty="0">
                  <a:solidFill>
                    <a:srgbClr val="502652"/>
                  </a:solidFill>
                  <a:latin typeface="Franklin Gothic Demi" pitchFamily="34" charset="0"/>
                  <a:ea typeface="Arial" charset="0"/>
                  <a:cs typeface="Arial" charset="0"/>
                </a:rPr>
                <a:t>Promising Practices</a:t>
              </a:r>
            </a:p>
          </p:txBody>
        </p:sp>
        <p:sp>
          <p:nvSpPr>
            <p:cNvPr id="76" name="AutoShape 15"/>
            <p:cNvSpPr>
              <a:spLocks noChangeArrowheads="1"/>
            </p:cNvSpPr>
            <p:nvPr/>
          </p:nvSpPr>
          <p:spPr bwMode="auto">
            <a:xfrm>
              <a:off x="4876800" y="4876800"/>
              <a:ext cx="1066800" cy="100806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592"/>
            </a:p>
          </p:txBody>
        </p:sp>
        <p:grpSp>
          <p:nvGrpSpPr>
            <p:cNvPr id="77" name="Group 284"/>
            <p:cNvGrpSpPr>
              <a:grpSpLocks/>
            </p:cNvGrpSpPr>
            <p:nvPr/>
          </p:nvGrpSpPr>
          <p:grpSpPr bwMode="auto">
            <a:xfrm>
              <a:off x="4989512" y="4930773"/>
              <a:ext cx="857251" cy="805830"/>
              <a:chOff x="265" y="2239"/>
              <a:chExt cx="644" cy="605"/>
            </a:xfrm>
            <a:solidFill>
              <a:schemeClr val="bg1"/>
            </a:solidFill>
          </p:grpSpPr>
          <p:sp>
            <p:nvSpPr>
              <p:cNvPr id="82" name="Freeform 249"/>
              <p:cNvSpPr>
                <a:spLocks/>
              </p:cNvSpPr>
              <p:nvPr/>
            </p:nvSpPr>
            <p:spPr bwMode="auto">
              <a:xfrm>
                <a:off x="420" y="2377"/>
                <a:ext cx="326" cy="467"/>
              </a:xfrm>
              <a:custGeom>
                <a:avLst/>
                <a:gdLst/>
                <a:ahLst/>
                <a:cxnLst>
                  <a:cxn ang="0">
                    <a:pos x="3833" y="16035"/>
                  </a:cxn>
                  <a:cxn ang="0">
                    <a:pos x="3833" y="15351"/>
                  </a:cxn>
                  <a:cxn ang="0">
                    <a:pos x="3833" y="14697"/>
                  </a:cxn>
                  <a:cxn ang="0">
                    <a:pos x="3833" y="14003"/>
                  </a:cxn>
                  <a:cxn ang="0">
                    <a:pos x="3830" y="13266"/>
                  </a:cxn>
                  <a:cxn ang="0">
                    <a:pos x="3784" y="12567"/>
                  </a:cxn>
                  <a:cxn ang="0">
                    <a:pos x="3681" y="11923"/>
                  </a:cxn>
                  <a:cxn ang="0">
                    <a:pos x="3520" y="11336"/>
                  </a:cxn>
                  <a:cxn ang="0">
                    <a:pos x="3301" y="10802"/>
                  </a:cxn>
                  <a:cxn ang="0">
                    <a:pos x="2841" y="9982"/>
                  </a:cxn>
                  <a:cxn ang="0">
                    <a:pos x="2262" y="9096"/>
                  </a:cxn>
                  <a:cxn ang="0">
                    <a:pos x="1647" y="8282"/>
                  </a:cxn>
                  <a:cxn ang="0">
                    <a:pos x="1062" y="7484"/>
                  </a:cxn>
                  <a:cxn ang="0">
                    <a:pos x="561" y="6747"/>
                  </a:cxn>
                  <a:cxn ang="0">
                    <a:pos x="337" y="6325"/>
                  </a:cxn>
                  <a:cxn ang="0">
                    <a:pos x="170" y="5868"/>
                  </a:cxn>
                  <a:cxn ang="0">
                    <a:pos x="59" y="5377"/>
                  </a:cxn>
                  <a:cxn ang="0">
                    <a:pos x="5" y="4849"/>
                  </a:cxn>
                  <a:cxn ang="0">
                    <a:pos x="23" y="4206"/>
                  </a:cxn>
                  <a:cxn ang="0">
                    <a:pos x="170" y="3506"/>
                  </a:cxn>
                  <a:cxn ang="0">
                    <a:pos x="455" y="2815"/>
                  </a:cxn>
                  <a:cxn ang="0">
                    <a:pos x="877" y="2136"/>
                  </a:cxn>
                  <a:cxn ang="0">
                    <a:pos x="1437" y="1465"/>
                  </a:cxn>
                  <a:cxn ang="0">
                    <a:pos x="2140" y="876"/>
                  </a:cxn>
                  <a:cxn ang="0">
                    <a:pos x="2989" y="438"/>
                  </a:cxn>
                  <a:cxn ang="0">
                    <a:pos x="3986" y="150"/>
                  </a:cxn>
                  <a:cxn ang="0">
                    <a:pos x="5132" y="13"/>
                  </a:cxn>
                  <a:cxn ang="0">
                    <a:pos x="6413" y="21"/>
                  </a:cxn>
                  <a:cxn ang="0">
                    <a:pos x="7605" y="170"/>
                  </a:cxn>
                  <a:cxn ang="0">
                    <a:pos x="8634" y="464"/>
                  </a:cxn>
                  <a:cxn ang="0">
                    <a:pos x="9500" y="906"/>
                  </a:cxn>
                  <a:cxn ang="0">
                    <a:pos x="10203" y="1495"/>
                  </a:cxn>
                  <a:cxn ang="0">
                    <a:pos x="10752" y="2173"/>
                  </a:cxn>
                  <a:cxn ang="0">
                    <a:pos x="11167" y="2843"/>
                  </a:cxn>
                  <a:cxn ang="0">
                    <a:pos x="11448" y="3503"/>
                  </a:cxn>
                  <a:cxn ang="0">
                    <a:pos x="11595" y="4153"/>
                  </a:cxn>
                  <a:cxn ang="0">
                    <a:pos x="11616" y="4754"/>
                  </a:cxn>
                  <a:cxn ang="0">
                    <a:pos x="11572" y="5238"/>
                  </a:cxn>
                  <a:cxn ang="0">
                    <a:pos x="11472" y="5696"/>
                  </a:cxn>
                  <a:cxn ang="0">
                    <a:pos x="11315" y="6130"/>
                  </a:cxn>
                  <a:cxn ang="0">
                    <a:pos x="11101" y="6538"/>
                  </a:cxn>
                  <a:cxn ang="0">
                    <a:pos x="10647" y="7212"/>
                  </a:cxn>
                  <a:cxn ang="0">
                    <a:pos x="10077" y="8022"/>
                  </a:cxn>
                  <a:cxn ang="0">
                    <a:pos x="9467" y="8863"/>
                  </a:cxn>
                  <a:cxn ang="0">
                    <a:pos x="8888" y="9778"/>
                  </a:cxn>
                  <a:cxn ang="0">
                    <a:pos x="8390" y="10704"/>
                  </a:cxn>
                  <a:cxn ang="0">
                    <a:pos x="8170" y="11252"/>
                  </a:cxn>
                  <a:cxn ang="0">
                    <a:pos x="8005" y="11850"/>
                  </a:cxn>
                  <a:cxn ang="0">
                    <a:pos x="7896" y="12498"/>
                  </a:cxn>
                  <a:cxn ang="0">
                    <a:pos x="7843" y="13197"/>
                  </a:cxn>
                  <a:cxn ang="0">
                    <a:pos x="7838" y="13892"/>
                  </a:cxn>
                  <a:cxn ang="0">
                    <a:pos x="7838" y="14563"/>
                  </a:cxn>
                  <a:cxn ang="0">
                    <a:pos x="7838" y="15245"/>
                  </a:cxn>
                  <a:cxn ang="0">
                    <a:pos x="7838" y="15943"/>
                  </a:cxn>
                  <a:cxn ang="0">
                    <a:pos x="7838" y="16659"/>
                  </a:cxn>
                  <a:cxn ang="0">
                    <a:pos x="7217" y="16659"/>
                  </a:cxn>
                  <a:cxn ang="0">
                    <a:pos x="6060" y="16659"/>
                  </a:cxn>
                  <a:cxn ang="0">
                    <a:pos x="4683" y="16659"/>
                  </a:cxn>
                  <a:cxn ang="0">
                    <a:pos x="3945" y="16659"/>
                  </a:cxn>
                </a:cxnLst>
                <a:rect l="0" t="0" r="r" b="b"/>
                <a:pathLst>
                  <a:path w="11619" h="16659">
                    <a:moveTo>
                      <a:pt x="3833" y="16659"/>
                    </a:moveTo>
                    <a:lnTo>
                      <a:pt x="3833" y="16553"/>
                    </a:lnTo>
                    <a:lnTo>
                      <a:pt x="3833" y="16447"/>
                    </a:lnTo>
                    <a:lnTo>
                      <a:pt x="3833" y="16343"/>
                    </a:lnTo>
                    <a:lnTo>
                      <a:pt x="3833" y="16239"/>
                    </a:lnTo>
                    <a:lnTo>
                      <a:pt x="3833" y="16136"/>
                    </a:lnTo>
                    <a:lnTo>
                      <a:pt x="3833" y="16035"/>
                    </a:lnTo>
                    <a:lnTo>
                      <a:pt x="3833" y="15934"/>
                    </a:lnTo>
                    <a:lnTo>
                      <a:pt x="3833" y="15835"/>
                    </a:lnTo>
                    <a:lnTo>
                      <a:pt x="3833" y="15736"/>
                    </a:lnTo>
                    <a:lnTo>
                      <a:pt x="3833" y="15639"/>
                    </a:lnTo>
                    <a:lnTo>
                      <a:pt x="3833" y="15542"/>
                    </a:lnTo>
                    <a:lnTo>
                      <a:pt x="3833" y="15446"/>
                    </a:lnTo>
                    <a:lnTo>
                      <a:pt x="3833" y="15351"/>
                    </a:lnTo>
                    <a:lnTo>
                      <a:pt x="3833" y="15256"/>
                    </a:lnTo>
                    <a:lnTo>
                      <a:pt x="3833" y="15163"/>
                    </a:lnTo>
                    <a:lnTo>
                      <a:pt x="3833" y="15070"/>
                    </a:lnTo>
                    <a:lnTo>
                      <a:pt x="3833" y="14978"/>
                    </a:lnTo>
                    <a:lnTo>
                      <a:pt x="3833" y="14885"/>
                    </a:lnTo>
                    <a:lnTo>
                      <a:pt x="3833" y="14792"/>
                    </a:lnTo>
                    <a:lnTo>
                      <a:pt x="3833" y="14697"/>
                    </a:lnTo>
                    <a:lnTo>
                      <a:pt x="3833" y="14601"/>
                    </a:lnTo>
                    <a:lnTo>
                      <a:pt x="3833" y="14504"/>
                    </a:lnTo>
                    <a:lnTo>
                      <a:pt x="3833" y="14405"/>
                    </a:lnTo>
                    <a:lnTo>
                      <a:pt x="3833" y="14306"/>
                    </a:lnTo>
                    <a:lnTo>
                      <a:pt x="3833" y="14206"/>
                    </a:lnTo>
                    <a:lnTo>
                      <a:pt x="3833" y="14105"/>
                    </a:lnTo>
                    <a:lnTo>
                      <a:pt x="3833" y="14003"/>
                    </a:lnTo>
                    <a:lnTo>
                      <a:pt x="3833" y="13899"/>
                    </a:lnTo>
                    <a:lnTo>
                      <a:pt x="3833" y="13795"/>
                    </a:lnTo>
                    <a:lnTo>
                      <a:pt x="3833" y="13690"/>
                    </a:lnTo>
                    <a:lnTo>
                      <a:pt x="3833" y="13583"/>
                    </a:lnTo>
                    <a:lnTo>
                      <a:pt x="3833" y="13476"/>
                    </a:lnTo>
                    <a:lnTo>
                      <a:pt x="3831" y="13370"/>
                    </a:lnTo>
                    <a:lnTo>
                      <a:pt x="3830" y="13266"/>
                    </a:lnTo>
                    <a:lnTo>
                      <a:pt x="3827" y="13163"/>
                    </a:lnTo>
                    <a:lnTo>
                      <a:pt x="3823" y="13060"/>
                    </a:lnTo>
                    <a:lnTo>
                      <a:pt x="3818" y="12960"/>
                    </a:lnTo>
                    <a:lnTo>
                      <a:pt x="3811" y="12860"/>
                    </a:lnTo>
                    <a:lnTo>
                      <a:pt x="3803" y="12761"/>
                    </a:lnTo>
                    <a:lnTo>
                      <a:pt x="3795" y="12664"/>
                    </a:lnTo>
                    <a:lnTo>
                      <a:pt x="3784" y="12567"/>
                    </a:lnTo>
                    <a:lnTo>
                      <a:pt x="3773" y="12472"/>
                    </a:lnTo>
                    <a:lnTo>
                      <a:pt x="3760" y="12378"/>
                    </a:lnTo>
                    <a:lnTo>
                      <a:pt x="3747" y="12284"/>
                    </a:lnTo>
                    <a:lnTo>
                      <a:pt x="3732" y="12192"/>
                    </a:lnTo>
                    <a:lnTo>
                      <a:pt x="3717" y="12102"/>
                    </a:lnTo>
                    <a:lnTo>
                      <a:pt x="3700" y="12012"/>
                    </a:lnTo>
                    <a:lnTo>
                      <a:pt x="3681" y="11923"/>
                    </a:lnTo>
                    <a:lnTo>
                      <a:pt x="3661" y="11836"/>
                    </a:lnTo>
                    <a:lnTo>
                      <a:pt x="3641" y="11750"/>
                    </a:lnTo>
                    <a:lnTo>
                      <a:pt x="3619" y="11665"/>
                    </a:lnTo>
                    <a:lnTo>
                      <a:pt x="3596" y="11581"/>
                    </a:lnTo>
                    <a:lnTo>
                      <a:pt x="3571" y="11498"/>
                    </a:lnTo>
                    <a:lnTo>
                      <a:pt x="3546" y="11416"/>
                    </a:lnTo>
                    <a:lnTo>
                      <a:pt x="3520" y="11336"/>
                    </a:lnTo>
                    <a:lnTo>
                      <a:pt x="3492" y="11256"/>
                    </a:lnTo>
                    <a:lnTo>
                      <a:pt x="3463" y="11178"/>
                    </a:lnTo>
                    <a:lnTo>
                      <a:pt x="3433" y="11101"/>
                    </a:lnTo>
                    <a:lnTo>
                      <a:pt x="3402" y="11025"/>
                    </a:lnTo>
                    <a:lnTo>
                      <a:pt x="3369" y="10950"/>
                    </a:lnTo>
                    <a:lnTo>
                      <a:pt x="3335" y="10875"/>
                    </a:lnTo>
                    <a:lnTo>
                      <a:pt x="3301" y="10802"/>
                    </a:lnTo>
                    <a:lnTo>
                      <a:pt x="3264" y="10731"/>
                    </a:lnTo>
                    <a:lnTo>
                      <a:pt x="3228" y="10661"/>
                    </a:lnTo>
                    <a:lnTo>
                      <a:pt x="3152" y="10522"/>
                    </a:lnTo>
                    <a:lnTo>
                      <a:pt x="3076" y="10385"/>
                    </a:lnTo>
                    <a:lnTo>
                      <a:pt x="2999" y="10249"/>
                    </a:lnTo>
                    <a:lnTo>
                      <a:pt x="2920" y="10115"/>
                    </a:lnTo>
                    <a:lnTo>
                      <a:pt x="2841" y="9982"/>
                    </a:lnTo>
                    <a:lnTo>
                      <a:pt x="2761" y="9851"/>
                    </a:lnTo>
                    <a:lnTo>
                      <a:pt x="2680" y="9721"/>
                    </a:lnTo>
                    <a:lnTo>
                      <a:pt x="2598" y="9593"/>
                    </a:lnTo>
                    <a:lnTo>
                      <a:pt x="2516" y="9467"/>
                    </a:lnTo>
                    <a:lnTo>
                      <a:pt x="2432" y="9343"/>
                    </a:lnTo>
                    <a:lnTo>
                      <a:pt x="2348" y="9219"/>
                    </a:lnTo>
                    <a:lnTo>
                      <a:pt x="2262" y="9096"/>
                    </a:lnTo>
                    <a:lnTo>
                      <a:pt x="2176" y="8976"/>
                    </a:lnTo>
                    <a:lnTo>
                      <a:pt x="2089" y="8857"/>
                    </a:lnTo>
                    <a:lnTo>
                      <a:pt x="2001" y="8741"/>
                    </a:lnTo>
                    <a:lnTo>
                      <a:pt x="1912" y="8625"/>
                    </a:lnTo>
                    <a:lnTo>
                      <a:pt x="1823" y="8510"/>
                    </a:lnTo>
                    <a:lnTo>
                      <a:pt x="1734" y="8396"/>
                    </a:lnTo>
                    <a:lnTo>
                      <a:pt x="1647" y="8282"/>
                    </a:lnTo>
                    <a:lnTo>
                      <a:pt x="1560" y="8168"/>
                    </a:lnTo>
                    <a:lnTo>
                      <a:pt x="1475" y="8054"/>
                    </a:lnTo>
                    <a:lnTo>
                      <a:pt x="1391" y="7939"/>
                    </a:lnTo>
                    <a:lnTo>
                      <a:pt x="1307" y="7826"/>
                    </a:lnTo>
                    <a:lnTo>
                      <a:pt x="1224" y="7712"/>
                    </a:lnTo>
                    <a:lnTo>
                      <a:pt x="1143" y="7598"/>
                    </a:lnTo>
                    <a:lnTo>
                      <a:pt x="1062" y="7484"/>
                    </a:lnTo>
                    <a:lnTo>
                      <a:pt x="982" y="7371"/>
                    </a:lnTo>
                    <a:lnTo>
                      <a:pt x="904" y="7257"/>
                    </a:lnTo>
                    <a:lnTo>
                      <a:pt x="825" y="7143"/>
                    </a:lnTo>
                    <a:lnTo>
                      <a:pt x="749" y="7030"/>
                    </a:lnTo>
                    <a:lnTo>
                      <a:pt x="673" y="6917"/>
                    </a:lnTo>
                    <a:lnTo>
                      <a:pt x="597" y="6803"/>
                    </a:lnTo>
                    <a:lnTo>
                      <a:pt x="561" y="6747"/>
                    </a:lnTo>
                    <a:lnTo>
                      <a:pt x="525" y="6688"/>
                    </a:lnTo>
                    <a:lnTo>
                      <a:pt x="491" y="6630"/>
                    </a:lnTo>
                    <a:lnTo>
                      <a:pt x="458" y="6570"/>
                    </a:lnTo>
                    <a:lnTo>
                      <a:pt x="426" y="6510"/>
                    </a:lnTo>
                    <a:lnTo>
                      <a:pt x="395" y="6449"/>
                    </a:lnTo>
                    <a:lnTo>
                      <a:pt x="365" y="6388"/>
                    </a:lnTo>
                    <a:lnTo>
                      <a:pt x="337" y="6325"/>
                    </a:lnTo>
                    <a:lnTo>
                      <a:pt x="310" y="6262"/>
                    </a:lnTo>
                    <a:lnTo>
                      <a:pt x="283" y="6198"/>
                    </a:lnTo>
                    <a:lnTo>
                      <a:pt x="258" y="6134"/>
                    </a:lnTo>
                    <a:lnTo>
                      <a:pt x="235" y="6068"/>
                    </a:lnTo>
                    <a:lnTo>
                      <a:pt x="212" y="6003"/>
                    </a:lnTo>
                    <a:lnTo>
                      <a:pt x="190" y="5936"/>
                    </a:lnTo>
                    <a:lnTo>
                      <a:pt x="170" y="5868"/>
                    </a:lnTo>
                    <a:lnTo>
                      <a:pt x="150" y="5800"/>
                    </a:lnTo>
                    <a:lnTo>
                      <a:pt x="132" y="5731"/>
                    </a:lnTo>
                    <a:lnTo>
                      <a:pt x="115" y="5661"/>
                    </a:lnTo>
                    <a:lnTo>
                      <a:pt x="99" y="5592"/>
                    </a:lnTo>
                    <a:lnTo>
                      <a:pt x="84" y="5521"/>
                    </a:lnTo>
                    <a:lnTo>
                      <a:pt x="71" y="5449"/>
                    </a:lnTo>
                    <a:lnTo>
                      <a:pt x="59" y="5377"/>
                    </a:lnTo>
                    <a:lnTo>
                      <a:pt x="48" y="5304"/>
                    </a:lnTo>
                    <a:lnTo>
                      <a:pt x="37" y="5229"/>
                    </a:lnTo>
                    <a:lnTo>
                      <a:pt x="29" y="5154"/>
                    </a:lnTo>
                    <a:lnTo>
                      <a:pt x="22" y="5079"/>
                    </a:lnTo>
                    <a:lnTo>
                      <a:pt x="14" y="5003"/>
                    </a:lnTo>
                    <a:lnTo>
                      <a:pt x="9" y="4926"/>
                    </a:lnTo>
                    <a:lnTo>
                      <a:pt x="5" y="4849"/>
                    </a:lnTo>
                    <a:lnTo>
                      <a:pt x="3" y="4770"/>
                    </a:lnTo>
                    <a:lnTo>
                      <a:pt x="1" y="4691"/>
                    </a:lnTo>
                    <a:lnTo>
                      <a:pt x="0" y="4611"/>
                    </a:lnTo>
                    <a:lnTo>
                      <a:pt x="2" y="4509"/>
                    </a:lnTo>
                    <a:lnTo>
                      <a:pt x="6" y="4408"/>
                    </a:lnTo>
                    <a:lnTo>
                      <a:pt x="12" y="4307"/>
                    </a:lnTo>
                    <a:lnTo>
                      <a:pt x="23" y="4206"/>
                    </a:lnTo>
                    <a:lnTo>
                      <a:pt x="35" y="4105"/>
                    </a:lnTo>
                    <a:lnTo>
                      <a:pt x="51" y="4004"/>
                    </a:lnTo>
                    <a:lnTo>
                      <a:pt x="69" y="3904"/>
                    </a:lnTo>
                    <a:lnTo>
                      <a:pt x="90" y="3804"/>
                    </a:lnTo>
                    <a:lnTo>
                      <a:pt x="114" y="3704"/>
                    </a:lnTo>
                    <a:lnTo>
                      <a:pt x="141" y="3605"/>
                    </a:lnTo>
                    <a:lnTo>
                      <a:pt x="170" y="3506"/>
                    </a:lnTo>
                    <a:lnTo>
                      <a:pt x="202" y="3407"/>
                    </a:lnTo>
                    <a:lnTo>
                      <a:pt x="237" y="3307"/>
                    </a:lnTo>
                    <a:lnTo>
                      <a:pt x="276" y="3208"/>
                    </a:lnTo>
                    <a:lnTo>
                      <a:pt x="316" y="3110"/>
                    </a:lnTo>
                    <a:lnTo>
                      <a:pt x="359" y="3011"/>
                    </a:lnTo>
                    <a:lnTo>
                      <a:pt x="406" y="2913"/>
                    </a:lnTo>
                    <a:lnTo>
                      <a:pt x="455" y="2815"/>
                    </a:lnTo>
                    <a:lnTo>
                      <a:pt x="507" y="2718"/>
                    </a:lnTo>
                    <a:lnTo>
                      <a:pt x="562" y="2620"/>
                    </a:lnTo>
                    <a:lnTo>
                      <a:pt x="619" y="2523"/>
                    </a:lnTo>
                    <a:lnTo>
                      <a:pt x="679" y="2426"/>
                    </a:lnTo>
                    <a:lnTo>
                      <a:pt x="743" y="2329"/>
                    </a:lnTo>
                    <a:lnTo>
                      <a:pt x="809" y="2232"/>
                    </a:lnTo>
                    <a:lnTo>
                      <a:pt x="877" y="2136"/>
                    </a:lnTo>
                    <a:lnTo>
                      <a:pt x="949" y="2039"/>
                    </a:lnTo>
                    <a:lnTo>
                      <a:pt x="1023" y="1943"/>
                    </a:lnTo>
                    <a:lnTo>
                      <a:pt x="1100" y="1847"/>
                    </a:lnTo>
                    <a:lnTo>
                      <a:pt x="1179" y="1751"/>
                    </a:lnTo>
                    <a:lnTo>
                      <a:pt x="1263" y="1656"/>
                    </a:lnTo>
                    <a:lnTo>
                      <a:pt x="1348" y="1560"/>
                    </a:lnTo>
                    <a:lnTo>
                      <a:pt x="1437" y="1465"/>
                    </a:lnTo>
                    <a:lnTo>
                      <a:pt x="1527" y="1372"/>
                    </a:lnTo>
                    <a:lnTo>
                      <a:pt x="1623" y="1281"/>
                    </a:lnTo>
                    <a:lnTo>
                      <a:pt x="1720" y="1194"/>
                    </a:lnTo>
                    <a:lnTo>
                      <a:pt x="1820" y="1110"/>
                    </a:lnTo>
                    <a:lnTo>
                      <a:pt x="1923" y="1029"/>
                    </a:lnTo>
                    <a:lnTo>
                      <a:pt x="2030" y="951"/>
                    </a:lnTo>
                    <a:lnTo>
                      <a:pt x="2140" y="876"/>
                    </a:lnTo>
                    <a:lnTo>
                      <a:pt x="2252" y="804"/>
                    </a:lnTo>
                    <a:lnTo>
                      <a:pt x="2368" y="735"/>
                    </a:lnTo>
                    <a:lnTo>
                      <a:pt x="2486" y="670"/>
                    </a:lnTo>
                    <a:lnTo>
                      <a:pt x="2607" y="607"/>
                    </a:lnTo>
                    <a:lnTo>
                      <a:pt x="2731" y="548"/>
                    </a:lnTo>
                    <a:lnTo>
                      <a:pt x="2859" y="491"/>
                    </a:lnTo>
                    <a:lnTo>
                      <a:pt x="2989" y="438"/>
                    </a:lnTo>
                    <a:lnTo>
                      <a:pt x="3123" y="388"/>
                    </a:lnTo>
                    <a:lnTo>
                      <a:pt x="3259" y="340"/>
                    </a:lnTo>
                    <a:lnTo>
                      <a:pt x="3399" y="296"/>
                    </a:lnTo>
                    <a:lnTo>
                      <a:pt x="3541" y="255"/>
                    </a:lnTo>
                    <a:lnTo>
                      <a:pt x="3686" y="217"/>
                    </a:lnTo>
                    <a:lnTo>
                      <a:pt x="3835" y="182"/>
                    </a:lnTo>
                    <a:lnTo>
                      <a:pt x="3986" y="150"/>
                    </a:lnTo>
                    <a:lnTo>
                      <a:pt x="4141" y="122"/>
                    </a:lnTo>
                    <a:lnTo>
                      <a:pt x="4299" y="96"/>
                    </a:lnTo>
                    <a:lnTo>
                      <a:pt x="4459" y="73"/>
                    </a:lnTo>
                    <a:lnTo>
                      <a:pt x="4622" y="53"/>
                    </a:lnTo>
                    <a:lnTo>
                      <a:pt x="4790" y="36"/>
                    </a:lnTo>
                    <a:lnTo>
                      <a:pt x="4959" y="24"/>
                    </a:lnTo>
                    <a:lnTo>
                      <a:pt x="5132" y="13"/>
                    </a:lnTo>
                    <a:lnTo>
                      <a:pt x="5308" y="6"/>
                    </a:lnTo>
                    <a:lnTo>
                      <a:pt x="5487" y="2"/>
                    </a:lnTo>
                    <a:lnTo>
                      <a:pt x="5668" y="0"/>
                    </a:lnTo>
                    <a:lnTo>
                      <a:pt x="5853" y="2"/>
                    </a:lnTo>
                    <a:lnTo>
                      <a:pt x="6044" y="5"/>
                    </a:lnTo>
                    <a:lnTo>
                      <a:pt x="6231" y="11"/>
                    </a:lnTo>
                    <a:lnTo>
                      <a:pt x="6413" y="21"/>
                    </a:lnTo>
                    <a:lnTo>
                      <a:pt x="6594" y="33"/>
                    </a:lnTo>
                    <a:lnTo>
                      <a:pt x="6771" y="49"/>
                    </a:lnTo>
                    <a:lnTo>
                      <a:pt x="6944" y="67"/>
                    </a:lnTo>
                    <a:lnTo>
                      <a:pt x="7115" y="87"/>
                    </a:lnTo>
                    <a:lnTo>
                      <a:pt x="7282" y="111"/>
                    </a:lnTo>
                    <a:lnTo>
                      <a:pt x="7445" y="140"/>
                    </a:lnTo>
                    <a:lnTo>
                      <a:pt x="7605" y="170"/>
                    </a:lnTo>
                    <a:lnTo>
                      <a:pt x="7762" y="202"/>
                    </a:lnTo>
                    <a:lnTo>
                      <a:pt x="7916" y="239"/>
                    </a:lnTo>
                    <a:lnTo>
                      <a:pt x="8067" y="278"/>
                    </a:lnTo>
                    <a:lnTo>
                      <a:pt x="8213" y="320"/>
                    </a:lnTo>
                    <a:lnTo>
                      <a:pt x="8357" y="365"/>
                    </a:lnTo>
                    <a:lnTo>
                      <a:pt x="8497" y="413"/>
                    </a:lnTo>
                    <a:lnTo>
                      <a:pt x="8634" y="464"/>
                    </a:lnTo>
                    <a:lnTo>
                      <a:pt x="8768" y="518"/>
                    </a:lnTo>
                    <a:lnTo>
                      <a:pt x="8898" y="576"/>
                    </a:lnTo>
                    <a:lnTo>
                      <a:pt x="9026" y="636"/>
                    </a:lnTo>
                    <a:lnTo>
                      <a:pt x="9149" y="699"/>
                    </a:lnTo>
                    <a:lnTo>
                      <a:pt x="9269" y="766"/>
                    </a:lnTo>
                    <a:lnTo>
                      <a:pt x="9386" y="834"/>
                    </a:lnTo>
                    <a:lnTo>
                      <a:pt x="9500" y="906"/>
                    </a:lnTo>
                    <a:lnTo>
                      <a:pt x="9611" y="982"/>
                    </a:lnTo>
                    <a:lnTo>
                      <a:pt x="9717" y="1060"/>
                    </a:lnTo>
                    <a:lnTo>
                      <a:pt x="9822" y="1140"/>
                    </a:lnTo>
                    <a:lnTo>
                      <a:pt x="9922" y="1225"/>
                    </a:lnTo>
                    <a:lnTo>
                      <a:pt x="10019" y="1311"/>
                    </a:lnTo>
                    <a:lnTo>
                      <a:pt x="10114" y="1402"/>
                    </a:lnTo>
                    <a:lnTo>
                      <a:pt x="10203" y="1495"/>
                    </a:lnTo>
                    <a:lnTo>
                      <a:pt x="10291" y="1591"/>
                    </a:lnTo>
                    <a:lnTo>
                      <a:pt x="10375" y="1688"/>
                    </a:lnTo>
                    <a:lnTo>
                      <a:pt x="10455" y="1786"/>
                    </a:lnTo>
                    <a:lnTo>
                      <a:pt x="10534" y="1883"/>
                    </a:lnTo>
                    <a:lnTo>
                      <a:pt x="10610" y="1980"/>
                    </a:lnTo>
                    <a:lnTo>
                      <a:pt x="10682" y="2076"/>
                    </a:lnTo>
                    <a:lnTo>
                      <a:pt x="10752" y="2173"/>
                    </a:lnTo>
                    <a:lnTo>
                      <a:pt x="10820" y="2269"/>
                    </a:lnTo>
                    <a:lnTo>
                      <a:pt x="10885" y="2365"/>
                    </a:lnTo>
                    <a:lnTo>
                      <a:pt x="10946" y="2461"/>
                    </a:lnTo>
                    <a:lnTo>
                      <a:pt x="11006" y="2557"/>
                    </a:lnTo>
                    <a:lnTo>
                      <a:pt x="11062" y="2653"/>
                    </a:lnTo>
                    <a:lnTo>
                      <a:pt x="11116" y="2748"/>
                    </a:lnTo>
                    <a:lnTo>
                      <a:pt x="11167" y="2843"/>
                    </a:lnTo>
                    <a:lnTo>
                      <a:pt x="11215" y="2938"/>
                    </a:lnTo>
                    <a:lnTo>
                      <a:pt x="11261" y="3033"/>
                    </a:lnTo>
                    <a:lnTo>
                      <a:pt x="11304" y="3127"/>
                    </a:lnTo>
                    <a:lnTo>
                      <a:pt x="11343" y="3222"/>
                    </a:lnTo>
                    <a:lnTo>
                      <a:pt x="11381" y="3316"/>
                    </a:lnTo>
                    <a:lnTo>
                      <a:pt x="11415" y="3410"/>
                    </a:lnTo>
                    <a:lnTo>
                      <a:pt x="11448" y="3503"/>
                    </a:lnTo>
                    <a:lnTo>
                      <a:pt x="11477" y="3596"/>
                    </a:lnTo>
                    <a:lnTo>
                      <a:pt x="11503" y="3689"/>
                    </a:lnTo>
                    <a:lnTo>
                      <a:pt x="11527" y="3783"/>
                    </a:lnTo>
                    <a:lnTo>
                      <a:pt x="11548" y="3875"/>
                    </a:lnTo>
                    <a:lnTo>
                      <a:pt x="11567" y="3968"/>
                    </a:lnTo>
                    <a:lnTo>
                      <a:pt x="11583" y="4061"/>
                    </a:lnTo>
                    <a:lnTo>
                      <a:pt x="11595" y="4153"/>
                    </a:lnTo>
                    <a:lnTo>
                      <a:pt x="11605" y="4244"/>
                    </a:lnTo>
                    <a:lnTo>
                      <a:pt x="11612" y="4336"/>
                    </a:lnTo>
                    <a:lnTo>
                      <a:pt x="11617" y="4428"/>
                    </a:lnTo>
                    <a:lnTo>
                      <a:pt x="11619" y="4520"/>
                    </a:lnTo>
                    <a:lnTo>
                      <a:pt x="11618" y="4611"/>
                    </a:lnTo>
                    <a:lnTo>
                      <a:pt x="11617" y="4683"/>
                    </a:lnTo>
                    <a:lnTo>
                      <a:pt x="11616" y="4754"/>
                    </a:lnTo>
                    <a:lnTo>
                      <a:pt x="11613" y="4825"/>
                    </a:lnTo>
                    <a:lnTo>
                      <a:pt x="11609" y="4895"/>
                    </a:lnTo>
                    <a:lnTo>
                      <a:pt x="11604" y="4964"/>
                    </a:lnTo>
                    <a:lnTo>
                      <a:pt x="11597" y="5033"/>
                    </a:lnTo>
                    <a:lnTo>
                      <a:pt x="11590" y="5102"/>
                    </a:lnTo>
                    <a:lnTo>
                      <a:pt x="11582" y="5170"/>
                    </a:lnTo>
                    <a:lnTo>
                      <a:pt x="11572" y="5238"/>
                    </a:lnTo>
                    <a:lnTo>
                      <a:pt x="11561" y="5305"/>
                    </a:lnTo>
                    <a:lnTo>
                      <a:pt x="11549" y="5371"/>
                    </a:lnTo>
                    <a:lnTo>
                      <a:pt x="11536" y="5437"/>
                    </a:lnTo>
                    <a:lnTo>
                      <a:pt x="11521" y="5503"/>
                    </a:lnTo>
                    <a:lnTo>
                      <a:pt x="11506" y="5568"/>
                    </a:lnTo>
                    <a:lnTo>
                      <a:pt x="11490" y="5632"/>
                    </a:lnTo>
                    <a:lnTo>
                      <a:pt x="11472" y="5696"/>
                    </a:lnTo>
                    <a:lnTo>
                      <a:pt x="11453" y="5760"/>
                    </a:lnTo>
                    <a:lnTo>
                      <a:pt x="11432" y="5822"/>
                    </a:lnTo>
                    <a:lnTo>
                      <a:pt x="11411" y="5885"/>
                    </a:lnTo>
                    <a:lnTo>
                      <a:pt x="11389" y="5947"/>
                    </a:lnTo>
                    <a:lnTo>
                      <a:pt x="11365" y="6009"/>
                    </a:lnTo>
                    <a:lnTo>
                      <a:pt x="11340" y="6069"/>
                    </a:lnTo>
                    <a:lnTo>
                      <a:pt x="11315" y="6130"/>
                    </a:lnTo>
                    <a:lnTo>
                      <a:pt x="11288" y="6189"/>
                    </a:lnTo>
                    <a:lnTo>
                      <a:pt x="11260" y="6249"/>
                    </a:lnTo>
                    <a:lnTo>
                      <a:pt x="11231" y="6308"/>
                    </a:lnTo>
                    <a:lnTo>
                      <a:pt x="11199" y="6366"/>
                    </a:lnTo>
                    <a:lnTo>
                      <a:pt x="11168" y="6424"/>
                    </a:lnTo>
                    <a:lnTo>
                      <a:pt x="11134" y="6482"/>
                    </a:lnTo>
                    <a:lnTo>
                      <a:pt x="11101" y="6538"/>
                    </a:lnTo>
                    <a:lnTo>
                      <a:pt x="11065" y="6594"/>
                    </a:lnTo>
                    <a:lnTo>
                      <a:pt x="11029" y="6650"/>
                    </a:lnTo>
                    <a:lnTo>
                      <a:pt x="10955" y="6761"/>
                    </a:lnTo>
                    <a:lnTo>
                      <a:pt x="10879" y="6873"/>
                    </a:lnTo>
                    <a:lnTo>
                      <a:pt x="10803" y="6986"/>
                    </a:lnTo>
                    <a:lnTo>
                      <a:pt x="10726" y="7098"/>
                    </a:lnTo>
                    <a:lnTo>
                      <a:pt x="10647" y="7212"/>
                    </a:lnTo>
                    <a:lnTo>
                      <a:pt x="10569" y="7326"/>
                    </a:lnTo>
                    <a:lnTo>
                      <a:pt x="10489" y="7440"/>
                    </a:lnTo>
                    <a:lnTo>
                      <a:pt x="10408" y="7556"/>
                    </a:lnTo>
                    <a:lnTo>
                      <a:pt x="10327" y="7671"/>
                    </a:lnTo>
                    <a:lnTo>
                      <a:pt x="10244" y="7788"/>
                    </a:lnTo>
                    <a:lnTo>
                      <a:pt x="10161" y="7905"/>
                    </a:lnTo>
                    <a:lnTo>
                      <a:pt x="10077" y="8022"/>
                    </a:lnTo>
                    <a:lnTo>
                      <a:pt x="9991" y="8140"/>
                    </a:lnTo>
                    <a:lnTo>
                      <a:pt x="9906" y="8258"/>
                    </a:lnTo>
                    <a:lnTo>
                      <a:pt x="9818" y="8376"/>
                    </a:lnTo>
                    <a:lnTo>
                      <a:pt x="9730" y="8496"/>
                    </a:lnTo>
                    <a:lnTo>
                      <a:pt x="9641" y="8616"/>
                    </a:lnTo>
                    <a:lnTo>
                      <a:pt x="9553" y="8739"/>
                    </a:lnTo>
                    <a:lnTo>
                      <a:pt x="9467" y="8863"/>
                    </a:lnTo>
                    <a:lnTo>
                      <a:pt x="9381" y="8988"/>
                    </a:lnTo>
                    <a:lnTo>
                      <a:pt x="9296" y="9115"/>
                    </a:lnTo>
                    <a:lnTo>
                      <a:pt x="9213" y="9245"/>
                    </a:lnTo>
                    <a:lnTo>
                      <a:pt x="9130" y="9376"/>
                    </a:lnTo>
                    <a:lnTo>
                      <a:pt x="9049" y="9508"/>
                    </a:lnTo>
                    <a:lnTo>
                      <a:pt x="8967" y="9642"/>
                    </a:lnTo>
                    <a:lnTo>
                      <a:pt x="8888" y="9778"/>
                    </a:lnTo>
                    <a:lnTo>
                      <a:pt x="8808" y="9916"/>
                    </a:lnTo>
                    <a:lnTo>
                      <a:pt x="8730" y="10055"/>
                    </a:lnTo>
                    <a:lnTo>
                      <a:pt x="8654" y="10196"/>
                    </a:lnTo>
                    <a:lnTo>
                      <a:pt x="8577" y="10339"/>
                    </a:lnTo>
                    <a:lnTo>
                      <a:pt x="8501" y="10484"/>
                    </a:lnTo>
                    <a:lnTo>
                      <a:pt x="8427" y="10630"/>
                    </a:lnTo>
                    <a:lnTo>
                      <a:pt x="8390" y="10704"/>
                    </a:lnTo>
                    <a:lnTo>
                      <a:pt x="8356" y="10779"/>
                    </a:lnTo>
                    <a:lnTo>
                      <a:pt x="8323" y="10856"/>
                    </a:lnTo>
                    <a:lnTo>
                      <a:pt x="8289" y="10933"/>
                    </a:lnTo>
                    <a:lnTo>
                      <a:pt x="8258" y="11011"/>
                    </a:lnTo>
                    <a:lnTo>
                      <a:pt x="8227" y="11090"/>
                    </a:lnTo>
                    <a:lnTo>
                      <a:pt x="8198" y="11171"/>
                    </a:lnTo>
                    <a:lnTo>
                      <a:pt x="8170" y="11252"/>
                    </a:lnTo>
                    <a:lnTo>
                      <a:pt x="8143" y="11335"/>
                    </a:lnTo>
                    <a:lnTo>
                      <a:pt x="8117" y="11418"/>
                    </a:lnTo>
                    <a:lnTo>
                      <a:pt x="8093" y="11502"/>
                    </a:lnTo>
                    <a:lnTo>
                      <a:pt x="8069" y="11587"/>
                    </a:lnTo>
                    <a:lnTo>
                      <a:pt x="8047" y="11674"/>
                    </a:lnTo>
                    <a:lnTo>
                      <a:pt x="8025" y="11761"/>
                    </a:lnTo>
                    <a:lnTo>
                      <a:pt x="8005" y="11850"/>
                    </a:lnTo>
                    <a:lnTo>
                      <a:pt x="7986" y="11940"/>
                    </a:lnTo>
                    <a:lnTo>
                      <a:pt x="7968" y="12030"/>
                    </a:lnTo>
                    <a:lnTo>
                      <a:pt x="7952" y="12121"/>
                    </a:lnTo>
                    <a:lnTo>
                      <a:pt x="7936" y="12214"/>
                    </a:lnTo>
                    <a:lnTo>
                      <a:pt x="7921" y="12308"/>
                    </a:lnTo>
                    <a:lnTo>
                      <a:pt x="7908" y="12402"/>
                    </a:lnTo>
                    <a:lnTo>
                      <a:pt x="7896" y="12498"/>
                    </a:lnTo>
                    <a:lnTo>
                      <a:pt x="7885" y="12595"/>
                    </a:lnTo>
                    <a:lnTo>
                      <a:pt x="7875" y="12693"/>
                    </a:lnTo>
                    <a:lnTo>
                      <a:pt x="7866" y="12791"/>
                    </a:lnTo>
                    <a:lnTo>
                      <a:pt x="7859" y="12891"/>
                    </a:lnTo>
                    <a:lnTo>
                      <a:pt x="7852" y="12993"/>
                    </a:lnTo>
                    <a:lnTo>
                      <a:pt x="7847" y="13095"/>
                    </a:lnTo>
                    <a:lnTo>
                      <a:pt x="7843" y="13197"/>
                    </a:lnTo>
                    <a:lnTo>
                      <a:pt x="7841" y="13301"/>
                    </a:lnTo>
                    <a:lnTo>
                      <a:pt x="7839" y="13407"/>
                    </a:lnTo>
                    <a:lnTo>
                      <a:pt x="7838" y="13512"/>
                    </a:lnTo>
                    <a:lnTo>
                      <a:pt x="7838" y="13607"/>
                    </a:lnTo>
                    <a:lnTo>
                      <a:pt x="7838" y="13702"/>
                    </a:lnTo>
                    <a:lnTo>
                      <a:pt x="7838" y="13797"/>
                    </a:lnTo>
                    <a:lnTo>
                      <a:pt x="7838" y="13892"/>
                    </a:lnTo>
                    <a:lnTo>
                      <a:pt x="7838" y="13987"/>
                    </a:lnTo>
                    <a:lnTo>
                      <a:pt x="7838" y="14082"/>
                    </a:lnTo>
                    <a:lnTo>
                      <a:pt x="7838" y="14178"/>
                    </a:lnTo>
                    <a:lnTo>
                      <a:pt x="7838" y="14274"/>
                    </a:lnTo>
                    <a:lnTo>
                      <a:pt x="7838" y="14370"/>
                    </a:lnTo>
                    <a:lnTo>
                      <a:pt x="7838" y="14467"/>
                    </a:lnTo>
                    <a:lnTo>
                      <a:pt x="7838" y="14563"/>
                    </a:lnTo>
                    <a:lnTo>
                      <a:pt x="7838" y="14660"/>
                    </a:lnTo>
                    <a:lnTo>
                      <a:pt x="7838" y="14757"/>
                    </a:lnTo>
                    <a:lnTo>
                      <a:pt x="7838" y="14854"/>
                    </a:lnTo>
                    <a:lnTo>
                      <a:pt x="7838" y="14951"/>
                    </a:lnTo>
                    <a:lnTo>
                      <a:pt x="7838" y="15049"/>
                    </a:lnTo>
                    <a:lnTo>
                      <a:pt x="7838" y="15147"/>
                    </a:lnTo>
                    <a:lnTo>
                      <a:pt x="7838" y="15245"/>
                    </a:lnTo>
                    <a:lnTo>
                      <a:pt x="7838" y="15343"/>
                    </a:lnTo>
                    <a:lnTo>
                      <a:pt x="7838" y="15443"/>
                    </a:lnTo>
                    <a:lnTo>
                      <a:pt x="7838" y="15543"/>
                    </a:lnTo>
                    <a:lnTo>
                      <a:pt x="7838" y="15642"/>
                    </a:lnTo>
                    <a:lnTo>
                      <a:pt x="7838" y="15742"/>
                    </a:lnTo>
                    <a:lnTo>
                      <a:pt x="7838" y="15842"/>
                    </a:lnTo>
                    <a:lnTo>
                      <a:pt x="7838" y="15943"/>
                    </a:lnTo>
                    <a:lnTo>
                      <a:pt x="7838" y="16045"/>
                    </a:lnTo>
                    <a:lnTo>
                      <a:pt x="7838" y="16146"/>
                    </a:lnTo>
                    <a:lnTo>
                      <a:pt x="7838" y="16248"/>
                    </a:lnTo>
                    <a:lnTo>
                      <a:pt x="7838" y="16350"/>
                    </a:lnTo>
                    <a:lnTo>
                      <a:pt x="7838" y="16453"/>
                    </a:lnTo>
                    <a:lnTo>
                      <a:pt x="7838" y="16556"/>
                    </a:lnTo>
                    <a:lnTo>
                      <a:pt x="7838" y="16659"/>
                    </a:lnTo>
                    <a:lnTo>
                      <a:pt x="7782" y="16659"/>
                    </a:lnTo>
                    <a:lnTo>
                      <a:pt x="7715" y="16659"/>
                    </a:lnTo>
                    <a:lnTo>
                      <a:pt x="7637" y="16659"/>
                    </a:lnTo>
                    <a:lnTo>
                      <a:pt x="7548" y="16659"/>
                    </a:lnTo>
                    <a:lnTo>
                      <a:pt x="7449" y="16659"/>
                    </a:lnTo>
                    <a:lnTo>
                      <a:pt x="7338" y="16659"/>
                    </a:lnTo>
                    <a:lnTo>
                      <a:pt x="7217" y="16659"/>
                    </a:lnTo>
                    <a:lnTo>
                      <a:pt x="7084" y="16659"/>
                    </a:lnTo>
                    <a:lnTo>
                      <a:pt x="6941" y="16659"/>
                    </a:lnTo>
                    <a:lnTo>
                      <a:pt x="6786" y="16659"/>
                    </a:lnTo>
                    <a:lnTo>
                      <a:pt x="6621" y="16659"/>
                    </a:lnTo>
                    <a:lnTo>
                      <a:pt x="6446" y="16659"/>
                    </a:lnTo>
                    <a:lnTo>
                      <a:pt x="6259" y="16659"/>
                    </a:lnTo>
                    <a:lnTo>
                      <a:pt x="6060" y="16659"/>
                    </a:lnTo>
                    <a:lnTo>
                      <a:pt x="5851" y="16659"/>
                    </a:lnTo>
                    <a:lnTo>
                      <a:pt x="5632" y="16659"/>
                    </a:lnTo>
                    <a:lnTo>
                      <a:pt x="5413" y="16659"/>
                    </a:lnTo>
                    <a:lnTo>
                      <a:pt x="5210" y="16659"/>
                    </a:lnTo>
                    <a:lnTo>
                      <a:pt x="5021" y="16659"/>
                    </a:lnTo>
                    <a:lnTo>
                      <a:pt x="4845" y="16659"/>
                    </a:lnTo>
                    <a:lnTo>
                      <a:pt x="4683" y="16659"/>
                    </a:lnTo>
                    <a:lnTo>
                      <a:pt x="4536" y="16659"/>
                    </a:lnTo>
                    <a:lnTo>
                      <a:pt x="4402" y="16659"/>
                    </a:lnTo>
                    <a:lnTo>
                      <a:pt x="4283" y="16659"/>
                    </a:lnTo>
                    <a:lnTo>
                      <a:pt x="4177" y="16659"/>
                    </a:lnTo>
                    <a:lnTo>
                      <a:pt x="4085" y="16659"/>
                    </a:lnTo>
                    <a:lnTo>
                      <a:pt x="4008" y="16659"/>
                    </a:lnTo>
                    <a:lnTo>
                      <a:pt x="3945" y="16659"/>
                    </a:lnTo>
                    <a:lnTo>
                      <a:pt x="3895" y="16659"/>
                    </a:lnTo>
                    <a:lnTo>
                      <a:pt x="3861" y="16659"/>
                    </a:lnTo>
                    <a:lnTo>
                      <a:pt x="3840" y="16659"/>
                    </a:lnTo>
                    <a:lnTo>
                      <a:pt x="3833" y="16659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592"/>
              </a:p>
            </p:txBody>
          </p:sp>
          <p:sp>
            <p:nvSpPr>
              <p:cNvPr id="83" name="Freeform 273"/>
              <p:cNvSpPr>
                <a:spLocks/>
              </p:cNvSpPr>
              <p:nvPr/>
            </p:nvSpPr>
            <p:spPr bwMode="auto">
              <a:xfrm>
                <a:off x="355" y="2319"/>
                <a:ext cx="141" cy="1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60" y="3730"/>
                  </a:cxn>
                  <a:cxn ang="0">
                    <a:pos x="1608" y="3643"/>
                  </a:cxn>
                  <a:cxn ang="0">
                    <a:pos x="1656" y="3559"/>
                  </a:cxn>
                  <a:cxn ang="0">
                    <a:pos x="1706" y="3474"/>
                  </a:cxn>
                  <a:cxn ang="0">
                    <a:pos x="1758" y="3392"/>
                  </a:cxn>
                  <a:cxn ang="0">
                    <a:pos x="1810" y="3310"/>
                  </a:cxn>
                  <a:cxn ang="0">
                    <a:pos x="1864" y="3231"/>
                  </a:cxn>
                  <a:cxn ang="0">
                    <a:pos x="1919" y="3151"/>
                  </a:cxn>
                  <a:cxn ang="0">
                    <a:pos x="1976" y="3074"/>
                  </a:cxn>
                  <a:cxn ang="0">
                    <a:pos x="2034" y="2997"/>
                  </a:cxn>
                  <a:cxn ang="0">
                    <a:pos x="2093" y="2922"/>
                  </a:cxn>
                  <a:cxn ang="0">
                    <a:pos x="2153" y="2849"/>
                  </a:cxn>
                  <a:cxn ang="0">
                    <a:pos x="2216" y="2775"/>
                  </a:cxn>
                  <a:cxn ang="0">
                    <a:pos x="2279" y="2704"/>
                  </a:cxn>
                  <a:cxn ang="0">
                    <a:pos x="2343" y="2634"/>
                  </a:cxn>
                  <a:cxn ang="0">
                    <a:pos x="2409" y="2564"/>
                  </a:cxn>
                  <a:cxn ang="0">
                    <a:pos x="2477" y="2497"/>
                  </a:cxn>
                  <a:cxn ang="0">
                    <a:pos x="2544" y="2430"/>
                  </a:cxn>
                  <a:cxn ang="0">
                    <a:pos x="2613" y="2365"/>
                  </a:cxn>
                  <a:cxn ang="0">
                    <a:pos x="2683" y="2300"/>
                  </a:cxn>
                  <a:cxn ang="0">
                    <a:pos x="2755" y="2236"/>
                  </a:cxn>
                  <a:cxn ang="0">
                    <a:pos x="2827" y="2175"/>
                  </a:cxn>
                  <a:cxn ang="0">
                    <a:pos x="2901" y="2114"/>
                  </a:cxn>
                  <a:cxn ang="0">
                    <a:pos x="2976" y="2055"/>
                  </a:cxn>
                  <a:cxn ang="0">
                    <a:pos x="3053" y="1997"/>
                  </a:cxn>
                  <a:cxn ang="0">
                    <a:pos x="3131" y="1941"/>
                  </a:cxn>
                  <a:cxn ang="0">
                    <a:pos x="3209" y="1886"/>
                  </a:cxn>
                  <a:cxn ang="0">
                    <a:pos x="3290" y="1832"/>
                  </a:cxn>
                  <a:cxn ang="0">
                    <a:pos x="3371" y="1779"/>
                  </a:cxn>
                  <a:cxn ang="0">
                    <a:pos x="3454" y="1728"/>
                  </a:cxn>
                  <a:cxn ang="0">
                    <a:pos x="3537" y="1678"/>
                  </a:cxn>
                  <a:cxn ang="0">
                    <a:pos x="3623" y="1629"/>
                  </a:cxn>
                  <a:cxn ang="0">
                    <a:pos x="3709" y="1582"/>
                  </a:cxn>
                  <a:cxn ang="0">
                    <a:pos x="0" y="0"/>
                  </a:cxn>
                </a:cxnLst>
                <a:rect l="0" t="0" r="r" b="b"/>
                <a:pathLst>
                  <a:path w="3709" h="3730">
                    <a:moveTo>
                      <a:pt x="0" y="0"/>
                    </a:moveTo>
                    <a:lnTo>
                      <a:pt x="1560" y="3730"/>
                    </a:lnTo>
                    <a:lnTo>
                      <a:pt x="1608" y="3643"/>
                    </a:lnTo>
                    <a:lnTo>
                      <a:pt x="1656" y="3559"/>
                    </a:lnTo>
                    <a:lnTo>
                      <a:pt x="1706" y="3474"/>
                    </a:lnTo>
                    <a:lnTo>
                      <a:pt x="1758" y="3392"/>
                    </a:lnTo>
                    <a:lnTo>
                      <a:pt x="1810" y="3310"/>
                    </a:lnTo>
                    <a:lnTo>
                      <a:pt x="1864" y="3231"/>
                    </a:lnTo>
                    <a:lnTo>
                      <a:pt x="1919" y="3151"/>
                    </a:lnTo>
                    <a:lnTo>
                      <a:pt x="1976" y="3074"/>
                    </a:lnTo>
                    <a:lnTo>
                      <a:pt x="2034" y="2997"/>
                    </a:lnTo>
                    <a:lnTo>
                      <a:pt x="2093" y="2922"/>
                    </a:lnTo>
                    <a:lnTo>
                      <a:pt x="2153" y="2849"/>
                    </a:lnTo>
                    <a:lnTo>
                      <a:pt x="2216" y="2775"/>
                    </a:lnTo>
                    <a:lnTo>
                      <a:pt x="2279" y="2704"/>
                    </a:lnTo>
                    <a:lnTo>
                      <a:pt x="2343" y="2634"/>
                    </a:lnTo>
                    <a:lnTo>
                      <a:pt x="2409" y="2564"/>
                    </a:lnTo>
                    <a:lnTo>
                      <a:pt x="2477" y="2497"/>
                    </a:lnTo>
                    <a:lnTo>
                      <a:pt x="2544" y="2430"/>
                    </a:lnTo>
                    <a:lnTo>
                      <a:pt x="2613" y="2365"/>
                    </a:lnTo>
                    <a:lnTo>
                      <a:pt x="2683" y="2300"/>
                    </a:lnTo>
                    <a:lnTo>
                      <a:pt x="2755" y="2236"/>
                    </a:lnTo>
                    <a:lnTo>
                      <a:pt x="2827" y="2175"/>
                    </a:lnTo>
                    <a:lnTo>
                      <a:pt x="2901" y="2114"/>
                    </a:lnTo>
                    <a:lnTo>
                      <a:pt x="2976" y="2055"/>
                    </a:lnTo>
                    <a:lnTo>
                      <a:pt x="3053" y="1997"/>
                    </a:lnTo>
                    <a:lnTo>
                      <a:pt x="3131" y="1941"/>
                    </a:lnTo>
                    <a:lnTo>
                      <a:pt x="3209" y="1886"/>
                    </a:lnTo>
                    <a:lnTo>
                      <a:pt x="3290" y="1832"/>
                    </a:lnTo>
                    <a:lnTo>
                      <a:pt x="3371" y="1779"/>
                    </a:lnTo>
                    <a:lnTo>
                      <a:pt x="3454" y="1728"/>
                    </a:lnTo>
                    <a:lnTo>
                      <a:pt x="3537" y="1678"/>
                    </a:lnTo>
                    <a:lnTo>
                      <a:pt x="3623" y="1629"/>
                    </a:lnTo>
                    <a:lnTo>
                      <a:pt x="3709" y="15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592"/>
              </a:p>
            </p:txBody>
          </p:sp>
          <p:sp>
            <p:nvSpPr>
              <p:cNvPr id="84" name="Freeform 274"/>
              <p:cNvSpPr>
                <a:spLocks/>
              </p:cNvSpPr>
              <p:nvPr/>
            </p:nvSpPr>
            <p:spPr bwMode="auto">
              <a:xfrm>
                <a:off x="265" y="2461"/>
                <a:ext cx="141" cy="104"/>
              </a:xfrm>
              <a:custGeom>
                <a:avLst/>
                <a:gdLst/>
                <a:ahLst/>
                <a:cxnLst>
                  <a:cxn ang="0">
                    <a:pos x="3742" y="3030"/>
                  </a:cxn>
                  <a:cxn ang="0">
                    <a:pos x="3714" y="2934"/>
                  </a:cxn>
                  <a:cxn ang="0">
                    <a:pos x="3690" y="2840"/>
                  </a:cxn>
                  <a:cxn ang="0">
                    <a:pos x="3667" y="2746"/>
                  </a:cxn>
                  <a:cxn ang="0">
                    <a:pos x="3646" y="2652"/>
                  </a:cxn>
                  <a:cxn ang="0">
                    <a:pos x="3627" y="2559"/>
                  </a:cxn>
                  <a:cxn ang="0">
                    <a:pos x="3609" y="2467"/>
                  </a:cxn>
                  <a:cxn ang="0">
                    <a:pos x="3594" y="2375"/>
                  </a:cxn>
                  <a:cxn ang="0">
                    <a:pos x="3581" y="2282"/>
                  </a:cxn>
                  <a:cxn ang="0">
                    <a:pos x="3567" y="2192"/>
                  </a:cxn>
                  <a:cxn ang="0">
                    <a:pos x="3557" y="2100"/>
                  </a:cxn>
                  <a:cxn ang="0">
                    <a:pos x="3547" y="2007"/>
                  </a:cxn>
                  <a:cxn ang="0">
                    <a:pos x="3540" y="1913"/>
                  </a:cxn>
                  <a:cxn ang="0">
                    <a:pos x="3534" y="1818"/>
                  </a:cxn>
                  <a:cxn ang="0">
                    <a:pos x="3530" y="1721"/>
                  </a:cxn>
                  <a:cxn ang="0">
                    <a:pos x="3527" y="1623"/>
                  </a:cxn>
                  <a:cxn ang="0">
                    <a:pos x="3526" y="1524"/>
                  </a:cxn>
                  <a:cxn ang="0">
                    <a:pos x="3527" y="1423"/>
                  </a:cxn>
                  <a:cxn ang="0">
                    <a:pos x="3530" y="1323"/>
                  </a:cxn>
                  <a:cxn ang="0">
                    <a:pos x="3534" y="1224"/>
                  </a:cxn>
                  <a:cxn ang="0">
                    <a:pos x="3540" y="1126"/>
                  </a:cxn>
                  <a:cxn ang="0">
                    <a:pos x="3547" y="1028"/>
                  </a:cxn>
                  <a:cxn ang="0">
                    <a:pos x="3557" y="931"/>
                  </a:cxn>
                  <a:cxn ang="0">
                    <a:pos x="3567" y="835"/>
                  </a:cxn>
                  <a:cxn ang="0">
                    <a:pos x="3581" y="741"/>
                  </a:cxn>
                  <a:cxn ang="0">
                    <a:pos x="3594" y="646"/>
                  </a:cxn>
                  <a:cxn ang="0">
                    <a:pos x="3609" y="552"/>
                  </a:cxn>
                  <a:cxn ang="0">
                    <a:pos x="3627" y="458"/>
                  </a:cxn>
                  <a:cxn ang="0">
                    <a:pos x="3646" y="366"/>
                  </a:cxn>
                  <a:cxn ang="0">
                    <a:pos x="3667" y="274"/>
                  </a:cxn>
                  <a:cxn ang="0">
                    <a:pos x="3690" y="181"/>
                  </a:cxn>
                  <a:cxn ang="0">
                    <a:pos x="3714" y="91"/>
                  </a:cxn>
                  <a:cxn ang="0">
                    <a:pos x="3742" y="0"/>
                  </a:cxn>
                </a:cxnLst>
                <a:rect l="0" t="0" r="r" b="b"/>
                <a:pathLst>
                  <a:path w="3742" h="3030">
                    <a:moveTo>
                      <a:pt x="0" y="1524"/>
                    </a:moveTo>
                    <a:lnTo>
                      <a:pt x="3742" y="3030"/>
                    </a:lnTo>
                    <a:lnTo>
                      <a:pt x="3727" y="2982"/>
                    </a:lnTo>
                    <a:lnTo>
                      <a:pt x="3714" y="2934"/>
                    </a:lnTo>
                    <a:lnTo>
                      <a:pt x="3702" y="2887"/>
                    </a:lnTo>
                    <a:lnTo>
                      <a:pt x="3690" y="2840"/>
                    </a:lnTo>
                    <a:lnTo>
                      <a:pt x="3678" y="2793"/>
                    </a:lnTo>
                    <a:lnTo>
                      <a:pt x="3667" y="2746"/>
                    </a:lnTo>
                    <a:lnTo>
                      <a:pt x="3656" y="2699"/>
                    </a:lnTo>
                    <a:lnTo>
                      <a:pt x="3646" y="2652"/>
                    </a:lnTo>
                    <a:lnTo>
                      <a:pt x="3636" y="2605"/>
                    </a:lnTo>
                    <a:lnTo>
                      <a:pt x="3627" y="2559"/>
                    </a:lnTo>
                    <a:lnTo>
                      <a:pt x="3617" y="2512"/>
                    </a:lnTo>
                    <a:lnTo>
                      <a:pt x="3609" y="2467"/>
                    </a:lnTo>
                    <a:lnTo>
                      <a:pt x="3601" y="2421"/>
                    </a:lnTo>
                    <a:lnTo>
                      <a:pt x="3594" y="2375"/>
                    </a:lnTo>
                    <a:lnTo>
                      <a:pt x="3587" y="2328"/>
                    </a:lnTo>
                    <a:lnTo>
                      <a:pt x="3581" y="2282"/>
                    </a:lnTo>
                    <a:lnTo>
                      <a:pt x="3575" y="2237"/>
                    </a:lnTo>
                    <a:lnTo>
                      <a:pt x="3567" y="2192"/>
                    </a:lnTo>
                    <a:lnTo>
                      <a:pt x="3562" y="2146"/>
                    </a:lnTo>
                    <a:lnTo>
                      <a:pt x="3557" y="2100"/>
                    </a:lnTo>
                    <a:lnTo>
                      <a:pt x="3552" y="2054"/>
                    </a:lnTo>
                    <a:lnTo>
                      <a:pt x="3547" y="2007"/>
                    </a:lnTo>
                    <a:lnTo>
                      <a:pt x="3543" y="1960"/>
                    </a:lnTo>
                    <a:lnTo>
                      <a:pt x="3540" y="1913"/>
                    </a:lnTo>
                    <a:lnTo>
                      <a:pt x="3537" y="1865"/>
                    </a:lnTo>
                    <a:lnTo>
                      <a:pt x="3534" y="1818"/>
                    </a:lnTo>
                    <a:lnTo>
                      <a:pt x="3532" y="1770"/>
                    </a:lnTo>
                    <a:lnTo>
                      <a:pt x="3530" y="1721"/>
                    </a:lnTo>
                    <a:lnTo>
                      <a:pt x="3528" y="1673"/>
                    </a:lnTo>
                    <a:lnTo>
                      <a:pt x="3527" y="1623"/>
                    </a:lnTo>
                    <a:lnTo>
                      <a:pt x="3527" y="1574"/>
                    </a:lnTo>
                    <a:lnTo>
                      <a:pt x="3526" y="1524"/>
                    </a:lnTo>
                    <a:lnTo>
                      <a:pt x="3527" y="1473"/>
                    </a:lnTo>
                    <a:lnTo>
                      <a:pt x="3527" y="1423"/>
                    </a:lnTo>
                    <a:lnTo>
                      <a:pt x="3528" y="1373"/>
                    </a:lnTo>
                    <a:lnTo>
                      <a:pt x="3530" y="1323"/>
                    </a:lnTo>
                    <a:lnTo>
                      <a:pt x="3532" y="1274"/>
                    </a:lnTo>
                    <a:lnTo>
                      <a:pt x="3534" y="1224"/>
                    </a:lnTo>
                    <a:lnTo>
                      <a:pt x="3537" y="1175"/>
                    </a:lnTo>
                    <a:lnTo>
                      <a:pt x="3540" y="1126"/>
                    </a:lnTo>
                    <a:lnTo>
                      <a:pt x="3543" y="1077"/>
                    </a:lnTo>
                    <a:lnTo>
                      <a:pt x="3547" y="1028"/>
                    </a:lnTo>
                    <a:lnTo>
                      <a:pt x="3552" y="979"/>
                    </a:lnTo>
                    <a:lnTo>
                      <a:pt x="3557" y="931"/>
                    </a:lnTo>
                    <a:lnTo>
                      <a:pt x="3562" y="883"/>
                    </a:lnTo>
                    <a:lnTo>
                      <a:pt x="3567" y="835"/>
                    </a:lnTo>
                    <a:lnTo>
                      <a:pt x="3575" y="788"/>
                    </a:lnTo>
                    <a:lnTo>
                      <a:pt x="3581" y="741"/>
                    </a:lnTo>
                    <a:lnTo>
                      <a:pt x="3587" y="693"/>
                    </a:lnTo>
                    <a:lnTo>
                      <a:pt x="3594" y="646"/>
                    </a:lnTo>
                    <a:lnTo>
                      <a:pt x="3601" y="599"/>
                    </a:lnTo>
                    <a:lnTo>
                      <a:pt x="3609" y="552"/>
                    </a:lnTo>
                    <a:lnTo>
                      <a:pt x="3617" y="505"/>
                    </a:lnTo>
                    <a:lnTo>
                      <a:pt x="3627" y="458"/>
                    </a:lnTo>
                    <a:lnTo>
                      <a:pt x="3636" y="413"/>
                    </a:lnTo>
                    <a:lnTo>
                      <a:pt x="3646" y="366"/>
                    </a:lnTo>
                    <a:lnTo>
                      <a:pt x="3656" y="320"/>
                    </a:lnTo>
                    <a:lnTo>
                      <a:pt x="3667" y="274"/>
                    </a:lnTo>
                    <a:lnTo>
                      <a:pt x="3678" y="228"/>
                    </a:lnTo>
                    <a:lnTo>
                      <a:pt x="3690" y="181"/>
                    </a:lnTo>
                    <a:lnTo>
                      <a:pt x="3702" y="136"/>
                    </a:lnTo>
                    <a:lnTo>
                      <a:pt x="3714" y="91"/>
                    </a:lnTo>
                    <a:lnTo>
                      <a:pt x="3727" y="45"/>
                    </a:lnTo>
                    <a:lnTo>
                      <a:pt x="3742" y="0"/>
                    </a:lnTo>
                    <a:lnTo>
                      <a:pt x="0" y="1524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592"/>
              </a:p>
            </p:txBody>
          </p:sp>
          <p:sp>
            <p:nvSpPr>
              <p:cNvPr id="85" name="Freeform 280"/>
              <p:cNvSpPr>
                <a:spLocks/>
              </p:cNvSpPr>
              <p:nvPr/>
            </p:nvSpPr>
            <p:spPr bwMode="auto">
              <a:xfrm flipH="1">
                <a:off x="678" y="2320"/>
                <a:ext cx="141" cy="1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60" y="3730"/>
                  </a:cxn>
                  <a:cxn ang="0">
                    <a:pos x="1608" y="3643"/>
                  </a:cxn>
                  <a:cxn ang="0">
                    <a:pos x="1656" y="3559"/>
                  </a:cxn>
                  <a:cxn ang="0">
                    <a:pos x="1706" y="3474"/>
                  </a:cxn>
                  <a:cxn ang="0">
                    <a:pos x="1758" y="3392"/>
                  </a:cxn>
                  <a:cxn ang="0">
                    <a:pos x="1810" y="3310"/>
                  </a:cxn>
                  <a:cxn ang="0">
                    <a:pos x="1864" y="3231"/>
                  </a:cxn>
                  <a:cxn ang="0">
                    <a:pos x="1919" y="3151"/>
                  </a:cxn>
                  <a:cxn ang="0">
                    <a:pos x="1976" y="3074"/>
                  </a:cxn>
                  <a:cxn ang="0">
                    <a:pos x="2034" y="2997"/>
                  </a:cxn>
                  <a:cxn ang="0">
                    <a:pos x="2093" y="2922"/>
                  </a:cxn>
                  <a:cxn ang="0">
                    <a:pos x="2153" y="2849"/>
                  </a:cxn>
                  <a:cxn ang="0">
                    <a:pos x="2216" y="2775"/>
                  </a:cxn>
                  <a:cxn ang="0">
                    <a:pos x="2279" y="2704"/>
                  </a:cxn>
                  <a:cxn ang="0">
                    <a:pos x="2343" y="2634"/>
                  </a:cxn>
                  <a:cxn ang="0">
                    <a:pos x="2409" y="2564"/>
                  </a:cxn>
                  <a:cxn ang="0">
                    <a:pos x="2477" y="2497"/>
                  </a:cxn>
                  <a:cxn ang="0">
                    <a:pos x="2544" y="2430"/>
                  </a:cxn>
                  <a:cxn ang="0">
                    <a:pos x="2613" y="2365"/>
                  </a:cxn>
                  <a:cxn ang="0">
                    <a:pos x="2683" y="2300"/>
                  </a:cxn>
                  <a:cxn ang="0">
                    <a:pos x="2755" y="2236"/>
                  </a:cxn>
                  <a:cxn ang="0">
                    <a:pos x="2827" y="2175"/>
                  </a:cxn>
                  <a:cxn ang="0">
                    <a:pos x="2901" y="2114"/>
                  </a:cxn>
                  <a:cxn ang="0">
                    <a:pos x="2976" y="2055"/>
                  </a:cxn>
                  <a:cxn ang="0">
                    <a:pos x="3053" y="1997"/>
                  </a:cxn>
                  <a:cxn ang="0">
                    <a:pos x="3131" y="1941"/>
                  </a:cxn>
                  <a:cxn ang="0">
                    <a:pos x="3209" y="1886"/>
                  </a:cxn>
                  <a:cxn ang="0">
                    <a:pos x="3290" y="1832"/>
                  </a:cxn>
                  <a:cxn ang="0">
                    <a:pos x="3371" y="1779"/>
                  </a:cxn>
                  <a:cxn ang="0">
                    <a:pos x="3454" y="1728"/>
                  </a:cxn>
                  <a:cxn ang="0">
                    <a:pos x="3537" y="1678"/>
                  </a:cxn>
                  <a:cxn ang="0">
                    <a:pos x="3623" y="1629"/>
                  </a:cxn>
                  <a:cxn ang="0">
                    <a:pos x="3709" y="1582"/>
                  </a:cxn>
                  <a:cxn ang="0">
                    <a:pos x="0" y="0"/>
                  </a:cxn>
                </a:cxnLst>
                <a:rect l="0" t="0" r="r" b="b"/>
                <a:pathLst>
                  <a:path w="3709" h="3730">
                    <a:moveTo>
                      <a:pt x="0" y="0"/>
                    </a:moveTo>
                    <a:lnTo>
                      <a:pt x="1560" y="3730"/>
                    </a:lnTo>
                    <a:lnTo>
                      <a:pt x="1608" y="3643"/>
                    </a:lnTo>
                    <a:lnTo>
                      <a:pt x="1656" y="3559"/>
                    </a:lnTo>
                    <a:lnTo>
                      <a:pt x="1706" y="3474"/>
                    </a:lnTo>
                    <a:lnTo>
                      <a:pt x="1758" y="3392"/>
                    </a:lnTo>
                    <a:lnTo>
                      <a:pt x="1810" y="3310"/>
                    </a:lnTo>
                    <a:lnTo>
                      <a:pt x="1864" y="3231"/>
                    </a:lnTo>
                    <a:lnTo>
                      <a:pt x="1919" y="3151"/>
                    </a:lnTo>
                    <a:lnTo>
                      <a:pt x="1976" y="3074"/>
                    </a:lnTo>
                    <a:lnTo>
                      <a:pt x="2034" y="2997"/>
                    </a:lnTo>
                    <a:lnTo>
                      <a:pt x="2093" y="2922"/>
                    </a:lnTo>
                    <a:lnTo>
                      <a:pt x="2153" y="2849"/>
                    </a:lnTo>
                    <a:lnTo>
                      <a:pt x="2216" y="2775"/>
                    </a:lnTo>
                    <a:lnTo>
                      <a:pt x="2279" y="2704"/>
                    </a:lnTo>
                    <a:lnTo>
                      <a:pt x="2343" y="2634"/>
                    </a:lnTo>
                    <a:lnTo>
                      <a:pt x="2409" y="2564"/>
                    </a:lnTo>
                    <a:lnTo>
                      <a:pt x="2477" y="2497"/>
                    </a:lnTo>
                    <a:lnTo>
                      <a:pt x="2544" y="2430"/>
                    </a:lnTo>
                    <a:lnTo>
                      <a:pt x="2613" y="2365"/>
                    </a:lnTo>
                    <a:lnTo>
                      <a:pt x="2683" y="2300"/>
                    </a:lnTo>
                    <a:lnTo>
                      <a:pt x="2755" y="2236"/>
                    </a:lnTo>
                    <a:lnTo>
                      <a:pt x="2827" y="2175"/>
                    </a:lnTo>
                    <a:lnTo>
                      <a:pt x="2901" y="2114"/>
                    </a:lnTo>
                    <a:lnTo>
                      <a:pt x="2976" y="2055"/>
                    </a:lnTo>
                    <a:lnTo>
                      <a:pt x="3053" y="1997"/>
                    </a:lnTo>
                    <a:lnTo>
                      <a:pt x="3131" y="1941"/>
                    </a:lnTo>
                    <a:lnTo>
                      <a:pt x="3209" y="1886"/>
                    </a:lnTo>
                    <a:lnTo>
                      <a:pt x="3290" y="1832"/>
                    </a:lnTo>
                    <a:lnTo>
                      <a:pt x="3371" y="1779"/>
                    </a:lnTo>
                    <a:lnTo>
                      <a:pt x="3454" y="1728"/>
                    </a:lnTo>
                    <a:lnTo>
                      <a:pt x="3537" y="1678"/>
                    </a:lnTo>
                    <a:lnTo>
                      <a:pt x="3623" y="1629"/>
                    </a:lnTo>
                    <a:lnTo>
                      <a:pt x="3709" y="15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592"/>
              </a:p>
            </p:txBody>
          </p:sp>
          <p:sp>
            <p:nvSpPr>
              <p:cNvPr id="86" name="Freeform 281"/>
              <p:cNvSpPr>
                <a:spLocks/>
              </p:cNvSpPr>
              <p:nvPr/>
            </p:nvSpPr>
            <p:spPr bwMode="auto">
              <a:xfrm flipH="1">
                <a:off x="768" y="2462"/>
                <a:ext cx="141" cy="104"/>
              </a:xfrm>
              <a:custGeom>
                <a:avLst/>
                <a:gdLst/>
                <a:ahLst/>
                <a:cxnLst>
                  <a:cxn ang="0">
                    <a:pos x="3742" y="3030"/>
                  </a:cxn>
                  <a:cxn ang="0">
                    <a:pos x="3714" y="2934"/>
                  </a:cxn>
                  <a:cxn ang="0">
                    <a:pos x="3690" y="2840"/>
                  </a:cxn>
                  <a:cxn ang="0">
                    <a:pos x="3667" y="2746"/>
                  </a:cxn>
                  <a:cxn ang="0">
                    <a:pos x="3646" y="2652"/>
                  </a:cxn>
                  <a:cxn ang="0">
                    <a:pos x="3627" y="2559"/>
                  </a:cxn>
                  <a:cxn ang="0">
                    <a:pos x="3609" y="2467"/>
                  </a:cxn>
                  <a:cxn ang="0">
                    <a:pos x="3594" y="2375"/>
                  </a:cxn>
                  <a:cxn ang="0">
                    <a:pos x="3581" y="2282"/>
                  </a:cxn>
                  <a:cxn ang="0">
                    <a:pos x="3567" y="2192"/>
                  </a:cxn>
                  <a:cxn ang="0">
                    <a:pos x="3557" y="2100"/>
                  </a:cxn>
                  <a:cxn ang="0">
                    <a:pos x="3547" y="2007"/>
                  </a:cxn>
                  <a:cxn ang="0">
                    <a:pos x="3540" y="1913"/>
                  </a:cxn>
                  <a:cxn ang="0">
                    <a:pos x="3534" y="1818"/>
                  </a:cxn>
                  <a:cxn ang="0">
                    <a:pos x="3530" y="1721"/>
                  </a:cxn>
                  <a:cxn ang="0">
                    <a:pos x="3527" y="1623"/>
                  </a:cxn>
                  <a:cxn ang="0">
                    <a:pos x="3526" y="1524"/>
                  </a:cxn>
                  <a:cxn ang="0">
                    <a:pos x="3527" y="1423"/>
                  </a:cxn>
                  <a:cxn ang="0">
                    <a:pos x="3530" y="1323"/>
                  </a:cxn>
                  <a:cxn ang="0">
                    <a:pos x="3534" y="1224"/>
                  </a:cxn>
                  <a:cxn ang="0">
                    <a:pos x="3540" y="1126"/>
                  </a:cxn>
                  <a:cxn ang="0">
                    <a:pos x="3547" y="1028"/>
                  </a:cxn>
                  <a:cxn ang="0">
                    <a:pos x="3557" y="931"/>
                  </a:cxn>
                  <a:cxn ang="0">
                    <a:pos x="3567" y="835"/>
                  </a:cxn>
                  <a:cxn ang="0">
                    <a:pos x="3581" y="741"/>
                  </a:cxn>
                  <a:cxn ang="0">
                    <a:pos x="3594" y="646"/>
                  </a:cxn>
                  <a:cxn ang="0">
                    <a:pos x="3609" y="552"/>
                  </a:cxn>
                  <a:cxn ang="0">
                    <a:pos x="3627" y="458"/>
                  </a:cxn>
                  <a:cxn ang="0">
                    <a:pos x="3646" y="366"/>
                  </a:cxn>
                  <a:cxn ang="0">
                    <a:pos x="3667" y="274"/>
                  </a:cxn>
                  <a:cxn ang="0">
                    <a:pos x="3690" y="181"/>
                  </a:cxn>
                  <a:cxn ang="0">
                    <a:pos x="3714" y="91"/>
                  </a:cxn>
                  <a:cxn ang="0">
                    <a:pos x="3742" y="0"/>
                  </a:cxn>
                </a:cxnLst>
                <a:rect l="0" t="0" r="r" b="b"/>
                <a:pathLst>
                  <a:path w="3742" h="3030">
                    <a:moveTo>
                      <a:pt x="0" y="1524"/>
                    </a:moveTo>
                    <a:lnTo>
                      <a:pt x="3742" y="3030"/>
                    </a:lnTo>
                    <a:lnTo>
                      <a:pt x="3727" y="2982"/>
                    </a:lnTo>
                    <a:lnTo>
                      <a:pt x="3714" y="2934"/>
                    </a:lnTo>
                    <a:lnTo>
                      <a:pt x="3702" y="2887"/>
                    </a:lnTo>
                    <a:lnTo>
                      <a:pt x="3690" y="2840"/>
                    </a:lnTo>
                    <a:lnTo>
                      <a:pt x="3678" y="2793"/>
                    </a:lnTo>
                    <a:lnTo>
                      <a:pt x="3667" y="2746"/>
                    </a:lnTo>
                    <a:lnTo>
                      <a:pt x="3656" y="2699"/>
                    </a:lnTo>
                    <a:lnTo>
                      <a:pt x="3646" y="2652"/>
                    </a:lnTo>
                    <a:lnTo>
                      <a:pt x="3636" y="2605"/>
                    </a:lnTo>
                    <a:lnTo>
                      <a:pt x="3627" y="2559"/>
                    </a:lnTo>
                    <a:lnTo>
                      <a:pt x="3617" y="2512"/>
                    </a:lnTo>
                    <a:lnTo>
                      <a:pt x="3609" y="2467"/>
                    </a:lnTo>
                    <a:lnTo>
                      <a:pt x="3601" y="2421"/>
                    </a:lnTo>
                    <a:lnTo>
                      <a:pt x="3594" y="2375"/>
                    </a:lnTo>
                    <a:lnTo>
                      <a:pt x="3587" y="2328"/>
                    </a:lnTo>
                    <a:lnTo>
                      <a:pt x="3581" y="2282"/>
                    </a:lnTo>
                    <a:lnTo>
                      <a:pt x="3575" y="2237"/>
                    </a:lnTo>
                    <a:lnTo>
                      <a:pt x="3567" y="2192"/>
                    </a:lnTo>
                    <a:lnTo>
                      <a:pt x="3562" y="2146"/>
                    </a:lnTo>
                    <a:lnTo>
                      <a:pt x="3557" y="2100"/>
                    </a:lnTo>
                    <a:lnTo>
                      <a:pt x="3552" y="2054"/>
                    </a:lnTo>
                    <a:lnTo>
                      <a:pt x="3547" y="2007"/>
                    </a:lnTo>
                    <a:lnTo>
                      <a:pt x="3543" y="1960"/>
                    </a:lnTo>
                    <a:lnTo>
                      <a:pt x="3540" y="1913"/>
                    </a:lnTo>
                    <a:lnTo>
                      <a:pt x="3537" y="1865"/>
                    </a:lnTo>
                    <a:lnTo>
                      <a:pt x="3534" y="1818"/>
                    </a:lnTo>
                    <a:lnTo>
                      <a:pt x="3532" y="1770"/>
                    </a:lnTo>
                    <a:lnTo>
                      <a:pt x="3530" y="1721"/>
                    </a:lnTo>
                    <a:lnTo>
                      <a:pt x="3528" y="1673"/>
                    </a:lnTo>
                    <a:lnTo>
                      <a:pt x="3527" y="1623"/>
                    </a:lnTo>
                    <a:lnTo>
                      <a:pt x="3527" y="1574"/>
                    </a:lnTo>
                    <a:lnTo>
                      <a:pt x="3526" y="1524"/>
                    </a:lnTo>
                    <a:lnTo>
                      <a:pt x="3527" y="1473"/>
                    </a:lnTo>
                    <a:lnTo>
                      <a:pt x="3527" y="1423"/>
                    </a:lnTo>
                    <a:lnTo>
                      <a:pt x="3528" y="1373"/>
                    </a:lnTo>
                    <a:lnTo>
                      <a:pt x="3530" y="1323"/>
                    </a:lnTo>
                    <a:lnTo>
                      <a:pt x="3532" y="1274"/>
                    </a:lnTo>
                    <a:lnTo>
                      <a:pt x="3534" y="1224"/>
                    </a:lnTo>
                    <a:lnTo>
                      <a:pt x="3537" y="1175"/>
                    </a:lnTo>
                    <a:lnTo>
                      <a:pt x="3540" y="1126"/>
                    </a:lnTo>
                    <a:lnTo>
                      <a:pt x="3543" y="1077"/>
                    </a:lnTo>
                    <a:lnTo>
                      <a:pt x="3547" y="1028"/>
                    </a:lnTo>
                    <a:lnTo>
                      <a:pt x="3552" y="979"/>
                    </a:lnTo>
                    <a:lnTo>
                      <a:pt x="3557" y="931"/>
                    </a:lnTo>
                    <a:lnTo>
                      <a:pt x="3562" y="883"/>
                    </a:lnTo>
                    <a:lnTo>
                      <a:pt x="3567" y="835"/>
                    </a:lnTo>
                    <a:lnTo>
                      <a:pt x="3575" y="788"/>
                    </a:lnTo>
                    <a:lnTo>
                      <a:pt x="3581" y="741"/>
                    </a:lnTo>
                    <a:lnTo>
                      <a:pt x="3587" y="693"/>
                    </a:lnTo>
                    <a:lnTo>
                      <a:pt x="3594" y="646"/>
                    </a:lnTo>
                    <a:lnTo>
                      <a:pt x="3601" y="599"/>
                    </a:lnTo>
                    <a:lnTo>
                      <a:pt x="3609" y="552"/>
                    </a:lnTo>
                    <a:lnTo>
                      <a:pt x="3617" y="505"/>
                    </a:lnTo>
                    <a:lnTo>
                      <a:pt x="3627" y="458"/>
                    </a:lnTo>
                    <a:lnTo>
                      <a:pt x="3636" y="413"/>
                    </a:lnTo>
                    <a:lnTo>
                      <a:pt x="3646" y="366"/>
                    </a:lnTo>
                    <a:lnTo>
                      <a:pt x="3656" y="320"/>
                    </a:lnTo>
                    <a:lnTo>
                      <a:pt x="3667" y="274"/>
                    </a:lnTo>
                    <a:lnTo>
                      <a:pt x="3678" y="228"/>
                    </a:lnTo>
                    <a:lnTo>
                      <a:pt x="3690" y="181"/>
                    </a:lnTo>
                    <a:lnTo>
                      <a:pt x="3702" y="136"/>
                    </a:lnTo>
                    <a:lnTo>
                      <a:pt x="3714" y="91"/>
                    </a:lnTo>
                    <a:lnTo>
                      <a:pt x="3727" y="45"/>
                    </a:lnTo>
                    <a:lnTo>
                      <a:pt x="3742" y="0"/>
                    </a:lnTo>
                    <a:lnTo>
                      <a:pt x="0" y="1524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592"/>
              </a:p>
            </p:txBody>
          </p:sp>
          <p:sp>
            <p:nvSpPr>
              <p:cNvPr id="87" name="Freeform 283"/>
              <p:cNvSpPr>
                <a:spLocks/>
              </p:cNvSpPr>
              <p:nvPr/>
            </p:nvSpPr>
            <p:spPr bwMode="auto">
              <a:xfrm flipH="1">
                <a:off x="532" y="2239"/>
                <a:ext cx="115" cy="128"/>
              </a:xfrm>
              <a:custGeom>
                <a:avLst/>
                <a:gdLst/>
                <a:ahLst/>
                <a:cxnLst>
                  <a:cxn ang="0">
                    <a:pos x="0" y="3758"/>
                  </a:cxn>
                  <a:cxn ang="0">
                    <a:pos x="100" y="3731"/>
                  </a:cxn>
                  <a:cxn ang="0">
                    <a:pos x="199" y="3704"/>
                  </a:cxn>
                  <a:cxn ang="0">
                    <a:pos x="298" y="3680"/>
                  </a:cxn>
                  <a:cxn ang="0">
                    <a:pos x="395" y="3658"/>
                  </a:cxn>
                  <a:cxn ang="0">
                    <a:pos x="492" y="3636"/>
                  </a:cxn>
                  <a:cxn ang="0">
                    <a:pos x="586" y="3617"/>
                  </a:cxn>
                  <a:cxn ang="0">
                    <a:pos x="680" y="3599"/>
                  </a:cxn>
                  <a:cxn ang="0">
                    <a:pos x="772" y="3584"/>
                  </a:cxn>
                  <a:cxn ang="0">
                    <a:pos x="864" y="3570"/>
                  </a:cxn>
                  <a:cxn ang="0">
                    <a:pos x="955" y="3558"/>
                  </a:cxn>
                  <a:cxn ang="0">
                    <a:pos x="1047" y="3548"/>
                  </a:cxn>
                  <a:cxn ang="0">
                    <a:pos x="1139" y="3539"/>
                  </a:cxn>
                  <a:cxn ang="0">
                    <a:pos x="1230" y="3533"/>
                  </a:cxn>
                  <a:cxn ang="0">
                    <a:pos x="1322" y="3529"/>
                  </a:cxn>
                  <a:cxn ang="0">
                    <a:pos x="1414" y="3526"/>
                  </a:cxn>
                  <a:cxn ang="0">
                    <a:pos x="1506" y="3525"/>
                  </a:cxn>
                  <a:cxn ang="0">
                    <a:pos x="1598" y="3526"/>
                  </a:cxn>
                  <a:cxn ang="0">
                    <a:pos x="1692" y="3529"/>
                  </a:cxn>
                  <a:cxn ang="0">
                    <a:pos x="1786" y="3533"/>
                  </a:cxn>
                  <a:cxn ang="0">
                    <a:pos x="1880" y="3539"/>
                  </a:cxn>
                  <a:cxn ang="0">
                    <a:pos x="1973" y="3548"/>
                  </a:cxn>
                  <a:cxn ang="0">
                    <a:pos x="2068" y="3558"/>
                  </a:cxn>
                  <a:cxn ang="0">
                    <a:pos x="2162" y="3570"/>
                  </a:cxn>
                  <a:cxn ang="0">
                    <a:pos x="2257" y="3584"/>
                  </a:cxn>
                  <a:cxn ang="0">
                    <a:pos x="2351" y="3599"/>
                  </a:cxn>
                  <a:cxn ang="0">
                    <a:pos x="2447" y="3617"/>
                  </a:cxn>
                  <a:cxn ang="0">
                    <a:pos x="2543" y="3636"/>
                  </a:cxn>
                  <a:cxn ang="0">
                    <a:pos x="2639" y="3658"/>
                  </a:cxn>
                  <a:cxn ang="0">
                    <a:pos x="2737" y="3680"/>
                  </a:cxn>
                  <a:cxn ang="0">
                    <a:pos x="2833" y="3704"/>
                  </a:cxn>
                  <a:cxn ang="0">
                    <a:pos x="2931" y="3731"/>
                  </a:cxn>
                  <a:cxn ang="0">
                    <a:pos x="3030" y="3758"/>
                  </a:cxn>
                </a:cxnLst>
                <a:rect l="0" t="0" r="r" b="b"/>
                <a:pathLst>
                  <a:path w="3030" h="3758">
                    <a:moveTo>
                      <a:pt x="1506" y="0"/>
                    </a:moveTo>
                    <a:lnTo>
                      <a:pt x="0" y="3758"/>
                    </a:lnTo>
                    <a:lnTo>
                      <a:pt x="49" y="3744"/>
                    </a:lnTo>
                    <a:lnTo>
                      <a:pt x="100" y="3731"/>
                    </a:lnTo>
                    <a:lnTo>
                      <a:pt x="149" y="3718"/>
                    </a:lnTo>
                    <a:lnTo>
                      <a:pt x="199" y="3704"/>
                    </a:lnTo>
                    <a:lnTo>
                      <a:pt x="249" y="3692"/>
                    </a:lnTo>
                    <a:lnTo>
                      <a:pt x="298" y="3680"/>
                    </a:lnTo>
                    <a:lnTo>
                      <a:pt x="347" y="3669"/>
                    </a:lnTo>
                    <a:lnTo>
                      <a:pt x="395" y="3658"/>
                    </a:lnTo>
                    <a:lnTo>
                      <a:pt x="444" y="3647"/>
                    </a:lnTo>
                    <a:lnTo>
                      <a:pt x="492" y="3636"/>
                    </a:lnTo>
                    <a:lnTo>
                      <a:pt x="539" y="3627"/>
                    </a:lnTo>
                    <a:lnTo>
                      <a:pt x="586" y="3617"/>
                    </a:lnTo>
                    <a:lnTo>
                      <a:pt x="633" y="3609"/>
                    </a:lnTo>
                    <a:lnTo>
                      <a:pt x="680" y="3599"/>
                    </a:lnTo>
                    <a:lnTo>
                      <a:pt x="726" y="3591"/>
                    </a:lnTo>
                    <a:lnTo>
                      <a:pt x="772" y="3584"/>
                    </a:lnTo>
                    <a:lnTo>
                      <a:pt x="818" y="3576"/>
                    </a:lnTo>
                    <a:lnTo>
                      <a:pt x="864" y="3570"/>
                    </a:lnTo>
                    <a:lnTo>
                      <a:pt x="909" y="3564"/>
                    </a:lnTo>
                    <a:lnTo>
                      <a:pt x="955" y="3558"/>
                    </a:lnTo>
                    <a:lnTo>
                      <a:pt x="1001" y="3553"/>
                    </a:lnTo>
                    <a:lnTo>
                      <a:pt x="1047" y="3548"/>
                    </a:lnTo>
                    <a:lnTo>
                      <a:pt x="1093" y="3543"/>
                    </a:lnTo>
                    <a:lnTo>
                      <a:pt x="1139" y="3539"/>
                    </a:lnTo>
                    <a:lnTo>
                      <a:pt x="1185" y="3536"/>
                    </a:lnTo>
                    <a:lnTo>
                      <a:pt x="1230" y="3533"/>
                    </a:lnTo>
                    <a:lnTo>
                      <a:pt x="1276" y="3531"/>
                    </a:lnTo>
                    <a:lnTo>
                      <a:pt x="1322" y="3529"/>
                    </a:lnTo>
                    <a:lnTo>
                      <a:pt x="1368" y="3527"/>
                    </a:lnTo>
                    <a:lnTo>
                      <a:pt x="1414" y="3526"/>
                    </a:lnTo>
                    <a:lnTo>
                      <a:pt x="1460" y="3526"/>
                    </a:lnTo>
                    <a:lnTo>
                      <a:pt x="1506" y="3525"/>
                    </a:lnTo>
                    <a:lnTo>
                      <a:pt x="1551" y="3526"/>
                    </a:lnTo>
                    <a:lnTo>
                      <a:pt x="1598" y="3526"/>
                    </a:lnTo>
                    <a:lnTo>
                      <a:pt x="1645" y="3527"/>
                    </a:lnTo>
                    <a:lnTo>
                      <a:pt x="1692" y="3529"/>
                    </a:lnTo>
                    <a:lnTo>
                      <a:pt x="1739" y="3531"/>
                    </a:lnTo>
                    <a:lnTo>
                      <a:pt x="1786" y="3533"/>
                    </a:lnTo>
                    <a:lnTo>
                      <a:pt x="1833" y="3536"/>
                    </a:lnTo>
                    <a:lnTo>
                      <a:pt x="1880" y="3539"/>
                    </a:lnTo>
                    <a:lnTo>
                      <a:pt x="1926" y="3543"/>
                    </a:lnTo>
                    <a:lnTo>
                      <a:pt x="1973" y="3548"/>
                    </a:lnTo>
                    <a:lnTo>
                      <a:pt x="2021" y="3553"/>
                    </a:lnTo>
                    <a:lnTo>
                      <a:pt x="2068" y="3558"/>
                    </a:lnTo>
                    <a:lnTo>
                      <a:pt x="2115" y="3564"/>
                    </a:lnTo>
                    <a:lnTo>
                      <a:pt x="2162" y="3570"/>
                    </a:lnTo>
                    <a:lnTo>
                      <a:pt x="2210" y="3576"/>
                    </a:lnTo>
                    <a:lnTo>
                      <a:pt x="2257" y="3584"/>
                    </a:lnTo>
                    <a:lnTo>
                      <a:pt x="2304" y="3591"/>
                    </a:lnTo>
                    <a:lnTo>
                      <a:pt x="2351" y="3599"/>
                    </a:lnTo>
                    <a:lnTo>
                      <a:pt x="2399" y="3609"/>
                    </a:lnTo>
                    <a:lnTo>
                      <a:pt x="2447" y="3617"/>
                    </a:lnTo>
                    <a:lnTo>
                      <a:pt x="2494" y="3627"/>
                    </a:lnTo>
                    <a:lnTo>
                      <a:pt x="2543" y="3636"/>
                    </a:lnTo>
                    <a:lnTo>
                      <a:pt x="2591" y="3647"/>
                    </a:lnTo>
                    <a:lnTo>
                      <a:pt x="2639" y="3658"/>
                    </a:lnTo>
                    <a:lnTo>
                      <a:pt x="2688" y="3669"/>
                    </a:lnTo>
                    <a:lnTo>
                      <a:pt x="2737" y="3680"/>
                    </a:lnTo>
                    <a:lnTo>
                      <a:pt x="2785" y="3692"/>
                    </a:lnTo>
                    <a:lnTo>
                      <a:pt x="2833" y="3704"/>
                    </a:lnTo>
                    <a:lnTo>
                      <a:pt x="2882" y="3718"/>
                    </a:lnTo>
                    <a:lnTo>
                      <a:pt x="2931" y="3731"/>
                    </a:lnTo>
                    <a:lnTo>
                      <a:pt x="2980" y="3744"/>
                    </a:lnTo>
                    <a:lnTo>
                      <a:pt x="3030" y="3758"/>
                    </a:lnTo>
                    <a:lnTo>
                      <a:pt x="1506" y="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592"/>
              </a:p>
            </p:txBody>
          </p:sp>
        </p:grpSp>
        <p:cxnSp>
          <p:nvCxnSpPr>
            <p:cNvPr id="78" name="Straight Connector 77"/>
            <p:cNvCxnSpPr/>
            <p:nvPr/>
          </p:nvCxnSpPr>
          <p:spPr>
            <a:xfrm>
              <a:off x="5257800" y="5576887"/>
              <a:ext cx="3048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257800" y="5659437"/>
              <a:ext cx="3048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257800" y="5703887"/>
              <a:ext cx="3048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257800" y="5618162"/>
              <a:ext cx="3048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AutoShape 2"/>
          <p:cNvSpPr>
            <a:spLocks noChangeAspect="1" noChangeArrowheads="1"/>
          </p:cNvSpPr>
          <p:nvPr/>
        </p:nvSpPr>
        <p:spPr bwMode="auto">
          <a:xfrm>
            <a:off x="7967826" y="5785199"/>
            <a:ext cx="640080" cy="125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592"/>
          </a:p>
        </p:txBody>
      </p:sp>
    </p:spTree>
    <p:extLst>
      <p:ext uri="{BB962C8B-B14F-4D97-AF65-F5344CB8AC3E}">
        <p14:creationId xmlns:p14="http://schemas.microsoft.com/office/powerpoint/2010/main" val="13459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84"/>
          <p:cNvGrpSpPr>
            <a:grpSpLocks noChangeAspect="1"/>
          </p:cNvGrpSpPr>
          <p:nvPr/>
        </p:nvGrpSpPr>
        <p:grpSpPr bwMode="auto">
          <a:xfrm>
            <a:off x="9205779" y="1787779"/>
            <a:ext cx="1211580" cy="1219200"/>
            <a:chOff x="3708" y="1794"/>
            <a:chExt cx="922" cy="928"/>
          </a:xfrm>
        </p:grpSpPr>
        <p:sp>
          <p:nvSpPr>
            <p:cNvPr id="41" name="AutoShape 83"/>
            <p:cNvSpPr>
              <a:spLocks noChangeAspect="1" noChangeArrowheads="1" noTextEdit="1"/>
            </p:cNvSpPr>
            <p:nvPr/>
          </p:nvSpPr>
          <p:spPr bwMode="auto">
            <a:xfrm>
              <a:off x="3708" y="1794"/>
              <a:ext cx="922" cy="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42" name="Freeform 89"/>
            <p:cNvSpPr>
              <a:spLocks/>
            </p:cNvSpPr>
            <p:nvPr/>
          </p:nvSpPr>
          <p:spPr bwMode="auto">
            <a:xfrm>
              <a:off x="3878" y="2545"/>
              <a:ext cx="125" cy="145"/>
            </a:xfrm>
            <a:custGeom>
              <a:avLst/>
              <a:gdLst>
                <a:gd name="T0" fmla="*/ 1 w 249"/>
                <a:gd name="T1" fmla="*/ 0 h 289"/>
                <a:gd name="T2" fmla="*/ 1 w 249"/>
                <a:gd name="T3" fmla="*/ 1 h 289"/>
                <a:gd name="T4" fmla="*/ 1 w 249"/>
                <a:gd name="T5" fmla="*/ 1 h 289"/>
                <a:gd name="T6" fmla="*/ 1 w 249"/>
                <a:gd name="T7" fmla="*/ 1 h 289"/>
                <a:gd name="T8" fmla="*/ 1 w 249"/>
                <a:gd name="T9" fmla="*/ 1 h 289"/>
                <a:gd name="T10" fmla="*/ 1 w 249"/>
                <a:gd name="T11" fmla="*/ 1 h 289"/>
                <a:gd name="T12" fmla="*/ 1 w 249"/>
                <a:gd name="T13" fmla="*/ 1 h 289"/>
                <a:gd name="T14" fmla="*/ 1 w 249"/>
                <a:gd name="T15" fmla="*/ 1 h 289"/>
                <a:gd name="T16" fmla="*/ 1 w 249"/>
                <a:gd name="T17" fmla="*/ 1 h 289"/>
                <a:gd name="T18" fmla="*/ 1 w 249"/>
                <a:gd name="T19" fmla="*/ 1 h 289"/>
                <a:gd name="T20" fmla="*/ 1 w 249"/>
                <a:gd name="T21" fmla="*/ 1 h 289"/>
                <a:gd name="T22" fmla="*/ 0 w 249"/>
                <a:gd name="T23" fmla="*/ 1 h 289"/>
                <a:gd name="T24" fmla="*/ 1 w 249"/>
                <a:gd name="T25" fmla="*/ 1 h 289"/>
                <a:gd name="T26" fmla="*/ 1 w 249"/>
                <a:gd name="T27" fmla="*/ 1 h 289"/>
                <a:gd name="T28" fmla="*/ 1 w 249"/>
                <a:gd name="T29" fmla="*/ 0 h 289"/>
                <a:gd name="T30" fmla="*/ 1 w 249"/>
                <a:gd name="T31" fmla="*/ 0 h 2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9"/>
                <a:gd name="T49" fmla="*/ 0 h 289"/>
                <a:gd name="T50" fmla="*/ 249 w 249"/>
                <a:gd name="T51" fmla="*/ 289 h 2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9" h="289">
                  <a:moveTo>
                    <a:pt x="82" y="0"/>
                  </a:moveTo>
                  <a:lnTo>
                    <a:pt x="181" y="2"/>
                  </a:lnTo>
                  <a:lnTo>
                    <a:pt x="219" y="143"/>
                  </a:lnTo>
                  <a:lnTo>
                    <a:pt x="234" y="246"/>
                  </a:lnTo>
                  <a:lnTo>
                    <a:pt x="249" y="280"/>
                  </a:lnTo>
                  <a:lnTo>
                    <a:pt x="150" y="280"/>
                  </a:lnTo>
                  <a:lnTo>
                    <a:pt x="137" y="175"/>
                  </a:lnTo>
                  <a:lnTo>
                    <a:pt x="130" y="101"/>
                  </a:lnTo>
                  <a:lnTo>
                    <a:pt x="101" y="170"/>
                  </a:lnTo>
                  <a:lnTo>
                    <a:pt x="76" y="257"/>
                  </a:lnTo>
                  <a:lnTo>
                    <a:pt x="86" y="286"/>
                  </a:lnTo>
                  <a:lnTo>
                    <a:pt x="0" y="289"/>
                  </a:lnTo>
                  <a:lnTo>
                    <a:pt x="12" y="190"/>
                  </a:lnTo>
                  <a:lnTo>
                    <a:pt x="36" y="8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43" name="Freeform 91"/>
            <p:cNvSpPr>
              <a:spLocks/>
            </p:cNvSpPr>
            <p:nvPr/>
          </p:nvSpPr>
          <p:spPr bwMode="auto">
            <a:xfrm>
              <a:off x="4092" y="2552"/>
              <a:ext cx="126" cy="147"/>
            </a:xfrm>
            <a:custGeom>
              <a:avLst/>
              <a:gdLst>
                <a:gd name="T0" fmla="*/ 0 w 253"/>
                <a:gd name="T1" fmla="*/ 1 h 294"/>
                <a:gd name="T2" fmla="*/ 0 w 253"/>
                <a:gd name="T3" fmla="*/ 0 h 294"/>
                <a:gd name="T4" fmla="*/ 0 w 253"/>
                <a:gd name="T5" fmla="*/ 1 h 294"/>
                <a:gd name="T6" fmla="*/ 0 w 253"/>
                <a:gd name="T7" fmla="*/ 1 h 294"/>
                <a:gd name="T8" fmla="*/ 0 w 253"/>
                <a:gd name="T9" fmla="*/ 1 h 294"/>
                <a:gd name="T10" fmla="*/ 0 w 253"/>
                <a:gd name="T11" fmla="*/ 1 h 294"/>
                <a:gd name="T12" fmla="*/ 0 w 253"/>
                <a:gd name="T13" fmla="*/ 1 h 294"/>
                <a:gd name="T14" fmla="*/ 0 w 253"/>
                <a:gd name="T15" fmla="*/ 1 h 294"/>
                <a:gd name="T16" fmla="*/ 0 w 253"/>
                <a:gd name="T17" fmla="*/ 1 h 294"/>
                <a:gd name="T18" fmla="*/ 0 w 253"/>
                <a:gd name="T19" fmla="*/ 1 h 294"/>
                <a:gd name="T20" fmla="*/ 0 w 253"/>
                <a:gd name="T21" fmla="*/ 1 h 294"/>
                <a:gd name="T22" fmla="*/ 0 w 253"/>
                <a:gd name="T23" fmla="*/ 1 h 294"/>
                <a:gd name="T24" fmla="*/ 0 w 253"/>
                <a:gd name="T25" fmla="*/ 1 h 294"/>
                <a:gd name="T26" fmla="*/ 0 w 253"/>
                <a:gd name="T27" fmla="*/ 1 h 294"/>
                <a:gd name="T28" fmla="*/ 0 w 253"/>
                <a:gd name="T29" fmla="*/ 1 h 294"/>
                <a:gd name="T30" fmla="*/ 0 w 253"/>
                <a:gd name="T31" fmla="*/ 1 h 294"/>
                <a:gd name="T32" fmla="*/ 0 w 253"/>
                <a:gd name="T33" fmla="*/ 1 h 2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3"/>
                <a:gd name="T52" fmla="*/ 0 h 294"/>
                <a:gd name="T53" fmla="*/ 253 w 253"/>
                <a:gd name="T54" fmla="*/ 294 h 2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3" h="294">
                  <a:moveTo>
                    <a:pt x="80" y="3"/>
                  </a:moveTo>
                  <a:lnTo>
                    <a:pt x="169" y="0"/>
                  </a:lnTo>
                  <a:lnTo>
                    <a:pt x="202" y="68"/>
                  </a:lnTo>
                  <a:lnTo>
                    <a:pt x="224" y="161"/>
                  </a:lnTo>
                  <a:lnTo>
                    <a:pt x="232" y="258"/>
                  </a:lnTo>
                  <a:lnTo>
                    <a:pt x="253" y="285"/>
                  </a:lnTo>
                  <a:lnTo>
                    <a:pt x="156" y="289"/>
                  </a:lnTo>
                  <a:lnTo>
                    <a:pt x="150" y="195"/>
                  </a:lnTo>
                  <a:lnTo>
                    <a:pt x="133" y="133"/>
                  </a:lnTo>
                  <a:lnTo>
                    <a:pt x="114" y="222"/>
                  </a:lnTo>
                  <a:lnTo>
                    <a:pt x="105" y="294"/>
                  </a:lnTo>
                  <a:lnTo>
                    <a:pt x="0" y="289"/>
                  </a:lnTo>
                  <a:lnTo>
                    <a:pt x="27" y="258"/>
                  </a:lnTo>
                  <a:lnTo>
                    <a:pt x="36" y="178"/>
                  </a:lnTo>
                  <a:lnTo>
                    <a:pt x="57" y="79"/>
                  </a:lnTo>
                  <a:lnTo>
                    <a:pt x="8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44" name="Freeform 93"/>
            <p:cNvSpPr>
              <a:spLocks/>
            </p:cNvSpPr>
            <p:nvPr/>
          </p:nvSpPr>
          <p:spPr bwMode="auto">
            <a:xfrm>
              <a:off x="4310" y="2553"/>
              <a:ext cx="125" cy="140"/>
            </a:xfrm>
            <a:custGeom>
              <a:avLst/>
              <a:gdLst>
                <a:gd name="T0" fmla="*/ 0 w 251"/>
                <a:gd name="T1" fmla="*/ 0 h 281"/>
                <a:gd name="T2" fmla="*/ 0 w 251"/>
                <a:gd name="T3" fmla="*/ 0 h 281"/>
                <a:gd name="T4" fmla="*/ 0 w 251"/>
                <a:gd name="T5" fmla="*/ 0 h 281"/>
                <a:gd name="T6" fmla="*/ 0 w 251"/>
                <a:gd name="T7" fmla="*/ 0 h 281"/>
                <a:gd name="T8" fmla="*/ 0 w 251"/>
                <a:gd name="T9" fmla="*/ 0 h 281"/>
                <a:gd name="T10" fmla="*/ 0 w 251"/>
                <a:gd name="T11" fmla="*/ 0 h 281"/>
                <a:gd name="T12" fmla="*/ 0 w 251"/>
                <a:gd name="T13" fmla="*/ 0 h 281"/>
                <a:gd name="T14" fmla="*/ 0 w 251"/>
                <a:gd name="T15" fmla="*/ 0 h 281"/>
                <a:gd name="T16" fmla="*/ 0 w 251"/>
                <a:gd name="T17" fmla="*/ 0 h 281"/>
                <a:gd name="T18" fmla="*/ 0 w 251"/>
                <a:gd name="T19" fmla="*/ 0 h 281"/>
                <a:gd name="T20" fmla="*/ 0 w 251"/>
                <a:gd name="T21" fmla="*/ 0 h 281"/>
                <a:gd name="T22" fmla="*/ 0 w 251"/>
                <a:gd name="T23" fmla="*/ 0 h 281"/>
                <a:gd name="T24" fmla="*/ 0 w 251"/>
                <a:gd name="T25" fmla="*/ 0 h 281"/>
                <a:gd name="T26" fmla="*/ 0 w 251"/>
                <a:gd name="T27" fmla="*/ 0 h 281"/>
                <a:gd name="T28" fmla="*/ 0 w 251"/>
                <a:gd name="T29" fmla="*/ 0 h 281"/>
                <a:gd name="T30" fmla="*/ 0 w 251"/>
                <a:gd name="T31" fmla="*/ 0 h 281"/>
                <a:gd name="T32" fmla="*/ 0 w 251"/>
                <a:gd name="T33" fmla="*/ 0 h 281"/>
                <a:gd name="T34" fmla="*/ 0 w 251"/>
                <a:gd name="T35" fmla="*/ 0 h 281"/>
                <a:gd name="T36" fmla="*/ 0 w 251"/>
                <a:gd name="T37" fmla="*/ 0 h 2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1"/>
                <a:gd name="T58" fmla="*/ 0 h 281"/>
                <a:gd name="T59" fmla="*/ 251 w 251"/>
                <a:gd name="T60" fmla="*/ 281 h 2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1" h="281">
                  <a:moveTo>
                    <a:pt x="78" y="0"/>
                  </a:moveTo>
                  <a:lnTo>
                    <a:pt x="187" y="0"/>
                  </a:lnTo>
                  <a:lnTo>
                    <a:pt x="206" y="57"/>
                  </a:lnTo>
                  <a:lnTo>
                    <a:pt x="242" y="150"/>
                  </a:lnTo>
                  <a:lnTo>
                    <a:pt x="251" y="237"/>
                  </a:lnTo>
                  <a:lnTo>
                    <a:pt x="251" y="277"/>
                  </a:lnTo>
                  <a:lnTo>
                    <a:pt x="156" y="281"/>
                  </a:lnTo>
                  <a:lnTo>
                    <a:pt x="183" y="251"/>
                  </a:lnTo>
                  <a:lnTo>
                    <a:pt x="168" y="159"/>
                  </a:lnTo>
                  <a:lnTo>
                    <a:pt x="139" y="98"/>
                  </a:lnTo>
                  <a:lnTo>
                    <a:pt x="113" y="195"/>
                  </a:lnTo>
                  <a:lnTo>
                    <a:pt x="99" y="271"/>
                  </a:lnTo>
                  <a:lnTo>
                    <a:pt x="46" y="277"/>
                  </a:lnTo>
                  <a:lnTo>
                    <a:pt x="0" y="277"/>
                  </a:lnTo>
                  <a:lnTo>
                    <a:pt x="33" y="241"/>
                  </a:lnTo>
                  <a:lnTo>
                    <a:pt x="52" y="138"/>
                  </a:lnTo>
                  <a:lnTo>
                    <a:pt x="73" y="2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45" name="Freeform 95"/>
            <p:cNvSpPr>
              <a:spLocks/>
            </p:cNvSpPr>
            <p:nvPr/>
          </p:nvSpPr>
          <p:spPr bwMode="auto">
            <a:xfrm>
              <a:off x="4110" y="2088"/>
              <a:ext cx="128" cy="156"/>
            </a:xfrm>
            <a:custGeom>
              <a:avLst/>
              <a:gdLst>
                <a:gd name="T0" fmla="*/ 0 w 257"/>
                <a:gd name="T1" fmla="*/ 0 h 311"/>
                <a:gd name="T2" fmla="*/ 0 w 257"/>
                <a:gd name="T3" fmla="*/ 1 h 311"/>
                <a:gd name="T4" fmla="*/ 0 w 257"/>
                <a:gd name="T5" fmla="*/ 1 h 311"/>
                <a:gd name="T6" fmla="*/ 0 w 257"/>
                <a:gd name="T7" fmla="*/ 1 h 311"/>
                <a:gd name="T8" fmla="*/ 0 w 257"/>
                <a:gd name="T9" fmla="*/ 1 h 311"/>
                <a:gd name="T10" fmla="*/ 0 w 257"/>
                <a:gd name="T11" fmla="*/ 1 h 311"/>
                <a:gd name="T12" fmla="*/ 0 w 257"/>
                <a:gd name="T13" fmla="*/ 1 h 311"/>
                <a:gd name="T14" fmla="*/ 0 w 257"/>
                <a:gd name="T15" fmla="*/ 1 h 311"/>
                <a:gd name="T16" fmla="*/ 0 w 257"/>
                <a:gd name="T17" fmla="*/ 1 h 311"/>
                <a:gd name="T18" fmla="*/ 0 w 257"/>
                <a:gd name="T19" fmla="*/ 1 h 311"/>
                <a:gd name="T20" fmla="*/ 0 w 257"/>
                <a:gd name="T21" fmla="*/ 1 h 311"/>
                <a:gd name="T22" fmla="*/ 0 w 257"/>
                <a:gd name="T23" fmla="*/ 1 h 311"/>
                <a:gd name="T24" fmla="*/ 0 w 257"/>
                <a:gd name="T25" fmla="*/ 1 h 311"/>
                <a:gd name="T26" fmla="*/ 0 w 257"/>
                <a:gd name="T27" fmla="*/ 0 h 311"/>
                <a:gd name="T28" fmla="*/ 0 w 2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7"/>
                <a:gd name="T46" fmla="*/ 0 h 311"/>
                <a:gd name="T47" fmla="*/ 257 w 257"/>
                <a:gd name="T48" fmla="*/ 311 h 3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7" h="311">
                  <a:moveTo>
                    <a:pt x="82" y="0"/>
                  </a:moveTo>
                  <a:lnTo>
                    <a:pt x="55" y="85"/>
                  </a:lnTo>
                  <a:lnTo>
                    <a:pt x="23" y="256"/>
                  </a:lnTo>
                  <a:lnTo>
                    <a:pt x="0" y="291"/>
                  </a:lnTo>
                  <a:lnTo>
                    <a:pt x="84" y="311"/>
                  </a:lnTo>
                  <a:lnTo>
                    <a:pt x="105" y="218"/>
                  </a:lnTo>
                  <a:lnTo>
                    <a:pt x="122" y="137"/>
                  </a:lnTo>
                  <a:lnTo>
                    <a:pt x="141" y="235"/>
                  </a:lnTo>
                  <a:lnTo>
                    <a:pt x="147" y="306"/>
                  </a:lnTo>
                  <a:lnTo>
                    <a:pt x="257" y="285"/>
                  </a:lnTo>
                  <a:lnTo>
                    <a:pt x="219" y="249"/>
                  </a:lnTo>
                  <a:lnTo>
                    <a:pt x="202" y="123"/>
                  </a:lnTo>
                  <a:lnTo>
                    <a:pt x="171" y="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46" name="Freeform 97"/>
            <p:cNvSpPr>
              <a:spLocks/>
            </p:cNvSpPr>
            <p:nvPr/>
          </p:nvSpPr>
          <p:spPr bwMode="auto">
            <a:xfrm>
              <a:off x="4208" y="2323"/>
              <a:ext cx="139" cy="157"/>
            </a:xfrm>
            <a:custGeom>
              <a:avLst/>
              <a:gdLst>
                <a:gd name="T0" fmla="*/ 0 w 277"/>
                <a:gd name="T1" fmla="*/ 1 h 314"/>
                <a:gd name="T2" fmla="*/ 1 w 277"/>
                <a:gd name="T3" fmla="*/ 1 h 314"/>
                <a:gd name="T4" fmla="*/ 1 w 277"/>
                <a:gd name="T5" fmla="*/ 1 h 314"/>
                <a:gd name="T6" fmla="*/ 1 w 277"/>
                <a:gd name="T7" fmla="*/ 0 h 314"/>
                <a:gd name="T8" fmla="*/ 1 w 277"/>
                <a:gd name="T9" fmla="*/ 1 h 314"/>
                <a:gd name="T10" fmla="*/ 1 w 277"/>
                <a:gd name="T11" fmla="*/ 1 h 314"/>
                <a:gd name="T12" fmla="*/ 1 w 277"/>
                <a:gd name="T13" fmla="*/ 1 h 314"/>
                <a:gd name="T14" fmla="*/ 1 w 277"/>
                <a:gd name="T15" fmla="*/ 1 h 314"/>
                <a:gd name="T16" fmla="*/ 1 w 277"/>
                <a:gd name="T17" fmla="*/ 1 h 314"/>
                <a:gd name="T18" fmla="*/ 1 w 277"/>
                <a:gd name="T19" fmla="*/ 1 h 314"/>
                <a:gd name="T20" fmla="*/ 1 w 277"/>
                <a:gd name="T21" fmla="*/ 1 h 314"/>
                <a:gd name="T22" fmla="*/ 1 w 277"/>
                <a:gd name="T23" fmla="*/ 1 h 314"/>
                <a:gd name="T24" fmla="*/ 1 w 277"/>
                <a:gd name="T25" fmla="*/ 1 h 314"/>
                <a:gd name="T26" fmla="*/ 1 w 277"/>
                <a:gd name="T27" fmla="*/ 1 h 314"/>
                <a:gd name="T28" fmla="*/ 0 w 277"/>
                <a:gd name="T29" fmla="*/ 1 h 314"/>
                <a:gd name="T30" fmla="*/ 0 w 277"/>
                <a:gd name="T31" fmla="*/ 1 h 3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7"/>
                <a:gd name="T49" fmla="*/ 0 h 314"/>
                <a:gd name="T50" fmla="*/ 277 w 277"/>
                <a:gd name="T51" fmla="*/ 314 h 3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7" h="314">
                  <a:moveTo>
                    <a:pt x="0" y="306"/>
                  </a:moveTo>
                  <a:lnTo>
                    <a:pt x="38" y="272"/>
                  </a:lnTo>
                  <a:lnTo>
                    <a:pt x="42" y="185"/>
                  </a:lnTo>
                  <a:lnTo>
                    <a:pt x="87" y="0"/>
                  </a:lnTo>
                  <a:lnTo>
                    <a:pt x="188" y="6"/>
                  </a:lnTo>
                  <a:lnTo>
                    <a:pt x="241" y="118"/>
                  </a:lnTo>
                  <a:lnTo>
                    <a:pt x="268" y="219"/>
                  </a:lnTo>
                  <a:lnTo>
                    <a:pt x="277" y="305"/>
                  </a:lnTo>
                  <a:lnTo>
                    <a:pt x="148" y="310"/>
                  </a:lnTo>
                  <a:lnTo>
                    <a:pt x="177" y="270"/>
                  </a:lnTo>
                  <a:lnTo>
                    <a:pt x="169" y="189"/>
                  </a:lnTo>
                  <a:lnTo>
                    <a:pt x="146" y="122"/>
                  </a:lnTo>
                  <a:lnTo>
                    <a:pt x="124" y="229"/>
                  </a:lnTo>
                  <a:lnTo>
                    <a:pt x="116" y="314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47" name="Freeform 98"/>
            <p:cNvSpPr>
              <a:spLocks/>
            </p:cNvSpPr>
            <p:nvPr/>
          </p:nvSpPr>
          <p:spPr bwMode="auto">
            <a:xfrm>
              <a:off x="3993" y="2317"/>
              <a:ext cx="144" cy="159"/>
            </a:xfrm>
            <a:custGeom>
              <a:avLst/>
              <a:gdLst>
                <a:gd name="T0" fmla="*/ 1 w 287"/>
                <a:gd name="T1" fmla="*/ 1 h 317"/>
                <a:gd name="T2" fmla="*/ 1 w 287"/>
                <a:gd name="T3" fmla="*/ 0 h 317"/>
                <a:gd name="T4" fmla="*/ 1 w 287"/>
                <a:gd name="T5" fmla="*/ 1 h 317"/>
                <a:gd name="T6" fmla="*/ 1 w 287"/>
                <a:gd name="T7" fmla="*/ 1 h 317"/>
                <a:gd name="T8" fmla="*/ 1 w 287"/>
                <a:gd name="T9" fmla="*/ 1 h 317"/>
                <a:gd name="T10" fmla="*/ 1 w 287"/>
                <a:gd name="T11" fmla="*/ 1 h 317"/>
                <a:gd name="T12" fmla="*/ 1 w 287"/>
                <a:gd name="T13" fmla="*/ 1 h 317"/>
                <a:gd name="T14" fmla="*/ 1 w 287"/>
                <a:gd name="T15" fmla="*/ 1 h 317"/>
                <a:gd name="T16" fmla="*/ 1 w 287"/>
                <a:gd name="T17" fmla="*/ 1 h 317"/>
                <a:gd name="T18" fmla="*/ 1 w 287"/>
                <a:gd name="T19" fmla="*/ 1 h 317"/>
                <a:gd name="T20" fmla="*/ 1 w 287"/>
                <a:gd name="T21" fmla="*/ 1 h 317"/>
                <a:gd name="T22" fmla="*/ 1 w 287"/>
                <a:gd name="T23" fmla="*/ 1 h 317"/>
                <a:gd name="T24" fmla="*/ 0 w 287"/>
                <a:gd name="T25" fmla="*/ 1 h 317"/>
                <a:gd name="T26" fmla="*/ 1 w 287"/>
                <a:gd name="T27" fmla="*/ 1 h 317"/>
                <a:gd name="T28" fmla="*/ 1 w 287"/>
                <a:gd name="T29" fmla="*/ 1 h 317"/>
                <a:gd name="T30" fmla="*/ 1 w 287"/>
                <a:gd name="T31" fmla="*/ 1 h 317"/>
                <a:gd name="T32" fmla="*/ 1 w 287"/>
                <a:gd name="T33" fmla="*/ 1 h 3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7"/>
                <a:gd name="T52" fmla="*/ 0 h 317"/>
                <a:gd name="T53" fmla="*/ 287 w 287"/>
                <a:gd name="T54" fmla="*/ 317 h 3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7" h="317">
                  <a:moveTo>
                    <a:pt x="93" y="9"/>
                  </a:moveTo>
                  <a:lnTo>
                    <a:pt x="190" y="0"/>
                  </a:lnTo>
                  <a:lnTo>
                    <a:pt x="215" y="84"/>
                  </a:lnTo>
                  <a:lnTo>
                    <a:pt x="232" y="201"/>
                  </a:lnTo>
                  <a:lnTo>
                    <a:pt x="238" y="268"/>
                  </a:lnTo>
                  <a:lnTo>
                    <a:pt x="287" y="316"/>
                  </a:lnTo>
                  <a:lnTo>
                    <a:pt x="164" y="317"/>
                  </a:lnTo>
                  <a:lnTo>
                    <a:pt x="152" y="222"/>
                  </a:lnTo>
                  <a:lnTo>
                    <a:pt x="131" y="135"/>
                  </a:lnTo>
                  <a:lnTo>
                    <a:pt x="111" y="226"/>
                  </a:lnTo>
                  <a:lnTo>
                    <a:pt x="92" y="279"/>
                  </a:lnTo>
                  <a:lnTo>
                    <a:pt x="111" y="317"/>
                  </a:lnTo>
                  <a:lnTo>
                    <a:pt x="0" y="312"/>
                  </a:lnTo>
                  <a:lnTo>
                    <a:pt x="10" y="198"/>
                  </a:lnTo>
                  <a:lnTo>
                    <a:pt x="50" y="78"/>
                  </a:lnTo>
                  <a:lnTo>
                    <a:pt x="93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48" name="Freeform 113"/>
            <p:cNvSpPr>
              <a:spLocks/>
            </p:cNvSpPr>
            <p:nvPr/>
          </p:nvSpPr>
          <p:spPr bwMode="auto">
            <a:xfrm>
              <a:off x="4048" y="1974"/>
              <a:ext cx="197" cy="117"/>
            </a:xfrm>
            <a:custGeom>
              <a:avLst/>
              <a:gdLst>
                <a:gd name="T0" fmla="*/ 0 w 393"/>
                <a:gd name="T1" fmla="*/ 1 h 234"/>
                <a:gd name="T2" fmla="*/ 1 w 393"/>
                <a:gd name="T3" fmla="*/ 1 h 234"/>
                <a:gd name="T4" fmla="*/ 1 w 393"/>
                <a:gd name="T5" fmla="*/ 1 h 234"/>
                <a:gd name="T6" fmla="*/ 1 w 393"/>
                <a:gd name="T7" fmla="*/ 1 h 234"/>
                <a:gd name="T8" fmla="*/ 1 w 393"/>
                <a:gd name="T9" fmla="*/ 1 h 234"/>
                <a:gd name="T10" fmla="*/ 1 w 393"/>
                <a:gd name="T11" fmla="*/ 0 h 234"/>
                <a:gd name="T12" fmla="*/ 1 w 393"/>
                <a:gd name="T13" fmla="*/ 1 h 234"/>
                <a:gd name="T14" fmla="*/ 1 w 393"/>
                <a:gd name="T15" fmla="*/ 1 h 234"/>
                <a:gd name="T16" fmla="*/ 1 w 393"/>
                <a:gd name="T17" fmla="*/ 1 h 234"/>
                <a:gd name="T18" fmla="*/ 1 w 393"/>
                <a:gd name="T19" fmla="*/ 1 h 234"/>
                <a:gd name="T20" fmla="*/ 1 w 393"/>
                <a:gd name="T21" fmla="*/ 1 h 234"/>
                <a:gd name="T22" fmla="*/ 1 w 393"/>
                <a:gd name="T23" fmla="*/ 1 h 234"/>
                <a:gd name="T24" fmla="*/ 1 w 393"/>
                <a:gd name="T25" fmla="*/ 1 h 234"/>
                <a:gd name="T26" fmla="*/ 0 w 393"/>
                <a:gd name="T27" fmla="*/ 1 h 234"/>
                <a:gd name="T28" fmla="*/ 0 w 393"/>
                <a:gd name="T29" fmla="*/ 1 h 2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3"/>
                <a:gd name="T46" fmla="*/ 0 h 234"/>
                <a:gd name="T47" fmla="*/ 393 w 393"/>
                <a:gd name="T48" fmla="*/ 234 h 2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3" h="234">
                  <a:moveTo>
                    <a:pt x="0" y="101"/>
                  </a:moveTo>
                  <a:lnTo>
                    <a:pt x="79" y="92"/>
                  </a:lnTo>
                  <a:lnTo>
                    <a:pt x="212" y="92"/>
                  </a:lnTo>
                  <a:lnTo>
                    <a:pt x="279" y="92"/>
                  </a:lnTo>
                  <a:lnTo>
                    <a:pt x="315" y="82"/>
                  </a:lnTo>
                  <a:lnTo>
                    <a:pt x="393" y="0"/>
                  </a:lnTo>
                  <a:lnTo>
                    <a:pt x="389" y="69"/>
                  </a:lnTo>
                  <a:lnTo>
                    <a:pt x="340" y="158"/>
                  </a:lnTo>
                  <a:lnTo>
                    <a:pt x="294" y="232"/>
                  </a:lnTo>
                  <a:lnTo>
                    <a:pt x="205" y="234"/>
                  </a:lnTo>
                  <a:lnTo>
                    <a:pt x="174" y="185"/>
                  </a:lnTo>
                  <a:lnTo>
                    <a:pt x="97" y="156"/>
                  </a:lnTo>
                  <a:lnTo>
                    <a:pt x="13" y="115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49" name="Freeform 114"/>
            <p:cNvSpPr>
              <a:spLocks/>
            </p:cNvSpPr>
            <p:nvPr/>
          </p:nvSpPr>
          <p:spPr bwMode="auto">
            <a:xfrm>
              <a:off x="3954" y="2229"/>
              <a:ext cx="232" cy="92"/>
            </a:xfrm>
            <a:custGeom>
              <a:avLst/>
              <a:gdLst>
                <a:gd name="T0" fmla="*/ 0 w 464"/>
                <a:gd name="T1" fmla="*/ 1 h 183"/>
                <a:gd name="T2" fmla="*/ 1 w 464"/>
                <a:gd name="T3" fmla="*/ 1 h 183"/>
                <a:gd name="T4" fmla="*/ 1 w 464"/>
                <a:gd name="T5" fmla="*/ 1 h 183"/>
                <a:gd name="T6" fmla="*/ 1 w 464"/>
                <a:gd name="T7" fmla="*/ 0 h 183"/>
                <a:gd name="T8" fmla="*/ 1 w 464"/>
                <a:gd name="T9" fmla="*/ 0 h 183"/>
                <a:gd name="T10" fmla="*/ 1 w 464"/>
                <a:gd name="T11" fmla="*/ 1 h 183"/>
                <a:gd name="T12" fmla="*/ 1 w 464"/>
                <a:gd name="T13" fmla="*/ 1 h 183"/>
                <a:gd name="T14" fmla="*/ 1 w 464"/>
                <a:gd name="T15" fmla="*/ 1 h 183"/>
                <a:gd name="T16" fmla="*/ 1 w 464"/>
                <a:gd name="T17" fmla="*/ 1 h 183"/>
                <a:gd name="T18" fmla="*/ 1 w 464"/>
                <a:gd name="T19" fmla="*/ 1 h 183"/>
                <a:gd name="T20" fmla="*/ 1 w 464"/>
                <a:gd name="T21" fmla="*/ 1 h 183"/>
                <a:gd name="T22" fmla="*/ 1 w 464"/>
                <a:gd name="T23" fmla="*/ 1 h 183"/>
                <a:gd name="T24" fmla="*/ 1 w 464"/>
                <a:gd name="T25" fmla="*/ 1 h 183"/>
                <a:gd name="T26" fmla="*/ 1 w 464"/>
                <a:gd name="T27" fmla="*/ 1 h 183"/>
                <a:gd name="T28" fmla="*/ 1 w 464"/>
                <a:gd name="T29" fmla="*/ 1 h 183"/>
                <a:gd name="T30" fmla="*/ 0 w 464"/>
                <a:gd name="T31" fmla="*/ 1 h 183"/>
                <a:gd name="T32" fmla="*/ 0 w 464"/>
                <a:gd name="T33" fmla="*/ 1 h 1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4"/>
                <a:gd name="T52" fmla="*/ 0 h 183"/>
                <a:gd name="T53" fmla="*/ 464 w 464"/>
                <a:gd name="T54" fmla="*/ 183 h 1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4" h="183">
                  <a:moveTo>
                    <a:pt x="0" y="183"/>
                  </a:moveTo>
                  <a:lnTo>
                    <a:pt x="29" y="110"/>
                  </a:lnTo>
                  <a:lnTo>
                    <a:pt x="88" y="36"/>
                  </a:lnTo>
                  <a:lnTo>
                    <a:pt x="164" y="0"/>
                  </a:lnTo>
                  <a:lnTo>
                    <a:pt x="265" y="0"/>
                  </a:lnTo>
                  <a:lnTo>
                    <a:pt x="386" y="23"/>
                  </a:lnTo>
                  <a:lnTo>
                    <a:pt x="464" y="49"/>
                  </a:lnTo>
                  <a:lnTo>
                    <a:pt x="381" y="70"/>
                  </a:lnTo>
                  <a:lnTo>
                    <a:pt x="303" y="95"/>
                  </a:lnTo>
                  <a:lnTo>
                    <a:pt x="270" y="156"/>
                  </a:lnTo>
                  <a:lnTo>
                    <a:pt x="268" y="175"/>
                  </a:lnTo>
                  <a:lnTo>
                    <a:pt x="177" y="183"/>
                  </a:lnTo>
                  <a:lnTo>
                    <a:pt x="137" y="133"/>
                  </a:lnTo>
                  <a:lnTo>
                    <a:pt x="114" y="116"/>
                  </a:lnTo>
                  <a:lnTo>
                    <a:pt x="55" y="15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0" name="Freeform 115"/>
            <p:cNvSpPr>
              <a:spLocks/>
            </p:cNvSpPr>
            <p:nvPr/>
          </p:nvSpPr>
          <p:spPr bwMode="auto">
            <a:xfrm>
              <a:off x="4166" y="2230"/>
              <a:ext cx="217" cy="95"/>
            </a:xfrm>
            <a:custGeom>
              <a:avLst/>
              <a:gdLst>
                <a:gd name="T0" fmla="*/ 1 w 434"/>
                <a:gd name="T1" fmla="*/ 1 h 188"/>
                <a:gd name="T2" fmla="*/ 1 w 434"/>
                <a:gd name="T3" fmla="*/ 1 h 188"/>
                <a:gd name="T4" fmla="*/ 1 w 434"/>
                <a:gd name="T5" fmla="*/ 1 h 188"/>
                <a:gd name="T6" fmla="*/ 1 w 434"/>
                <a:gd name="T7" fmla="*/ 1 h 188"/>
                <a:gd name="T8" fmla="*/ 1 w 434"/>
                <a:gd name="T9" fmla="*/ 1 h 188"/>
                <a:gd name="T10" fmla="*/ 1 w 434"/>
                <a:gd name="T11" fmla="*/ 1 h 188"/>
                <a:gd name="T12" fmla="*/ 1 w 434"/>
                <a:gd name="T13" fmla="*/ 1 h 188"/>
                <a:gd name="T14" fmla="*/ 1 w 434"/>
                <a:gd name="T15" fmla="*/ 1 h 188"/>
                <a:gd name="T16" fmla="*/ 1 w 434"/>
                <a:gd name="T17" fmla="*/ 0 h 188"/>
                <a:gd name="T18" fmla="*/ 1 w 434"/>
                <a:gd name="T19" fmla="*/ 1 h 188"/>
                <a:gd name="T20" fmla="*/ 0 w 434"/>
                <a:gd name="T21" fmla="*/ 1 h 188"/>
                <a:gd name="T22" fmla="*/ 1 w 434"/>
                <a:gd name="T23" fmla="*/ 1 h 188"/>
                <a:gd name="T24" fmla="*/ 1 w 434"/>
                <a:gd name="T25" fmla="*/ 1 h 188"/>
                <a:gd name="T26" fmla="*/ 1 w 434"/>
                <a:gd name="T27" fmla="*/ 1 h 188"/>
                <a:gd name="T28" fmla="*/ 1 w 434"/>
                <a:gd name="T29" fmla="*/ 1 h 188"/>
                <a:gd name="T30" fmla="*/ 1 w 434"/>
                <a:gd name="T31" fmla="*/ 1 h 1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4"/>
                <a:gd name="T49" fmla="*/ 0 h 188"/>
                <a:gd name="T50" fmla="*/ 434 w 434"/>
                <a:gd name="T51" fmla="*/ 188 h 1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4" h="188">
                  <a:moveTo>
                    <a:pt x="179" y="186"/>
                  </a:moveTo>
                  <a:lnTo>
                    <a:pt x="274" y="188"/>
                  </a:lnTo>
                  <a:lnTo>
                    <a:pt x="318" y="103"/>
                  </a:lnTo>
                  <a:lnTo>
                    <a:pt x="382" y="139"/>
                  </a:lnTo>
                  <a:lnTo>
                    <a:pt x="434" y="173"/>
                  </a:lnTo>
                  <a:lnTo>
                    <a:pt x="419" y="112"/>
                  </a:lnTo>
                  <a:lnTo>
                    <a:pt x="367" y="44"/>
                  </a:lnTo>
                  <a:lnTo>
                    <a:pt x="291" y="6"/>
                  </a:lnTo>
                  <a:lnTo>
                    <a:pt x="173" y="0"/>
                  </a:lnTo>
                  <a:lnTo>
                    <a:pt x="71" y="7"/>
                  </a:lnTo>
                  <a:lnTo>
                    <a:pt x="0" y="25"/>
                  </a:lnTo>
                  <a:lnTo>
                    <a:pt x="76" y="63"/>
                  </a:lnTo>
                  <a:lnTo>
                    <a:pt x="139" y="101"/>
                  </a:lnTo>
                  <a:lnTo>
                    <a:pt x="168" y="158"/>
                  </a:lnTo>
                  <a:lnTo>
                    <a:pt x="179" y="18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1" name="Freeform 116"/>
            <p:cNvSpPr>
              <a:spLocks/>
            </p:cNvSpPr>
            <p:nvPr/>
          </p:nvSpPr>
          <p:spPr bwMode="auto">
            <a:xfrm>
              <a:off x="4266" y="2474"/>
              <a:ext cx="238" cy="78"/>
            </a:xfrm>
            <a:custGeom>
              <a:avLst/>
              <a:gdLst>
                <a:gd name="T0" fmla="*/ 0 w 475"/>
                <a:gd name="T1" fmla="*/ 1 h 156"/>
                <a:gd name="T2" fmla="*/ 1 w 475"/>
                <a:gd name="T3" fmla="*/ 1 h 156"/>
                <a:gd name="T4" fmla="*/ 1 w 475"/>
                <a:gd name="T5" fmla="*/ 1 h 156"/>
                <a:gd name="T6" fmla="*/ 1 w 475"/>
                <a:gd name="T7" fmla="*/ 1 h 156"/>
                <a:gd name="T8" fmla="*/ 1 w 475"/>
                <a:gd name="T9" fmla="*/ 1 h 156"/>
                <a:gd name="T10" fmla="*/ 1 w 475"/>
                <a:gd name="T11" fmla="*/ 1 h 156"/>
                <a:gd name="T12" fmla="*/ 1 w 475"/>
                <a:gd name="T13" fmla="*/ 1 h 156"/>
                <a:gd name="T14" fmla="*/ 1 w 475"/>
                <a:gd name="T15" fmla="*/ 1 h 156"/>
                <a:gd name="T16" fmla="*/ 1 w 475"/>
                <a:gd name="T17" fmla="*/ 1 h 156"/>
                <a:gd name="T18" fmla="*/ 1 w 475"/>
                <a:gd name="T19" fmla="*/ 1 h 156"/>
                <a:gd name="T20" fmla="*/ 1 w 475"/>
                <a:gd name="T21" fmla="*/ 0 h 156"/>
                <a:gd name="T22" fmla="*/ 1 w 475"/>
                <a:gd name="T23" fmla="*/ 1 h 156"/>
                <a:gd name="T24" fmla="*/ 0 w 475"/>
                <a:gd name="T25" fmla="*/ 1 h 156"/>
                <a:gd name="T26" fmla="*/ 0 w 475"/>
                <a:gd name="T27" fmla="*/ 1 h 1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5"/>
                <a:gd name="T43" fmla="*/ 0 h 156"/>
                <a:gd name="T44" fmla="*/ 475 w 475"/>
                <a:gd name="T45" fmla="*/ 156 h 1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5" h="156">
                  <a:moveTo>
                    <a:pt x="0" y="17"/>
                  </a:moveTo>
                  <a:lnTo>
                    <a:pt x="59" y="55"/>
                  </a:lnTo>
                  <a:lnTo>
                    <a:pt x="150" y="85"/>
                  </a:lnTo>
                  <a:lnTo>
                    <a:pt x="175" y="156"/>
                  </a:lnTo>
                  <a:lnTo>
                    <a:pt x="274" y="156"/>
                  </a:lnTo>
                  <a:lnTo>
                    <a:pt x="315" y="76"/>
                  </a:lnTo>
                  <a:lnTo>
                    <a:pt x="414" y="87"/>
                  </a:lnTo>
                  <a:lnTo>
                    <a:pt x="475" y="102"/>
                  </a:lnTo>
                  <a:lnTo>
                    <a:pt x="435" y="53"/>
                  </a:lnTo>
                  <a:lnTo>
                    <a:pt x="331" y="7"/>
                  </a:lnTo>
                  <a:lnTo>
                    <a:pt x="163" y="0"/>
                  </a:lnTo>
                  <a:lnTo>
                    <a:pt x="32" y="1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2" name="Freeform 117"/>
            <p:cNvSpPr>
              <a:spLocks/>
            </p:cNvSpPr>
            <p:nvPr/>
          </p:nvSpPr>
          <p:spPr bwMode="auto">
            <a:xfrm>
              <a:off x="4048" y="2476"/>
              <a:ext cx="231" cy="76"/>
            </a:xfrm>
            <a:custGeom>
              <a:avLst/>
              <a:gdLst>
                <a:gd name="T0" fmla="*/ 0 w 462"/>
                <a:gd name="T1" fmla="*/ 0 h 153"/>
                <a:gd name="T2" fmla="*/ 1 w 462"/>
                <a:gd name="T3" fmla="*/ 0 h 153"/>
                <a:gd name="T4" fmla="*/ 1 w 462"/>
                <a:gd name="T5" fmla="*/ 0 h 153"/>
                <a:gd name="T6" fmla="*/ 1 w 462"/>
                <a:gd name="T7" fmla="*/ 0 h 153"/>
                <a:gd name="T8" fmla="*/ 1 w 462"/>
                <a:gd name="T9" fmla="*/ 0 h 153"/>
                <a:gd name="T10" fmla="*/ 1 w 462"/>
                <a:gd name="T11" fmla="*/ 0 h 153"/>
                <a:gd name="T12" fmla="*/ 1 w 462"/>
                <a:gd name="T13" fmla="*/ 0 h 153"/>
                <a:gd name="T14" fmla="*/ 1 w 462"/>
                <a:gd name="T15" fmla="*/ 0 h 153"/>
                <a:gd name="T16" fmla="*/ 1 w 462"/>
                <a:gd name="T17" fmla="*/ 0 h 153"/>
                <a:gd name="T18" fmla="*/ 1 w 462"/>
                <a:gd name="T19" fmla="*/ 0 h 153"/>
                <a:gd name="T20" fmla="*/ 1 w 462"/>
                <a:gd name="T21" fmla="*/ 0 h 153"/>
                <a:gd name="T22" fmla="*/ 0 w 462"/>
                <a:gd name="T23" fmla="*/ 0 h 153"/>
                <a:gd name="T24" fmla="*/ 0 w 462"/>
                <a:gd name="T25" fmla="*/ 0 h 153"/>
                <a:gd name="T26" fmla="*/ 0 w 462"/>
                <a:gd name="T27" fmla="*/ 0 h 1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2"/>
                <a:gd name="T43" fmla="*/ 0 h 153"/>
                <a:gd name="T44" fmla="*/ 462 w 462"/>
                <a:gd name="T45" fmla="*/ 153 h 1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2" h="153">
                  <a:moveTo>
                    <a:pt x="0" y="6"/>
                  </a:moveTo>
                  <a:lnTo>
                    <a:pt x="55" y="39"/>
                  </a:lnTo>
                  <a:lnTo>
                    <a:pt x="129" y="67"/>
                  </a:lnTo>
                  <a:lnTo>
                    <a:pt x="167" y="151"/>
                  </a:lnTo>
                  <a:lnTo>
                    <a:pt x="256" y="153"/>
                  </a:lnTo>
                  <a:lnTo>
                    <a:pt x="285" y="101"/>
                  </a:lnTo>
                  <a:lnTo>
                    <a:pt x="389" y="73"/>
                  </a:lnTo>
                  <a:lnTo>
                    <a:pt x="462" y="37"/>
                  </a:lnTo>
                  <a:lnTo>
                    <a:pt x="425" y="4"/>
                  </a:lnTo>
                  <a:lnTo>
                    <a:pt x="290" y="4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3" name="Freeform 118"/>
            <p:cNvSpPr>
              <a:spLocks/>
            </p:cNvSpPr>
            <p:nvPr/>
          </p:nvSpPr>
          <p:spPr bwMode="auto">
            <a:xfrm>
              <a:off x="3865" y="2475"/>
              <a:ext cx="187" cy="86"/>
            </a:xfrm>
            <a:custGeom>
              <a:avLst/>
              <a:gdLst>
                <a:gd name="T0" fmla="*/ 1 w 374"/>
                <a:gd name="T1" fmla="*/ 0 h 173"/>
                <a:gd name="T2" fmla="*/ 1 w 374"/>
                <a:gd name="T3" fmla="*/ 0 h 173"/>
                <a:gd name="T4" fmla="*/ 1 w 374"/>
                <a:gd name="T5" fmla="*/ 0 h 173"/>
                <a:gd name="T6" fmla="*/ 1 w 374"/>
                <a:gd name="T7" fmla="*/ 0 h 173"/>
                <a:gd name="T8" fmla="*/ 1 w 374"/>
                <a:gd name="T9" fmla="*/ 0 h 173"/>
                <a:gd name="T10" fmla="*/ 1 w 374"/>
                <a:gd name="T11" fmla="*/ 0 h 173"/>
                <a:gd name="T12" fmla="*/ 1 w 374"/>
                <a:gd name="T13" fmla="*/ 0 h 173"/>
                <a:gd name="T14" fmla="*/ 1 w 374"/>
                <a:gd name="T15" fmla="*/ 0 h 173"/>
                <a:gd name="T16" fmla="*/ 1 w 374"/>
                <a:gd name="T17" fmla="*/ 0 h 173"/>
                <a:gd name="T18" fmla="*/ 1 w 374"/>
                <a:gd name="T19" fmla="*/ 0 h 173"/>
                <a:gd name="T20" fmla="*/ 1 w 374"/>
                <a:gd name="T21" fmla="*/ 0 h 173"/>
                <a:gd name="T22" fmla="*/ 0 w 374"/>
                <a:gd name="T23" fmla="*/ 0 h 173"/>
                <a:gd name="T24" fmla="*/ 1 w 374"/>
                <a:gd name="T25" fmla="*/ 0 h 173"/>
                <a:gd name="T26" fmla="*/ 1 w 374"/>
                <a:gd name="T27" fmla="*/ 0 h 173"/>
                <a:gd name="T28" fmla="*/ 1 w 374"/>
                <a:gd name="T29" fmla="*/ 0 h 1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4"/>
                <a:gd name="T46" fmla="*/ 0 h 173"/>
                <a:gd name="T47" fmla="*/ 374 w 374"/>
                <a:gd name="T48" fmla="*/ 173 h 1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4" h="173">
                  <a:moveTo>
                    <a:pt x="87" y="22"/>
                  </a:moveTo>
                  <a:lnTo>
                    <a:pt x="148" y="5"/>
                  </a:lnTo>
                  <a:lnTo>
                    <a:pt x="245" y="0"/>
                  </a:lnTo>
                  <a:lnTo>
                    <a:pt x="334" y="0"/>
                  </a:lnTo>
                  <a:lnTo>
                    <a:pt x="374" y="19"/>
                  </a:lnTo>
                  <a:lnTo>
                    <a:pt x="302" y="55"/>
                  </a:lnTo>
                  <a:lnTo>
                    <a:pt x="228" y="74"/>
                  </a:lnTo>
                  <a:lnTo>
                    <a:pt x="203" y="140"/>
                  </a:lnTo>
                  <a:lnTo>
                    <a:pt x="119" y="140"/>
                  </a:lnTo>
                  <a:lnTo>
                    <a:pt x="85" y="104"/>
                  </a:lnTo>
                  <a:lnTo>
                    <a:pt x="34" y="140"/>
                  </a:lnTo>
                  <a:lnTo>
                    <a:pt x="0" y="173"/>
                  </a:lnTo>
                  <a:lnTo>
                    <a:pt x="19" y="106"/>
                  </a:lnTo>
                  <a:lnTo>
                    <a:pt x="87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4" name="Freeform 123"/>
            <p:cNvSpPr>
              <a:spLocks/>
            </p:cNvSpPr>
            <p:nvPr/>
          </p:nvSpPr>
          <p:spPr bwMode="auto">
            <a:xfrm>
              <a:off x="4297" y="2486"/>
              <a:ext cx="175" cy="55"/>
            </a:xfrm>
            <a:custGeom>
              <a:avLst/>
              <a:gdLst>
                <a:gd name="T0" fmla="*/ 0 w 349"/>
                <a:gd name="T1" fmla="*/ 0 h 111"/>
                <a:gd name="T2" fmla="*/ 1 w 349"/>
                <a:gd name="T3" fmla="*/ 0 h 111"/>
                <a:gd name="T4" fmla="*/ 1 w 349"/>
                <a:gd name="T5" fmla="*/ 0 h 111"/>
                <a:gd name="T6" fmla="*/ 1 w 349"/>
                <a:gd name="T7" fmla="*/ 0 h 111"/>
                <a:gd name="T8" fmla="*/ 1 w 349"/>
                <a:gd name="T9" fmla="*/ 0 h 111"/>
                <a:gd name="T10" fmla="*/ 1 w 349"/>
                <a:gd name="T11" fmla="*/ 0 h 111"/>
                <a:gd name="T12" fmla="*/ 1 w 349"/>
                <a:gd name="T13" fmla="*/ 0 h 111"/>
                <a:gd name="T14" fmla="*/ 1 w 349"/>
                <a:gd name="T15" fmla="*/ 0 h 111"/>
                <a:gd name="T16" fmla="*/ 1 w 349"/>
                <a:gd name="T17" fmla="*/ 0 h 111"/>
                <a:gd name="T18" fmla="*/ 1 w 349"/>
                <a:gd name="T19" fmla="*/ 0 h 111"/>
                <a:gd name="T20" fmla="*/ 1 w 349"/>
                <a:gd name="T21" fmla="*/ 0 h 111"/>
                <a:gd name="T22" fmla="*/ 1 w 349"/>
                <a:gd name="T23" fmla="*/ 0 h 111"/>
                <a:gd name="T24" fmla="*/ 1 w 349"/>
                <a:gd name="T25" fmla="*/ 0 h 111"/>
                <a:gd name="T26" fmla="*/ 1 w 349"/>
                <a:gd name="T27" fmla="*/ 0 h 111"/>
                <a:gd name="T28" fmla="*/ 1 w 349"/>
                <a:gd name="T29" fmla="*/ 0 h 111"/>
                <a:gd name="T30" fmla="*/ 1 w 349"/>
                <a:gd name="T31" fmla="*/ 0 h 111"/>
                <a:gd name="T32" fmla="*/ 1 w 349"/>
                <a:gd name="T33" fmla="*/ 0 h 111"/>
                <a:gd name="T34" fmla="*/ 1 w 349"/>
                <a:gd name="T35" fmla="*/ 0 h 111"/>
                <a:gd name="T36" fmla="*/ 1 w 349"/>
                <a:gd name="T37" fmla="*/ 0 h 111"/>
                <a:gd name="T38" fmla="*/ 1 w 349"/>
                <a:gd name="T39" fmla="*/ 0 h 111"/>
                <a:gd name="T40" fmla="*/ 1 w 349"/>
                <a:gd name="T41" fmla="*/ 0 h 111"/>
                <a:gd name="T42" fmla="*/ 1 w 349"/>
                <a:gd name="T43" fmla="*/ 0 h 111"/>
                <a:gd name="T44" fmla="*/ 1 w 349"/>
                <a:gd name="T45" fmla="*/ 0 h 111"/>
                <a:gd name="T46" fmla="*/ 1 w 349"/>
                <a:gd name="T47" fmla="*/ 0 h 111"/>
                <a:gd name="T48" fmla="*/ 0 w 349"/>
                <a:gd name="T49" fmla="*/ 0 h 111"/>
                <a:gd name="T50" fmla="*/ 0 w 349"/>
                <a:gd name="T51" fmla="*/ 0 h 1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49"/>
                <a:gd name="T79" fmla="*/ 0 h 111"/>
                <a:gd name="T80" fmla="*/ 349 w 349"/>
                <a:gd name="T81" fmla="*/ 111 h 11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49" h="111">
                  <a:moveTo>
                    <a:pt x="0" y="4"/>
                  </a:moveTo>
                  <a:lnTo>
                    <a:pt x="30" y="18"/>
                  </a:lnTo>
                  <a:lnTo>
                    <a:pt x="60" y="31"/>
                  </a:lnTo>
                  <a:lnTo>
                    <a:pt x="93" y="37"/>
                  </a:lnTo>
                  <a:lnTo>
                    <a:pt x="108" y="37"/>
                  </a:lnTo>
                  <a:lnTo>
                    <a:pt x="119" y="67"/>
                  </a:lnTo>
                  <a:lnTo>
                    <a:pt x="125" y="94"/>
                  </a:lnTo>
                  <a:lnTo>
                    <a:pt x="129" y="111"/>
                  </a:lnTo>
                  <a:lnTo>
                    <a:pt x="169" y="109"/>
                  </a:lnTo>
                  <a:lnTo>
                    <a:pt x="194" y="109"/>
                  </a:lnTo>
                  <a:lnTo>
                    <a:pt x="207" y="78"/>
                  </a:lnTo>
                  <a:lnTo>
                    <a:pt x="230" y="46"/>
                  </a:lnTo>
                  <a:lnTo>
                    <a:pt x="245" y="29"/>
                  </a:lnTo>
                  <a:lnTo>
                    <a:pt x="279" y="31"/>
                  </a:lnTo>
                  <a:lnTo>
                    <a:pt x="313" y="37"/>
                  </a:lnTo>
                  <a:lnTo>
                    <a:pt x="349" y="44"/>
                  </a:lnTo>
                  <a:lnTo>
                    <a:pt x="319" y="31"/>
                  </a:lnTo>
                  <a:lnTo>
                    <a:pt x="279" y="16"/>
                  </a:lnTo>
                  <a:lnTo>
                    <a:pt x="243" y="8"/>
                  </a:lnTo>
                  <a:lnTo>
                    <a:pt x="205" y="2"/>
                  </a:lnTo>
                  <a:lnTo>
                    <a:pt x="154" y="0"/>
                  </a:lnTo>
                  <a:lnTo>
                    <a:pt x="97" y="0"/>
                  </a:lnTo>
                  <a:lnTo>
                    <a:pt x="43" y="2"/>
                  </a:lnTo>
                  <a:lnTo>
                    <a:pt x="9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5" name="Freeform 125"/>
            <p:cNvSpPr>
              <a:spLocks/>
            </p:cNvSpPr>
            <p:nvPr/>
          </p:nvSpPr>
          <p:spPr bwMode="auto">
            <a:xfrm>
              <a:off x="4151" y="2437"/>
              <a:ext cx="24" cy="41"/>
            </a:xfrm>
            <a:custGeom>
              <a:avLst/>
              <a:gdLst>
                <a:gd name="T0" fmla="*/ 1 w 47"/>
                <a:gd name="T1" fmla="*/ 1 h 81"/>
                <a:gd name="T2" fmla="*/ 0 w 47"/>
                <a:gd name="T3" fmla="*/ 1 h 81"/>
                <a:gd name="T4" fmla="*/ 1 w 47"/>
                <a:gd name="T5" fmla="*/ 0 h 81"/>
                <a:gd name="T6" fmla="*/ 1 w 47"/>
                <a:gd name="T7" fmla="*/ 1 h 81"/>
                <a:gd name="T8" fmla="*/ 1 w 47"/>
                <a:gd name="T9" fmla="*/ 1 h 81"/>
                <a:gd name="T10" fmla="*/ 1 w 47"/>
                <a:gd name="T11" fmla="*/ 1 h 81"/>
                <a:gd name="T12" fmla="*/ 1 w 47"/>
                <a:gd name="T13" fmla="*/ 1 h 81"/>
                <a:gd name="T14" fmla="*/ 1 w 47"/>
                <a:gd name="T15" fmla="*/ 1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1"/>
                <a:gd name="T26" fmla="*/ 47 w 47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1">
                  <a:moveTo>
                    <a:pt x="2" y="77"/>
                  </a:moveTo>
                  <a:lnTo>
                    <a:pt x="0" y="39"/>
                  </a:lnTo>
                  <a:lnTo>
                    <a:pt x="19" y="0"/>
                  </a:lnTo>
                  <a:lnTo>
                    <a:pt x="42" y="13"/>
                  </a:lnTo>
                  <a:lnTo>
                    <a:pt x="47" y="53"/>
                  </a:lnTo>
                  <a:lnTo>
                    <a:pt x="42" y="81"/>
                  </a:lnTo>
                  <a:lnTo>
                    <a:pt x="2" y="7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6" name="Freeform 126"/>
            <p:cNvSpPr>
              <a:spLocks/>
            </p:cNvSpPr>
            <p:nvPr/>
          </p:nvSpPr>
          <p:spPr bwMode="auto">
            <a:xfrm>
              <a:off x="4150" y="1979"/>
              <a:ext cx="29" cy="43"/>
            </a:xfrm>
            <a:custGeom>
              <a:avLst/>
              <a:gdLst>
                <a:gd name="T0" fmla="*/ 0 w 59"/>
                <a:gd name="T1" fmla="*/ 1 h 85"/>
                <a:gd name="T2" fmla="*/ 0 w 59"/>
                <a:gd name="T3" fmla="*/ 1 h 85"/>
                <a:gd name="T4" fmla="*/ 0 w 59"/>
                <a:gd name="T5" fmla="*/ 1 h 85"/>
                <a:gd name="T6" fmla="*/ 0 w 59"/>
                <a:gd name="T7" fmla="*/ 1 h 85"/>
                <a:gd name="T8" fmla="*/ 0 w 59"/>
                <a:gd name="T9" fmla="*/ 1 h 85"/>
                <a:gd name="T10" fmla="*/ 0 w 59"/>
                <a:gd name="T11" fmla="*/ 0 h 85"/>
                <a:gd name="T12" fmla="*/ 0 w 59"/>
                <a:gd name="T13" fmla="*/ 1 h 85"/>
                <a:gd name="T14" fmla="*/ 0 w 59"/>
                <a:gd name="T15" fmla="*/ 1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85"/>
                <a:gd name="T26" fmla="*/ 59 w 59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85">
                  <a:moveTo>
                    <a:pt x="0" y="17"/>
                  </a:moveTo>
                  <a:lnTo>
                    <a:pt x="27" y="85"/>
                  </a:lnTo>
                  <a:lnTo>
                    <a:pt x="59" y="83"/>
                  </a:lnTo>
                  <a:lnTo>
                    <a:pt x="57" y="45"/>
                  </a:lnTo>
                  <a:lnTo>
                    <a:pt x="42" y="13"/>
                  </a:lnTo>
                  <a:lnTo>
                    <a:pt x="13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7" name="Freeform 133"/>
            <p:cNvSpPr>
              <a:spLocks/>
            </p:cNvSpPr>
            <p:nvPr/>
          </p:nvSpPr>
          <p:spPr bwMode="auto">
            <a:xfrm>
              <a:off x="4277" y="2190"/>
              <a:ext cx="27" cy="41"/>
            </a:xfrm>
            <a:custGeom>
              <a:avLst/>
              <a:gdLst>
                <a:gd name="T0" fmla="*/ 1 w 53"/>
                <a:gd name="T1" fmla="*/ 0 h 84"/>
                <a:gd name="T2" fmla="*/ 0 w 53"/>
                <a:gd name="T3" fmla="*/ 0 h 84"/>
                <a:gd name="T4" fmla="*/ 0 w 53"/>
                <a:gd name="T5" fmla="*/ 0 h 84"/>
                <a:gd name="T6" fmla="*/ 1 w 53"/>
                <a:gd name="T7" fmla="*/ 0 h 84"/>
                <a:gd name="T8" fmla="*/ 1 w 53"/>
                <a:gd name="T9" fmla="*/ 0 h 84"/>
                <a:gd name="T10" fmla="*/ 1 w 53"/>
                <a:gd name="T11" fmla="*/ 0 h 84"/>
                <a:gd name="T12" fmla="*/ 1 w 53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84"/>
                <a:gd name="T23" fmla="*/ 53 w 53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84">
                  <a:moveTo>
                    <a:pt x="17" y="0"/>
                  </a:moveTo>
                  <a:lnTo>
                    <a:pt x="0" y="48"/>
                  </a:lnTo>
                  <a:lnTo>
                    <a:pt x="0" y="80"/>
                  </a:lnTo>
                  <a:lnTo>
                    <a:pt x="42" y="84"/>
                  </a:lnTo>
                  <a:lnTo>
                    <a:pt x="53" y="4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8" name="Freeform 134"/>
            <p:cNvSpPr>
              <a:spLocks/>
            </p:cNvSpPr>
            <p:nvPr/>
          </p:nvSpPr>
          <p:spPr bwMode="auto">
            <a:xfrm>
              <a:off x="4274" y="2186"/>
              <a:ext cx="42" cy="48"/>
            </a:xfrm>
            <a:custGeom>
              <a:avLst/>
              <a:gdLst>
                <a:gd name="T0" fmla="*/ 0 w 86"/>
                <a:gd name="T1" fmla="*/ 0 h 97"/>
                <a:gd name="T2" fmla="*/ 0 w 86"/>
                <a:gd name="T3" fmla="*/ 0 h 97"/>
                <a:gd name="T4" fmla="*/ 0 w 86"/>
                <a:gd name="T5" fmla="*/ 0 h 97"/>
                <a:gd name="T6" fmla="*/ 0 w 86"/>
                <a:gd name="T7" fmla="*/ 0 h 97"/>
                <a:gd name="T8" fmla="*/ 0 w 86"/>
                <a:gd name="T9" fmla="*/ 0 h 97"/>
                <a:gd name="T10" fmla="*/ 0 w 86"/>
                <a:gd name="T11" fmla="*/ 0 h 97"/>
                <a:gd name="T12" fmla="*/ 0 w 86"/>
                <a:gd name="T13" fmla="*/ 0 h 97"/>
                <a:gd name="T14" fmla="*/ 0 w 86"/>
                <a:gd name="T15" fmla="*/ 0 h 97"/>
                <a:gd name="T16" fmla="*/ 0 w 86"/>
                <a:gd name="T17" fmla="*/ 0 h 97"/>
                <a:gd name="T18" fmla="*/ 0 w 86"/>
                <a:gd name="T19" fmla="*/ 0 h 97"/>
                <a:gd name="T20" fmla="*/ 0 w 86"/>
                <a:gd name="T21" fmla="*/ 0 h 97"/>
                <a:gd name="T22" fmla="*/ 0 w 86"/>
                <a:gd name="T23" fmla="*/ 0 h 97"/>
                <a:gd name="T24" fmla="*/ 0 w 86"/>
                <a:gd name="T25" fmla="*/ 0 h 97"/>
                <a:gd name="T26" fmla="*/ 0 w 86"/>
                <a:gd name="T27" fmla="*/ 0 h 97"/>
                <a:gd name="T28" fmla="*/ 0 w 86"/>
                <a:gd name="T29" fmla="*/ 0 h 97"/>
                <a:gd name="T30" fmla="*/ 0 w 86"/>
                <a:gd name="T31" fmla="*/ 0 h 97"/>
                <a:gd name="T32" fmla="*/ 0 w 86"/>
                <a:gd name="T33" fmla="*/ 0 h 97"/>
                <a:gd name="T34" fmla="*/ 0 w 86"/>
                <a:gd name="T35" fmla="*/ 0 h 97"/>
                <a:gd name="T36" fmla="*/ 0 w 86"/>
                <a:gd name="T37" fmla="*/ 0 h 97"/>
                <a:gd name="T38" fmla="*/ 0 w 86"/>
                <a:gd name="T39" fmla="*/ 0 h 97"/>
                <a:gd name="T40" fmla="*/ 0 w 86"/>
                <a:gd name="T41" fmla="*/ 0 h 97"/>
                <a:gd name="T42" fmla="*/ 0 w 86"/>
                <a:gd name="T43" fmla="*/ 0 h 97"/>
                <a:gd name="T44" fmla="*/ 0 w 86"/>
                <a:gd name="T45" fmla="*/ 0 h 97"/>
                <a:gd name="T46" fmla="*/ 0 w 86"/>
                <a:gd name="T47" fmla="*/ 0 h 97"/>
                <a:gd name="T48" fmla="*/ 0 w 86"/>
                <a:gd name="T49" fmla="*/ 0 h 97"/>
                <a:gd name="T50" fmla="*/ 0 w 86"/>
                <a:gd name="T51" fmla="*/ 0 h 97"/>
                <a:gd name="T52" fmla="*/ 0 w 86"/>
                <a:gd name="T53" fmla="*/ 0 h 97"/>
                <a:gd name="T54" fmla="*/ 0 w 86"/>
                <a:gd name="T55" fmla="*/ 0 h 97"/>
                <a:gd name="T56" fmla="*/ 0 w 86"/>
                <a:gd name="T57" fmla="*/ 0 h 97"/>
                <a:gd name="T58" fmla="*/ 0 w 86"/>
                <a:gd name="T59" fmla="*/ 0 h 97"/>
                <a:gd name="T60" fmla="*/ 0 w 86"/>
                <a:gd name="T61" fmla="*/ 0 h 97"/>
                <a:gd name="T62" fmla="*/ 0 w 86"/>
                <a:gd name="T63" fmla="*/ 0 h 97"/>
                <a:gd name="T64" fmla="*/ 0 w 86"/>
                <a:gd name="T65" fmla="*/ 0 h 97"/>
                <a:gd name="T66" fmla="*/ 0 w 86"/>
                <a:gd name="T67" fmla="*/ 0 h 97"/>
                <a:gd name="T68" fmla="*/ 0 w 86"/>
                <a:gd name="T69" fmla="*/ 0 h 97"/>
                <a:gd name="T70" fmla="*/ 0 w 86"/>
                <a:gd name="T71" fmla="*/ 0 h 97"/>
                <a:gd name="T72" fmla="*/ 0 w 86"/>
                <a:gd name="T73" fmla="*/ 0 h 97"/>
                <a:gd name="T74" fmla="*/ 0 w 86"/>
                <a:gd name="T75" fmla="*/ 0 h 97"/>
                <a:gd name="T76" fmla="*/ 0 w 86"/>
                <a:gd name="T77" fmla="*/ 0 h 97"/>
                <a:gd name="T78" fmla="*/ 0 w 86"/>
                <a:gd name="T79" fmla="*/ 0 h 97"/>
                <a:gd name="T80" fmla="*/ 0 w 86"/>
                <a:gd name="T81" fmla="*/ 0 h 97"/>
                <a:gd name="T82" fmla="*/ 0 w 86"/>
                <a:gd name="T83" fmla="*/ 0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6"/>
                <a:gd name="T127" fmla="*/ 0 h 97"/>
                <a:gd name="T128" fmla="*/ 86 w 86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6" h="97">
                  <a:moveTo>
                    <a:pt x="4" y="88"/>
                  </a:moveTo>
                  <a:lnTo>
                    <a:pt x="2" y="88"/>
                  </a:lnTo>
                  <a:lnTo>
                    <a:pt x="2" y="86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4" y="39"/>
                  </a:lnTo>
                  <a:lnTo>
                    <a:pt x="6" y="35"/>
                  </a:lnTo>
                  <a:lnTo>
                    <a:pt x="8" y="29"/>
                  </a:lnTo>
                  <a:lnTo>
                    <a:pt x="10" y="25"/>
                  </a:lnTo>
                  <a:lnTo>
                    <a:pt x="12" y="21"/>
                  </a:lnTo>
                  <a:lnTo>
                    <a:pt x="12" y="16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7" y="6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2"/>
                  </a:lnTo>
                  <a:lnTo>
                    <a:pt x="50" y="4"/>
                  </a:lnTo>
                  <a:lnTo>
                    <a:pt x="55" y="6"/>
                  </a:lnTo>
                  <a:lnTo>
                    <a:pt x="61" y="8"/>
                  </a:lnTo>
                  <a:lnTo>
                    <a:pt x="67" y="10"/>
                  </a:lnTo>
                  <a:lnTo>
                    <a:pt x="72" y="12"/>
                  </a:lnTo>
                  <a:lnTo>
                    <a:pt x="76" y="16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86" y="27"/>
                  </a:lnTo>
                  <a:lnTo>
                    <a:pt x="86" y="33"/>
                  </a:lnTo>
                  <a:lnTo>
                    <a:pt x="86" y="39"/>
                  </a:lnTo>
                  <a:lnTo>
                    <a:pt x="84" y="44"/>
                  </a:lnTo>
                  <a:lnTo>
                    <a:pt x="84" y="50"/>
                  </a:lnTo>
                  <a:lnTo>
                    <a:pt x="82" y="56"/>
                  </a:lnTo>
                  <a:lnTo>
                    <a:pt x="80" y="61"/>
                  </a:lnTo>
                  <a:lnTo>
                    <a:pt x="76" y="67"/>
                  </a:lnTo>
                  <a:lnTo>
                    <a:pt x="74" y="73"/>
                  </a:lnTo>
                  <a:lnTo>
                    <a:pt x="72" y="78"/>
                  </a:lnTo>
                  <a:lnTo>
                    <a:pt x="70" y="82"/>
                  </a:lnTo>
                  <a:lnTo>
                    <a:pt x="67" y="86"/>
                  </a:lnTo>
                  <a:lnTo>
                    <a:pt x="65" y="90"/>
                  </a:lnTo>
                  <a:lnTo>
                    <a:pt x="61" y="96"/>
                  </a:lnTo>
                  <a:lnTo>
                    <a:pt x="61" y="97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36" y="80"/>
                  </a:lnTo>
                  <a:lnTo>
                    <a:pt x="38" y="77"/>
                  </a:lnTo>
                  <a:lnTo>
                    <a:pt x="38" y="71"/>
                  </a:lnTo>
                  <a:lnTo>
                    <a:pt x="38" y="67"/>
                  </a:lnTo>
                  <a:lnTo>
                    <a:pt x="38" y="61"/>
                  </a:lnTo>
                  <a:lnTo>
                    <a:pt x="38" y="58"/>
                  </a:lnTo>
                  <a:lnTo>
                    <a:pt x="38" y="52"/>
                  </a:lnTo>
                  <a:lnTo>
                    <a:pt x="38" y="46"/>
                  </a:lnTo>
                  <a:lnTo>
                    <a:pt x="36" y="40"/>
                  </a:lnTo>
                  <a:lnTo>
                    <a:pt x="36" y="35"/>
                  </a:lnTo>
                  <a:lnTo>
                    <a:pt x="34" y="29"/>
                  </a:lnTo>
                  <a:lnTo>
                    <a:pt x="32" y="23"/>
                  </a:lnTo>
                  <a:lnTo>
                    <a:pt x="31" y="23"/>
                  </a:lnTo>
                  <a:lnTo>
                    <a:pt x="29" y="27"/>
                  </a:lnTo>
                  <a:lnTo>
                    <a:pt x="27" y="31"/>
                  </a:lnTo>
                  <a:lnTo>
                    <a:pt x="23" y="37"/>
                  </a:lnTo>
                  <a:lnTo>
                    <a:pt x="21" y="40"/>
                  </a:lnTo>
                  <a:lnTo>
                    <a:pt x="21" y="46"/>
                  </a:lnTo>
                  <a:lnTo>
                    <a:pt x="19" y="50"/>
                  </a:lnTo>
                  <a:lnTo>
                    <a:pt x="19" y="58"/>
                  </a:lnTo>
                  <a:lnTo>
                    <a:pt x="17" y="59"/>
                  </a:lnTo>
                  <a:lnTo>
                    <a:pt x="17" y="63"/>
                  </a:lnTo>
                  <a:lnTo>
                    <a:pt x="17" y="67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7" y="78"/>
                  </a:lnTo>
                  <a:lnTo>
                    <a:pt x="19" y="82"/>
                  </a:lnTo>
                  <a:lnTo>
                    <a:pt x="19" y="88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59" name="Freeform 135"/>
            <p:cNvSpPr>
              <a:spLocks/>
            </p:cNvSpPr>
            <p:nvPr/>
          </p:nvSpPr>
          <p:spPr bwMode="auto">
            <a:xfrm>
              <a:off x="4039" y="2311"/>
              <a:ext cx="50" cy="14"/>
            </a:xfrm>
            <a:custGeom>
              <a:avLst/>
              <a:gdLst>
                <a:gd name="T0" fmla="*/ 1 w 100"/>
                <a:gd name="T1" fmla="*/ 1 h 27"/>
                <a:gd name="T2" fmla="*/ 1 w 100"/>
                <a:gd name="T3" fmla="*/ 0 h 27"/>
                <a:gd name="T4" fmla="*/ 1 w 100"/>
                <a:gd name="T5" fmla="*/ 1 h 27"/>
                <a:gd name="T6" fmla="*/ 0 w 100"/>
                <a:gd name="T7" fmla="*/ 1 h 27"/>
                <a:gd name="T8" fmla="*/ 1 w 100"/>
                <a:gd name="T9" fmla="*/ 1 h 27"/>
                <a:gd name="T10" fmla="*/ 1 w 100"/>
                <a:gd name="T11" fmla="*/ 1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27"/>
                <a:gd name="T20" fmla="*/ 100 w 100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27">
                  <a:moveTo>
                    <a:pt x="1" y="12"/>
                  </a:moveTo>
                  <a:lnTo>
                    <a:pt x="93" y="0"/>
                  </a:lnTo>
                  <a:lnTo>
                    <a:pt x="100" y="25"/>
                  </a:lnTo>
                  <a:lnTo>
                    <a:pt x="0" y="27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0" name="Freeform 139"/>
            <p:cNvSpPr>
              <a:spLocks/>
            </p:cNvSpPr>
            <p:nvPr/>
          </p:nvSpPr>
          <p:spPr bwMode="auto">
            <a:xfrm>
              <a:off x="4250" y="2317"/>
              <a:ext cx="55" cy="14"/>
            </a:xfrm>
            <a:custGeom>
              <a:avLst/>
              <a:gdLst>
                <a:gd name="T0" fmla="*/ 1 w 110"/>
                <a:gd name="T1" fmla="*/ 0 h 28"/>
                <a:gd name="T2" fmla="*/ 1 w 110"/>
                <a:gd name="T3" fmla="*/ 1 h 28"/>
                <a:gd name="T4" fmla="*/ 1 w 110"/>
                <a:gd name="T5" fmla="*/ 1 h 28"/>
                <a:gd name="T6" fmla="*/ 0 w 110"/>
                <a:gd name="T7" fmla="*/ 1 h 28"/>
                <a:gd name="T8" fmla="*/ 1 w 110"/>
                <a:gd name="T9" fmla="*/ 0 h 28"/>
                <a:gd name="T10" fmla="*/ 1 w 110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28"/>
                <a:gd name="T20" fmla="*/ 110 w 110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28">
                  <a:moveTo>
                    <a:pt x="3" y="0"/>
                  </a:moveTo>
                  <a:lnTo>
                    <a:pt x="108" y="9"/>
                  </a:lnTo>
                  <a:lnTo>
                    <a:pt x="110" y="28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1" name="Freeform 142"/>
            <p:cNvSpPr>
              <a:spLocks/>
            </p:cNvSpPr>
            <p:nvPr/>
          </p:nvSpPr>
          <p:spPr bwMode="auto">
            <a:xfrm>
              <a:off x="4146" y="2431"/>
              <a:ext cx="44" cy="49"/>
            </a:xfrm>
            <a:custGeom>
              <a:avLst/>
              <a:gdLst>
                <a:gd name="T0" fmla="*/ 1 w 88"/>
                <a:gd name="T1" fmla="*/ 1 h 97"/>
                <a:gd name="T2" fmla="*/ 1 w 88"/>
                <a:gd name="T3" fmla="*/ 1 h 97"/>
                <a:gd name="T4" fmla="*/ 0 w 88"/>
                <a:gd name="T5" fmla="*/ 1 h 97"/>
                <a:gd name="T6" fmla="*/ 0 w 88"/>
                <a:gd name="T7" fmla="*/ 1 h 97"/>
                <a:gd name="T8" fmla="*/ 1 w 88"/>
                <a:gd name="T9" fmla="*/ 1 h 97"/>
                <a:gd name="T10" fmla="*/ 1 w 88"/>
                <a:gd name="T11" fmla="*/ 1 h 97"/>
                <a:gd name="T12" fmla="*/ 1 w 88"/>
                <a:gd name="T13" fmla="*/ 1 h 97"/>
                <a:gd name="T14" fmla="*/ 1 w 88"/>
                <a:gd name="T15" fmla="*/ 1 h 97"/>
                <a:gd name="T16" fmla="*/ 1 w 88"/>
                <a:gd name="T17" fmla="*/ 1 h 97"/>
                <a:gd name="T18" fmla="*/ 1 w 88"/>
                <a:gd name="T19" fmla="*/ 1 h 97"/>
                <a:gd name="T20" fmla="*/ 1 w 88"/>
                <a:gd name="T21" fmla="*/ 1 h 97"/>
                <a:gd name="T22" fmla="*/ 1 w 88"/>
                <a:gd name="T23" fmla="*/ 0 h 97"/>
                <a:gd name="T24" fmla="*/ 1 w 88"/>
                <a:gd name="T25" fmla="*/ 0 h 97"/>
                <a:gd name="T26" fmla="*/ 1 w 88"/>
                <a:gd name="T27" fmla="*/ 0 h 97"/>
                <a:gd name="T28" fmla="*/ 1 w 88"/>
                <a:gd name="T29" fmla="*/ 1 h 97"/>
                <a:gd name="T30" fmla="*/ 1 w 88"/>
                <a:gd name="T31" fmla="*/ 1 h 97"/>
                <a:gd name="T32" fmla="*/ 1 w 88"/>
                <a:gd name="T33" fmla="*/ 1 h 97"/>
                <a:gd name="T34" fmla="*/ 1 w 88"/>
                <a:gd name="T35" fmla="*/ 1 h 97"/>
                <a:gd name="T36" fmla="*/ 1 w 88"/>
                <a:gd name="T37" fmla="*/ 1 h 97"/>
                <a:gd name="T38" fmla="*/ 1 w 88"/>
                <a:gd name="T39" fmla="*/ 1 h 97"/>
                <a:gd name="T40" fmla="*/ 1 w 88"/>
                <a:gd name="T41" fmla="*/ 1 h 97"/>
                <a:gd name="T42" fmla="*/ 1 w 88"/>
                <a:gd name="T43" fmla="*/ 1 h 97"/>
                <a:gd name="T44" fmla="*/ 1 w 88"/>
                <a:gd name="T45" fmla="*/ 1 h 97"/>
                <a:gd name="T46" fmla="*/ 1 w 88"/>
                <a:gd name="T47" fmla="*/ 1 h 97"/>
                <a:gd name="T48" fmla="*/ 1 w 88"/>
                <a:gd name="T49" fmla="*/ 1 h 97"/>
                <a:gd name="T50" fmla="*/ 1 w 88"/>
                <a:gd name="T51" fmla="*/ 1 h 97"/>
                <a:gd name="T52" fmla="*/ 1 w 88"/>
                <a:gd name="T53" fmla="*/ 1 h 97"/>
                <a:gd name="T54" fmla="*/ 1 w 88"/>
                <a:gd name="T55" fmla="*/ 1 h 97"/>
                <a:gd name="T56" fmla="*/ 1 w 88"/>
                <a:gd name="T57" fmla="*/ 1 h 97"/>
                <a:gd name="T58" fmla="*/ 1 w 88"/>
                <a:gd name="T59" fmla="*/ 1 h 97"/>
                <a:gd name="T60" fmla="*/ 1 w 88"/>
                <a:gd name="T61" fmla="*/ 1 h 97"/>
                <a:gd name="T62" fmla="*/ 1 w 88"/>
                <a:gd name="T63" fmla="*/ 1 h 97"/>
                <a:gd name="T64" fmla="*/ 1 w 88"/>
                <a:gd name="T65" fmla="*/ 1 h 97"/>
                <a:gd name="T66" fmla="*/ 1 w 88"/>
                <a:gd name="T67" fmla="*/ 1 h 97"/>
                <a:gd name="T68" fmla="*/ 1 w 88"/>
                <a:gd name="T69" fmla="*/ 1 h 97"/>
                <a:gd name="T70" fmla="*/ 1 w 88"/>
                <a:gd name="T71" fmla="*/ 1 h 97"/>
                <a:gd name="T72" fmla="*/ 1 w 88"/>
                <a:gd name="T73" fmla="*/ 1 h 97"/>
                <a:gd name="T74" fmla="*/ 1 w 88"/>
                <a:gd name="T75" fmla="*/ 1 h 97"/>
                <a:gd name="T76" fmla="*/ 1 w 88"/>
                <a:gd name="T77" fmla="*/ 1 h 97"/>
                <a:gd name="T78" fmla="*/ 1 w 88"/>
                <a:gd name="T79" fmla="*/ 1 h 97"/>
                <a:gd name="T80" fmla="*/ 1 w 88"/>
                <a:gd name="T81" fmla="*/ 1 h 97"/>
                <a:gd name="T82" fmla="*/ 1 w 88"/>
                <a:gd name="T83" fmla="*/ 1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8"/>
                <a:gd name="T127" fmla="*/ 0 h 97"/>
                <a:gd name="T128" fmla="*/ 88 w 88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8" h="97">
                  <a:moveTo>
                    <a:pt x="4" y="88"/>
                  </a:moveTo>
                  <a:lnTo>
                    <a:pt x="2" y="86"/>
                  </a:lnTo>
                  <a:lnTo>
                    <a:pt x="2" y="84"/>
                  </a:lnTo>
                  <a:lnTo>
                    <a:pt x="2" y="82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2" y="57"/>
                  </a:lnTo>
                  <a:lnTo>
                    <a:pt x="2" y="51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6" y="38"/>
                  </a:lnTo>
                  <a:lnTo>
                    <a:pt x="8" y="34"/>
                  </a:lnTo>
                  <a:lnTo>
                    <a:pt x="10" y="29"/>
                  </a:lnTo>
                  <a:lnTo>
                    <a:pt x="10" y="25"/>
                  </a:lnTo>
                  <a:lnTo>
                    <a:pt x="12" y="19"/>
                  </a:lnTo>
                  <a:lnTo>
                    <a:pt x="14" y="15"/>
                  </a:lnTo>
                  <a:lnTo>
                    <a:pt x="16" y="12"/>
                  </a:lnTo>
                  <a:lnTo>
                    <a:pt x="17" y="8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4"/>
                  </a:lnTo>
                  <a:lnTo>
                    <a:pt x="63" y="6"/>
                  </a:lnTo>
                  <a:lnTo>
                    <a:pt x="67" y="8"/>
                  </a:lnTo>
                  <a:lnTo>
                    <a:pt x="75" y="12"/>
                  </a:lnTo>
                  <a:lnTo>
                    <a:pt x="78" y="13"/>
                  </a:lnTo>
                  <a:lnTo>
                    <a:pt x="82" y="17"/>
                  </a:lnTo>
                  <a:lnTo>
                    <a:pt x="84" y="21"/>
                  </a:lnTo>
                  <a:lnTo>
                    <a:pt x="88" y="27"/>
                  </a:lnTo>
                  <a:lnTo>
                    <a:pt x="88" y="31"/>
                  </a:lnTo>
                  <a:lnTo>
                    <a:pt x="88" y="36"/>
                  </a:lnTo>
                  <a:lnTo>
                    <a:pt x="86" y="44"/>
                  </a:lnTo>
                  <a:lnTo>
                    <a:pt x="86" y="50"/>
                  </a:lnTo>
                  <a:lnTo>
                    <a:pt x="84" y="55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6" y="72"/>
                  </a:lnTo>
                  <a:lnTo>
                    <a:pt x="73" y="76"/>
                  </a:lnTo>
                  <a:lnTo>
                    <a:pt x="71" y="82"/>
                  </a:lnTo>
                  <a:lnTo>
                    <a:pt x="67" y="86"/>
                  </a:lnTo>
                  <a:lnTo>
                    <a:pt x="65" y="89"/>
                  </a:lnTo>
                  <a:lnTo>
                    <a:pt x="63" y="95"/>
                  </a:lnTo>
                  <a:lnTo>
                    <a:pt x="61" y="97"/>
                  </a:lnTo>
                  <a:lnTo>
                    <a:pt x="38" y="89"/>
                  </a:lnTo>
                  <a:lnTo>
                    <a:pt x="38" y="88"/>
                  </a:lnTo>
                  <a:lnTo>
                    <a:pt x="38" y="84"/>
                  </a:lnTo>
                  <a:lnTo>
                    <a:pt x="38" y="80"/>
                  </a:lnTo>
                  <a:lnTo>
                    <a:pt x="38" y="74"/>
                  </a:lnTo>
                  <a:lnTo>
                    <a:pt x="38" y="70"/>
                  </a:lnTo>
                  <a:lnTo>
                    <a:pt x="40" y="67"/>
                  </a:lnTo>
                  <a:lnTo>
                    <a:pt x="38" y="61"/>
                  </a:lnTo>
                  <a:lnTo>
                    <a:pt x="38" y="55"/>
                  </a:lnTo>
                  <a:lnTo>
                    <a:pt x="38" y="50"/>
                  </a:lnTo>
                  <a:lnTo>
                    <a:pt x="38" y="46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5" y="27"/>
                  </a:lnTo>
                  <a:lnTo>
                    <a:pt x="33" y="23"/>
                  </a:lnTo>
                  <a:lnTo>
                    <a:pt x="31" y="25"/>
                  </a:lnTo>
                  <a:lnTo>
                    <a:pt x="27" y="29"/>
                  </a:lnTo>
                  <a:lnTo>
                    <a:pt x="25" y="36"/>
                  </a:lnTo>
                  <a:lnTo>
                    <a:pt x="23" y="40"/>
                  </a:lnTo>
                  <a:lnTo>
                    <a:pt x="21" y="44"/>
                  </a:lnTo>
                  <a:lnTo>
                    <a:pt x="21" y="50"/>
                  </a:lnTo>
                  <a:lnTo>
                    <a:pt x="19" y="55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19" y="65"/>
                  </a:lnTo>
                  <a:lnTo>
                    <a:pt x="19" y="69"/>
                  </a:lnTo>
                  <a:lnTo>
                    <a:pt x="19" y="72"/>
                  </a:lnTo>
                  <a:lnTo>
                    <a:pt x="19" y="76"/>
                  </a:lnTo>
                  <a:lnTo>
                    <a:pt x="19" y="82"/>
                  </a:lnTo>
                  <a:lnTo>
                    <a:pt x="19" y="86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2" name="Freeform 144"/>
            <p:cNvSpPr>
              <a:spLocks/>
            </p:cNvSpPr>
            <p:nvPr/>
          </p:nvSpPr>
          <p:spPr bwMode="auto">
            <a:xfrm>
              <a:off x="4133" y="2545"/>
              <a:ext cx="49" cy="13"/>
            </a:xfrm>
            <a:custGeom>
              <a:avLst/>
              <a:gdLst>
                <a:gd name="T0" fmla="*/ 0 w 99"/>
                <a:gd name="T1" fmla="*/ 0 h 27"/>
                <a:gd name="T2" fmla="*/ 0 w 99"/>
                <a:gd name="T3" fmla="*/ 0 h 27"/>
                <a:gd name="T4" fmla="*/ 0 w 99"/>
                <a:gd name="T5" fmla="*/ 0 h 27"/>
                <a:gd name="T6" fmla="*/ 0 w 99"/>
                <a:gd name="T7" fmla="*/ 0 h 27"/>
                <a:gd name="T8" fmla="*/ 0 w 99"/>
                <a:gd name="T9" fmla="*/ 0 h 27"/>
                <a:gd name="T10" fmla="*/ 0 w 99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27"/>
                <a:gd name="T20" fmla="*/ 99 w 99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27">
                  <a:moveTo>
                    <a:pt x="0" y="8"/>
                  </a:moveTo>
                  <a:lnTo>
                    <a:pt x="91" y="0"/>
                  </a:lnTo>
                  <a:lnTo>
                    <a:pt x="99" y="27"/>
                  </a:lnTo>
                  <a:lnTo>
                    <a:pt x="2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3" name="Freeform 145"/>
            <p:cNvSpPr>
              <a:spLocks/>
            </p:cNvSpPr>
            <p:nvPr/>
          </p:nvSpPr>
          <p:spPr bwMode="auto">
            <a:xfrm>
              <a:off x="4262" y="2475"/>
              <a:ext cx="50" cy="14"/>
            </a:xfrm>
            <a:custGeom>
              <a:avLst/>
              <a:gdLst>
                <a:gd name="T0" fmla="*/ 1 w 99"/>
                <a:gd name="T1" fmla="*/ 1 h 28"/>
                <a:gd name="T2" fmla="*/ 1 w 99"/>
                <a:gd name="T3" fmla="*/ 1 h 28"/>
                <a:gd name="T4" fmla="*/ 1 w 99"/>
                <a:gd name="T5" fmla="*/ 1 h 28"/>
                <a:gd name="T6" fmla="*/ 1 w 99"/>
                <a:gd name="T7" fmla="*/ 1 h 28"/>
                <a:gd name="T8" fmla="*/ 1 w 99"/>
                <a:gd name="T9" fmla="*/ 1 h 28"/>
                <a:gd name="T10" fmla="*/ 1 w 99"/>
                <a:gd name="T11" fmla="*/ 1 h 28"/>
                <a:gd name="T12" fmla="*/ 1 w 99"/>
                <a:gd name="T13" fmla="*/ 1 h 28"/>
                <a:gd name="T14" fmla="*/ 1 w 99"/>
                <a:gd name="T15" fmla="*/ 1 h 28"/>
                <a:gd name="T16" fmla="*/ 1 w 99"/>
                <a:gd name="T17" fmla="*/ 1 h 28"/>
                <a:gd name="T18" fmla="*/ 1 w 99"/>
                <a:gd name="T19" fmla="*/ 1 h 28"/>
                <a:gd name="T20" fmla="*/ 1 w 99"/>
                <a:gd name="T21" fmla="*/ 1 h 28"/>
                <a:gd name="T22" fmla="*/ 1 w 99"/>
                <a:gd name="T23" fmla="*/ 1 h 28"/>
                <a:gd name="T24" fmla="*/ 1 w 99"/>
                <a:gd name="T25" fmla="*/ 1 h 28"/>
                <a:gd name="T26" fmla="*/ 1 w 99"/>
                <a:gd name="T27" fmla="*/ 1 h 28"/>
                <a:gd name="T28" fmla="*/ 1 w 99"/>
                <a:gd name="T29" fmla="*/ 1 h 28"/>
                <a:gd name="T30" fmla="*/ 1 w 99"/>
                <a:gd name="T31" fmla="*/ 1 h 28"/>
                <a:gd name="T32" fmla="*/ 1 w 99"/>
                <a:gd name="T33" fmla="*/ 1 h 28"/>
                <a:gd name="T34" fmla="*/ 1 w 99"/>
                <a:gd name="T35" fmla="*/ 0 h 28"/>
                <a:gd name="T36" fmla="*/ 0 w 99"/>
                <a:gd name="T37" fmla="*/ 1 h 28"/>
                <a:gd name="T38" fmla="*/ 1 w 99"/>
                <a:gd name="T39" fmla="*/ 1 h 28"/>
                <a:gd name="T40" fmla="*/ 1 w 99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9"/>
                <a:gd name="T64" fmla="*/ 0 h 28"/>
                <a:gd name="T65" fmla="*/ 99 w 99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" h="28">
                  <a:moveTo>
                    <a:pt x="33" y="28"/>
                  </a:moveTo>
                  <a:lnTo>
                    <a:pt x="33" y="28"/>
                  </a:lnTo>
                  <a:lnTo>
                    <a:pt x="33" y="26"/>
                  </a:lnTo>
                  <a:lnTo>
                    <a:pt x="35" y="24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8" y="20"/>
                  </a:lnTo>
                  <a:lnTo>
                    <a:pt x="54" y="19"/>
                  </a:lnTo>
                  <a:lnTo>
                    <a:pt x="59" y="17"/>
                  </a:lnTo>
                  <a:lnTo>
                    <a:pt x="63" y="17"/>
                  </a:lnTo>
                  <a:lnTo>
                    <a:pt x="67" y="17"/>
                  </a:lnTo>
                  <a:lnTo>
                    <a:pt x="71" y="15"/>
                  </a:lnTo>
                  <a:lnTo>
                    <a:pt x="76" y="15"/>
                  </a:lnTo>
                  <a:lnTo>
                    <a:pt x="82" y="15"/>
                  </a:lnTo>
                  <a:lnTo>
                    <a:pt x="88" y="15"/>
                  </a:lnTo>
                  <a:lnTo>
                    <a:pt x="93" y="15"/>
                  </a:lnTo>
                  <a:lnTo>
                    <a:pt x="99" y="15"/>
                  </a:lnTo>
                  <a:lnTo>
                    <a:pt x="44" y="0"/>
                  </a:lnTo>
                  <a:lnTo>
                    <a:pt x="0" y="5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4" name="Freeform 146"/>
            <p:cNvSpPr>
              <a:spLocks/>
            </p:cNvSpPr>
            <p:nvPr/>
          </p:nvSpPr>
          <p:spPr bwMode="auto">
            <a:xfrm>
              <a:off x="4351" y="2546"/>
              <a:ext cx="55" cy="14"/>
            </a:xfrm>
            <a:custGeom>
              <a:avLst/>
              <a:gdLst>
                <a:gd name="T0" fmla="*/ 1 w 110"/>
                <a:gd name="T1" fmla="*/ 0 h 29"/>
                <a:gd name="T2" fmla="*/ 1 w 110"/>
                <a:gd name="T3" fmla="*/ 0 h 29"/>
                <a:gd name="T4" fmla="*/ 1 w 110"/>
                <a:gd name="T5" fmla="*/ 0 h 29"/>
                <a:gd name="T6" fmla="*/ 0 w 110"/>
                <a:gd name="T7" fmla="*/ 0 h 29"/>
                <a:gd name="T8" fmla="*/ 1 w 110"/>
                <a:gd name="T9" fmla="*/ 0 h 29"/>
                <a:gd name="T10" fmla="*/ 1 w 110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29"/>
                <a:gd name="T20" fmla="*/ 110 w 110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29">
                  <a:moveTo>
                    <a:pt x="2" y="4"/>
                  </a:moveTo>
                  <a:lnTo>
                    <a:pt x="108" y="0"/>
                  </a:lnTo>
                  <a:lnTo>
                    <a:pt x="110" y="25"/>
                  </a:lnTo>
                  <a:lnTo>
                    <a:pt x="0" y="29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5" name="Freeform 148"/>
            <p:cNvSpPr>
              <a:spLocks/>
            </p:cNvSpPr>
            <p:nvPr/>
          </p:nvSpPr>
          <p:spPr bwMode="auto">
            <a:xfrm>
              <a:off x="4147" y="2084"/>
              <a:ext cx="50" cy="14"/>
            </a:xfrm>
            <a:custGeom>
              <a:avLst/>
              <a:gdLst>
                <a:gd name="T0" fmla="*/ 1 w 99"/>
                <a:gd name="T1" fmla="*/ 0 h 29"/>
                <a:gd name="T2" fmla="*/ 1 w 99"/>
                <a:gd name="T3" fmla="*/ 0 h 29"/>
                <a:gd name="T4" fmla="*/ 0 w 99"/>
                <a:gd name="T5" fmla="*/ 0 h 29"/>
                <a:gd name="T6" fmla="*/ 1 w 99"/>
                <a:gd name="T7" fmla="*/ 0 h 29"/>
                <a:gd name="T8" fmla="*/ 1 w 99"/>
                <a:gd name="T9" fmla="*/ 0 h 29"/>
                <a:gd name="T10" fmla="*/ 1 w 99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29"/>
                <a:gd name="T20" fmla="*/ 99 w 9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29">
                  <a:moveTo>
                    <a:pt x="99" y="10"/>
                  </a:moveTo>
                  <a:lnTo>
                    <a:pt x="8" y="0"/>
                  </a:lnTo>
                  <a:lnTo>
                    <a:pt x="0" y="29"/>
                  </a:lnTo>
                  <a:lnTo>
                    <a:pt x="97" y="29"/>
                  </a:lnTo>
                  <a:lnTo>
                    <a:pt x="9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6" name="Freeform 151"/>
            <p:cNvSpPr>
              <a:spLocks/>
            </p:cNvSpPr>
            <p:nvPr/>
          </p:nvSpPr>
          <p:spPr bwMode="auto">
            <a:xfrm>
              <a:off x="3922" y="2539"/>
              <a:ext cx="47" cy="13"/>
            </a:xfrm>
            <a:custGeom>
              <a:avLst/>
              <a:gdLst>
                <a:gd name="T0" fmla="*/ 0 w 95"/>
                <a:gd name="T1" fmla="*/ 1 h 25"/>
                <a:gd name="T2" fmla="*/ 0 w 95"/>
                <a:gd name="T3" fmla="*/ 0 h 25"/>
                <a:gd name="T4" fmla="*/ 0 w 95"/>
                <a:gd name="T5" fmla="*/ 1 h 25"/>
                <a:gd name="T6" fmla="*/ 0 w 95"/>
                <a:gd name="T7" fmla="*/ 1 h 25"/>
                <a:gd name="T8" fmla="*/ 0 w 95"/>
                <a:gd name="T9" fmla="*/ 1 h 25"/>
                <a:gd name="T10" fmla="*/ 0 w 95"/>
                <a:gd name="T11" fmla="*/ 1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25"/>
                <a:gd name="T20" fmla="*/ 95 w 95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25">
                  <a:moveTo>
                    <a:pt x="0" y="6"/>
                  </a:moveTo>
                  <a:lnTo>
                    <a:pt x="95" y="0"/>
                  </a:lnTo>
                  <a:lnTo>
                    <a:pt x="95" y="25"/>
                  </a:lnTo>
                  <a:lnTo>
                    <a:pt x="2" y="1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7" name="Freeform 162"/>
            <p:cNvSpPr>
              <a:spLocks/>
            </p:cNvSpPr>
            <p:nvPr/>
          </p:nvSpPr>
          <p:spPr bwMode="auto">
            <a:xfrm>
              <a:off x="4053" y="2186"/>
              <a:ext cx="31" cy="43"/>
            </a:xfrm>
            <a:custGeom>
              <a:avLst/>
              <a:gdLst>
                <a:gd name="T0" fmla="*/ 0 w 63"/>
                <a:gd name="T1" fmla="*/ 0 h 88"/>
                <a:gd name="T2" fmla="*/ 0 w 63"/>
                <a:gd name="T3" fmla="*/ 0 h 88"/>
                <a:gd name="T4" fmla="*/ 0 w 63"/>
                <a:gd name="T5" fmla="*/ 0 h 88"/>
                <a:gd name="T6" fmla="*/ 0 w 63"/>
                <a:gd name="T7" fmla="*/ 0 h 88"/>
                <a:gd name="T8" fmla="*/ 0 w 63"/>
                <a:gd name="T9" fmla="*/ 0 h 88"/>
                <a:gd name="T10" fmla="*/ 0 w 63"/>
                <a:gd name="T11" fmla="*/ 0 h 88"/>
                <a:gd name="T12" fmla="*/ 0 w 63"/>
                <a:gd name="T13" fmla="*/ 0 h 88"/>
                <a:gd name="T14" fmla="*/ 0 w 6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88"/>
                <a:gd name="T26" fmla="*/ 63 w 63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88">
                  <a:moveTo>
                    <a:pt x="0" y="82"/>
                  </a:moveTo>
                  <a:lnTo>
                    <a:pt x="46" y="0"/>
                  </a:lnTo>
                  <a:lnTo>
                    <a:pt x="59" y="14"/>
                  </a:lnTo>
                  <a:lnTo>
                    <a:pt x="63" y="46"/>
                  </a:lnTo>
                  <a:lnTo>
                    <a:pt x="61" y="73"/>
                  </a:lnTo>
                  <a:lnTo>
                    <a:pt x="51" y="8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8" name="Freeform 164"/>
            <p:cNvSpPr>
              <a:spLocks/>
            </p:cNvSpPr>
            <p:nvPr/>
          </p:nvSpPr>
          <p:spPr bwMode="auto">
            <a:xfrm>
              <a:off x="4046" y="2182"/>
              <a:ext cx="42" cy="47"/>
            </a:xfrm>
            <a:custGeom>
              <a:avLst/>
              <a:gdLst>
                <a:gd name="T0" fmla="*/ 1 w 83"/>
                <a:gd name="T1" fmla="*/ 0 h 95"/>
                <a:gd name="T2" fmla="*/ 1 w 83"/>
                <a:gd name="T3" fmla="*/ 0 h 95"/>
                <a:gd name="T4" fmla="*/ 1 w 83"/>
                <a:gd name="T5" fmla="*/ 0 h 95"/>
                <a:gd name="T6" fmla="*/ 1 w 83"/>
                <a:gd name="T7" fmla="*/ 0 h 95"/>
                <a:gd name="T8" fmla="*/ 1 w 83"/>
                <a:gd name="T9" fmla="*/ 0 h 95"/>
                <a:gd name="T10" fmla="*/ 1 w 83"/>
                <a:gd name="T11" fmla="*/ 0 h 95"/>
                <a:gd name="T12" fmla="*/ 1 w 83"/>
                <a:gd name="T13" fmla="*/ 0 h 95"/>
                <a:gd name="T14" fmla="*/ 1 w 83"/>
                <a:gd name="T15" fmla="*/ 0 h 95"/>
                <a:gd name="T16" fmla="*/ 1 w 83"/>
                <a:gd name="T17" fmla="*/ 0 h 95"/>
                <a:gd name="T18" fmla="*/ 1 w 83"/>
                <a:gd name="T19" fmla="*/ 0 h 95"/>
                <a:gd name="T20" fmla="*/ 1 w 83"/>
                <a:gd name="T21" fmla="*/ 0 h 95"/>
                <a:gd name="T22" fmla="*/ 1 w 83"/>
                <a:gd name="T23" fmla="*/ 0 h 95"/>
                <a:gd name="T24" fmla="*/ 1 w 83"/>
                <a:gd name="T25" fmla="*/ 0 h 95"/>
                <a:gd name="T26" fmla="*/ 1 w 83"/>
                <a:gd name="T27" fmla="*/ 0 h 95"/>
                <a:gd name="T28" fmla="*/ 1 w 83"/>
                <a:gd name="T29" fmla="*/ 0 h 95"/>
                <a:gd name="T30" fmla="*/ 1 w 83"/>
                <a:gd name="T31" fmla="*/ 0 h 95"/>
                <a:gd name="T32" fmla="*/ 1 w 83"/>
                <a:gd name="T33" fmla="*/ 0 h 95"/>
                <a:gd name="T34" fmla="*/ 1 w 83"/>
                <a:gd name="T35" fmla="*/ 0 h 95"/>
                <a:gd name="T36" fmla="*/ 1 w 83"/>
                <a:gd name="T37" fmla="*/ 0 h 95"/>
                <a:gd name="T38" fmla="*/ 1 w 83"/>
                <a:gd name="T39" fmla="*/ 0 h 95"/>
                <a:gd name="T40" fmla="*/ 0 w 83"/>
                <a:gd name="T41" fmla="*/ 0 h 95"/>
                <a:gd name="T42" fmla="*/ 0 w 83"/>
                <a:gd name="T43" fmla="*/ 0 h 95"/>
                <a:gd name="T44" fmla="*/ 0 w 83"/>
                <a:gd name="T45" fmla="*/ 0 h 95"/>
                <a:gd name="T46" fmla="*/ 0 w 83"/>
                <a:gd name="T47" fmla="*/ 0 h 95"/>
                <a:gd name="T48" fmla="*/ 1 w 83"/>
                <a:gd name="T49" fmla="*/ 0 h 95"/>
                <a:gd name="T50" fmla="*/ 1 w 83"/>
                <a:gd name="T51" fmla="*/ 0 h 95"/>
                <a:gd name="T52" fmla="*/ 1 w 83"/>
                <a:gd name="T53" fmla="*/ 0 h 95"/>
                <a:gd name="T54" fmla="*/ 1 w 83"/>
                <a:gd name="T55" fmla="*/ 0 h 95"/>
                <a:gd name="T56" fmla="*/ 1 w 83"/>
                <a:gd name="T57" fmla="*/ 0 h 95"/>
                <a:gd name="T58" fmla="*/ 1 w 83"/>
                <a:gd name="T59" fmla="*/ 0 h 95"/>
                <a:gd name="T60" fmla="*/ 1 w 83"/>
                <a:gd name="T61" fmla="*/ 0 h 95"/>
                <a:gd name="T62" fmla="*/ 1 w 83"/>
                <a:gd name="T63" fmla="*/ 0 h 95"/>
                <a:gd name="T64" fmla="*/ 1 w 83"/>
                <a:gd name="T65" fmla="*/ 0 h 95"/>
                <a:gd name="T66" fmla="*/ 1 w 83"/>
                <a:gd name="T67" fmla="*/ 0 h 95"/>
                <a:gd name="T68" fmla="*/ 1 w 83"/>
                <a:gd name="T69" fmla="*/ 0 h 95"/>
                <a:gd name="T70" fmla="*/ 1 w 83"/>
                <a:gd name="T71" fmla="*/ 0 h 95"/>
                <a:gd name="T72" fmla="*/ 1 w 83"/>
                <a:gd name="T73" fmla="*/ 0 h 95"/>
                <a:gd name="T74" fmla="*/ 1 w 83"/>
                <a:gd name="T75" fmla="*/ 0 h 95"/>
                <a:gd name="T76" fmla="*/ 1 w 83"/>
                <a:gd name="T77" fmla="*/ 0 h 95"/>
                <a:gd name="T78" fmla="*/ 1 w 83"/>
                <a:gd name="T79" fmla="*/ 0 h 95"/>
                <a:gd name="T80" fmla="*/ 1 w 83"/>
                <a:gd name="T81" fmla="*/ 0 h 95"/>
                <a:gd name="T82" fmla="*/ 1 w 83"/>
                <a:gd name="T83" fmla="*/ 0 h 95"/>
                <a:gd name="T84" fmla="*/ 1 w 83"/>
                <a:gd name="T85" fmla="*/ 0 h 95"/>
                <a:gd name="T86" fmla="*/ 1 w 83"/>
                <a:gd name="T87" fmla="*/ 0 h 95"/>
                <a:gd name="T88" fmla="*/ 1 w 83"/>
                <a:gd name="T89" fmla="*/ 0 h 95"/>
                <a:gd name="T90" fmla="*/ 1 w 83"/>
                <a:gd name="T91" fmla="*/ 0 h 95"/>
                <a:gd name="T92" fmla="*/ 1 w 83"/>
                <a:gd name="T93" fmla="*/ 0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"/>
                <a:gd name="T142" fmla="*/ 0 h 95"/>
                <a:gd name="T143" fmla="*/ 83 w 83"/>
                <a:gd name="T144" fmla="*/ 95 h 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" h="95">
                  <a:moveTo>
                    <a:pt x="70" y="89"/>
                  </a:moveTo>
                  <a:lnTo>
                    <a:pt x="72" y="87"/>
                  </a:lnTo>
                  <a:lnTo>
                    <a:pt x="76" y="84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2" y="72"/>
                  </a:lnTo>
                  <a:lnTo>
                    <a:pt x="83" y="66"/>
                  </a:lnTo>
                  <a:lnTo>
                    <a:pt x="83" y="65"/>
                  </a:lnTo>
                  <a:lnTo>
                    <a:pt x="83" y="61"/>
                  </a:lnTo>
                  <a:lnTo>
                    <a:pt x="83" y="57"/>
                  </a:lnTo>
                  <a:lnTo>
                    <a:pt x="83" y="53"/>
                  </a:lnTo>
                  <a:lnTo>
                    <a:pt x="83" y="47"/>
                  </a:lnTo>
                  <a:lnTo>
                    <a:pt x="83" y="44"/>
                  </a:lnTo>
                  <a:lnTo>
                    <a:pt x="83" y="40"/>
                  </a:lnTo>
                  <a:lnTo>
                    <a:pt x="83" y="36"/>
                  </a:lnTo>
                  <a:lnTo>
                    <a:pt x="82" y="32"/>
                  </a:lnTo>
                  <a:lnTo>
                    <a:pt x="82" y="26"/>
                  </a:lnTo>
                  <a:lnTo>
                    <a:pt x="82" y="23"/>
                  </a:lnTo>
                  <a:lnTo>
                    <a:pt x="82" y="21"/>
                  </a:lnTo>
                  <a:lnTo>
                    <a:pt x="82" y="17"/>
                  </a:lnTo>
                  <a:lnTo>
                    <a:pt x="82" y="15"/>
                  </a:lnTo>
                  <a:lnTo>
                    <a:pt x="80" y="15"/>
                  </a:lnTo>
                  <a:lnTo>
                    <a:pt x="76" y="13"/>
                  </a:lnTo>
                  <a:lnTo>
                    <a:pt x="72" y="9"/>
                  </a:lnTo>
                  <a:lnTo>
                    <a:pt x="66" y="7"/>
                  </a:lnTo>
                  <a:lnTo>
                    <a:pt x="63" y="4"/>
                  </a:lnTo>
                  <a:lnTo>
                    <a:pt x="59" y="2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9" y="6"/>
                  </a:lnTo>
                  <a:lnTo>
                    <a:pt x="5" y="9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4" y="76"/>
                  </a:lnTo>
                  <a:lnTo>
                    <a:pt x="5" y="80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7" y="95"/>
                  </a:lnTo>
                  <a:lnTo>
                    <a:pt x="21" y="91"/>
                  </a:lnTo>
                  <a:lnTo>
                    <a:pt x="23" y="89"/>
                  </a:lnTo>
                  <a:lnTo>
                    <a:pt x="26" y="85"/>
                  </a:lnTo>
                  <a:lnTo>
                    <a:pt x="28" y="80"/>
                  </a:lnTo>
                  <a:lnTo>
                    <a:pt x="30" y="78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3"/>
                  </a:lnTo>
                  <a:lnTo>
                    <a:pt x="45" y="57"/>
                  </a:lnTo>
                  <a:lnTo>
                    <a:pt x="49" y="51"/>
                  </a:lnTo>
                  <a:lnTo>
                    <a:pt x="53" y="44"/>
                  </a:lnTo>
                  <a:lnTo>
                    <a:pt x="55" y="38"/>
                  </a:lnTo>
                  <a:lnTo>
                    <a:pt x="59" y="32"/>
                  </a:lnTo>
                  <a:lnTo>
                    <a:pt x="61" y="2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6" y="26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70" y="47"/>
                  </a:lnTo>
                  <a:lnTo>
                    <a:pt x="68" y="51"/>
                  </a:lnTo>
                  <a:lnTo>
                    <a:pt x="68" y="55"/>
                  </a:lnTo>
                  <a:lnTo>
                    <a:pt x="68" y="59"/>
                  </a:lnTo>
                  <a:lnTo>
                    <a:pt x="68" y="65"/>
                  </a:lnTo>
                  <a:lnTo>
                    <a:pt x="66" y="70"/>
                  </a:lnTo>
                  <a:lnTo>
                    <a:pt x="64" y="78"/>
                  </a:lnTo>
                  <a:lnTo>
                    <a:pt x="61" y="82"/>
                  </a:lnTo>
                  <a:lnTo>
                    <a:pt x="59" y="87"/>
                  </a:lnTo>
                  <a:lnTo>
                    <a:pt x="53" y="91"/>
                  </a:lnTo>
                  <a:lnTo>
                    <a:pt x="53" y="95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69" name="Freeform 165"/>
            <p:cNvSpPr>
              <a:spLocks/>
            </p:cNvSpPr>
            <p:nvPr/>
          </p:nvSpPr>
          <p:spPr bwMode="auto">
            <a:xfrm>
              <a:off x="4369" y="2430"/>
              <a:ext cx="32" cy="45"/>
            </a:xfrm>
            <a:custGeom>
              <a:avLst/>
              <a:gdLst>
                <a:gd name="T0" fmla="*/ 0 w 65"/>
                <a:gd name="T1" fmla="*/ 1 h 90"/>
                <a:gd name="T2" fmla="*/ 0 w 65"/>
                <a:gd name="T3" fmla="*/ 1 h 90"/>
                <a:gd name="T4" fmla="*/ 0 w 65"/>
                <a:gd name="T5" fmla="*/ 0 h 90"/>
                <a:gd name="T6" fmla="*/ 0 w 65"/>
                <a:gd name="T7" fmla="*/ 1 h 90"/>
                <a:gd name="T8" fmla="*/ 0 w 65"/>
                <a:gd name="T9" fmla="*/ 1 h 90"/>
                <a:gd name="T10" fmla="*/ 0 w 65"/>
                <a:gd name="T11" fmla="*/ 1 h 90"/>
                <a:gd name="T12" fmla="*/ 0 w 65"/>
                <a:gd name="T13" fmla="*/ 1 h 90"/>
                <a:gd name="T14" fmla="*/ 0 w 65"/>
                <a:gd name="T15" fmla="*/ 1 h 90"/>
                <a:gd name="T16" fmla="*/ 0 w 65"/>
                <a:gd name="T17" fmla="*/ 1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90"/>
                <a:gd name="T29" fmla="*/ 65 w 65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90">
                  <a:moveTo>
                    <a:pt x="0" y="90"/>
                  </a:moveTo>
                  <a:lnTo>
                    <a:pt x="12" y="38"/>
                  </a:lnTo>
                  <a:lnTo>
                    <a:pt x="38" y="0"/>
                  </a:lnTo>
                  <a:lnTo>
                    <a:pt x="61" y="8"/>
                  </a:lnTo>
                  <a:lnTo>
                    <a:pt x="65" y="38"/>
                  </a:lnTo>
                  <a:lnTo>
                    <a:pt x="63" y="61"/>
                  </a:lnTo>
                  <a:lnTo>
                    <a:pt x="46" y="8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70" name="Freeform 167"/>
            <p:cNvSpPr>
              <a:spLocks/>
            </p:cNvSpPr>
            <p:nvPr/>
          </p:nvSpPr>
          <p:spPr bwMode="auto">
            <a:xfrm>
              <a:off x="4363" y="2424"/>
              <a:ext cx="42" cy="48"/>
            </a:xfrm>
            <a:custGeom>
              <a:avLst/>
              <a:gdLst>
                <a:gd name="T0" fmla="*/ 1 w 83"/>
                <a:gd name="T1" fmla="*/ 1 h 95"/>
                <a:gd name="T2" fmla="*/ 1 w 83"/>
                <a:gd name="T3" fmla="*/ 1 h 95"/>
                <a:gd name="T4" fmla="*/ 1 w 83"/>
                <a:gd name="T5" fmla="*/ 1 h 95"/>
                <a:gd name="T6" fmla="*/ 1 w 83"/>
                <a:gd name="T7" fmla="*/ 1 h 95"/>
                <a:gd name="T8" fmla="*/ 1 w 83"/>
                <a:gd name="T9" fmla="*/ 1 h 95"/>
                <a:gd name="T10" fmla="*/ 1 w 83"/>
                <a:gd name="T11" fmla="*/ 1 h 95"/>
                <a:gd name="T12" fmla="*/ 1 w 83"/>
                <a:gd name="T13" fmla="*/ 1 h 95"/>
                <a:gd name="T14" fmla="*/ 1 w 83"/>
                <a:gd name="T15" fmla="*/ 1 h 95"/>
                <a:gd name="T16" fmla="*/ 1 w 83"/>
                <a:gd name="T17" fmla="*/ 1 h 95"/>
                <a:gd name="T18" fmla="*/ 1 w 83"/>
                <a:gd name="T19" fmla="*/ 1 h 95"/>
                <a:gd name="T20" fmla="*/ 1 w 83"/>
                <a:gd name="T21" fmla="*/ 1 h 95"/>
                <a:gd name="T22" fmla="*/ 1 w 83"/>
                <a:gd name="T23" fmla="*/ 1 h 95"/>
                <a:gd name="T24" fmla="*/ 1 w 83"/>
                <a:gd name="T25" fmla="*/ 1 h 95"/>
                <a:gd name="T26" fmla="*/ 1 w 83"/>
                <a:gd name="T27" fmla="*/ 1 h 95"/>
                <a:gd name="T28" fmla="*/ 1 w 83"/>
                <a:gd name="T29" fmla="*/ 0 h 95"/>
                <a:gd name="T30" fmla="*/ 1 w 83"/>
                <a:gd name="T31" fmla="*/ 0 h 95"/>
                <a:gd name="T32" fmla="*/ 1 w 83"/>
                <a:gd name="T33" fmla="*/ 1 h 95"/>
                <a:gd name="T34" fmla="*/ 1 w 83"/>
                <a:gd name="T35" fmla="*/ 1 h 95"/>
                <a:gd name="T36" fmla="*/ 1 w 83"/>
                <a:gd name="T37" fmla="*/ 1 h 95"/>
                <a:gd name="T38" fmla="*/ 1 w 83"/>
                <a:gd name="T39" fmla="*/ 1 h 95"/>
                <a:gd name="T40" fmla="*/ 0 w 83"/>
                <a:gd name="T41" fmla="*/ 1 h 95"/>
                <a:gd name="T42" fmla="*/ 0 w 83"/>
                <a:gd name="T43" fmla="*/ 1 h 95"/>
                <a:gd name="T44" fmla="*/ 0 w 83"/>
                <a:gd name="T45" fmla="*/ 1 h 95"/>
                <a:gd name="T46" fmla="*/ 0 w 83"/>
                <a:gd name="T47" fmla="*/ 1 h 95"/>
                <a:gd name="T48" fmla="*/ 0 w 83"/>
                <a:gd name="T49" fmla="*/ 1 h 95"/>
                <a:gd name="T50" fmla="*/ 1 w 83"/>
                <a:gd name="T51" fmla="*/ 1 h 95"/>
                <a:gd name="T52" fmla="*/ 1 w 83"/>
                <a:gd name="T53" fmla="*/ 1 h 95"/>
                <a:gd name="T54" fmla="*/ 1 w 83"/>
                <a:gd name="T55" fmla="*/ 1 h 95"/>
                <a:gd name="T56" fmla="*/ 1 w 83"/>
                <a:gd name="T57" fmla="*/ 1 h 95"/>
                <a:gd name="T58" fmla="*/ 1 w 83"/>
                <a:gd name="T59" fmla="*/ 1 h 95"/>
                <a:gd name="T60" fmla="*/ 1 w 83"/>
                <a:gd name="T61" fmla="*/ 1 h 95"/>
                <a:gd name="T62" fmla="*/ 1 w 83"/>
                <a:gd name="T63" fmla="*/ 1 h 95"/>
                <a:gd name="T64" fmla="*/ 1 w 83"/>
                <a:gd name="T65" fmla="*/ 1 h 95"/>
                <a:gd name="T66" fmla="*/ 1 w 83"/>
                <a:gd name="T67" fmla="*/ 1 h 95"/>
                <a:gd name="T68" fmla="*/ 1 w 83"/>
                <a:gd name="T69" fmla="*/ 1 h 95"/>
                <a:gd name="T70" fmla="*/ 1 w 83"/>
                <a:gd name="T71" fmla="*/ 1 h 95"/>
                <a:gd name="T72" fmla="*/ 1 w 83"/>
                <a:gd name="T73" fmla="*/ 1 h 95"/>
                <a:gd name="T74" fmla="*/ 1 w 83"/>
                <a:gd name="T75" fmla="*/ 1 h 95"/>
                <a:gd name="T76" fmla="*/ 1 w 83"/>
                <a:gd name="T77" fmla="*/ 1 h 95"/>
                <a:gd name="T78" fmla="*/ 1 w 83"/>
                <a:gd name="T79" fmla="*/ 1 h 95"/>
                <a:gd name="T80" fmla="*/ 1 w 83"/>
                <a:gd name="T81" fmla="*/ 1 h 95"/>
                <a:gd name="T82" fmla="*/ 1 w 83"/>
                <a:gd name="T83" fmla="*/ 1 h 95"/>
                <a:gd name="T84" fmla="*/ 1 w 83"/>
                <a:gd name="T85" fmla="*/ 1 h 95"/>
                <a:gd name="T86" fmla="*/ 1 w 83"/>
                <a:gd name="T87" fmla="*/ 1 h 95"/>
                <a:gd name="T88" fmla="*/ 1 w 83"/>
                <a:gd name="T89" fmla="*/ 1 h 95"/>
                <a:gd name="T90" fmla="*/ 1 w 83"/>
                <a:gd name="T91" fmla="*/ 1 h 95"/>
                <a:gd name="T92" fmla="*/ 1 w 83"/>
                <a:gd name="T93" fmla="*/ 1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"/>
                <a:gd name="T142" fmla="*/ 0 h 95"/>
                <a:gd name="T143" fmla="*/ 83 w 83"/>
                <a:gd name="T144" fmla="*/ 95 h 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" h="95">
                  <a:moveTo>
                    <a:pt x="68" y="89"/>
                  </a:moveTo>
                  <a:lnTo>
                    <a:pt x="70" y="87"/>
                  </a:lnTo>
                  <a:lnTo>
                    <a:pt x="74" y="85"/>
                  </a:lnTo>
                  <a:lnTo>
                    <a:pt x="76" y="82"/>
                  </a:lnTo>
                  <a:lnTo>
                    <a:pt x="78" y="78"/>
                  </a:lnTo>
                  <a:lnTo>
                    <a:pt x="80" y="74"/>
                  </a:lnTo>
                  <a:lnTo>
                    <a:pt x="82" y="68"/>
                  </a:lnTo>
                  <a:lnTo>
                    <a:pt x="82" y="64"/>
                  </a:lnTo>
                  <a:lnTo>
                    <a:pt x="82" y="61"/>
                  </a:lnTo>
                  <a:lnTo>
                    <a:pt x="82" y="57"/>
                  </a:lnTo>
                  <a:lnTo>
                    <a:pt x="83" y="53"/>
                  </a:lnTo>
                  <a:lnTo>
                    <a:pt x="82" y="49"/>
                  </a:lnTo>
                  <a:lnTo>
                    <a:pt x="82" y="44"/>
                  </a:lnTo>
                  <a:lnTo>
                    <a:pt x="82" y="40"/>
                  </a:lnTo>
                  <a:lnTo>
                    <a:pt x="82" y="36"/>
                  </a:lnTo>
                  <a:lnTo>
                    <a:pt x="82" y="32"/>
                  </a:lnTo>
                  <a:lnTo>
                    <a:pt x="80" y="28"/>
                  </a:lnTo>
                  <a:lnTo>
                    <a:pt x="80" y="25"/>
                  </a:lnTo>
                  <a:lnTo>
                    <a:pt x="80" y="23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78" y="15"/>
                  </a:lnTo>
                  <a:lnTo>
                    <a:pt x="76" y="13"/>
                  </a:lnTo>
                  <a:lnTo>
                    <a:pt x="72" y="11"/>
                  </a:lnTo>
                  <a:lnTo>
                    <a:pt x="66" y="7"/>
                  </a:lnTo>
                  <a:lnTo>
                    <a:pt x="63" y="5"/>
                  </a:lnTo>
                  <a:lnTo>
                    <a:pt x="59" y="4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9" y="2"/>
                  </a:lnTo>
                  <a:lnTo>
                    <a:pt x="15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6" y="11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2" y="66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4" y="76"/>
                  </a:lnTo>
                  <a:lnTo>
                    <a:pt x="4" y="82"/>
                  </a:lnTo>
                  <a:lnTo>
                    <a:pt x="6" y="85"/>
                  </a:lnTo>
                  <a:lnTo>
                    <a:pt x="7" y="91"/>
                  </a:lnTo>
                  <a:lnTo>
                    <a:pt x="7" y="93"/>
                  </a:lnTo>
                  <a:lnTo>
                    <a:pt x="7" y="95"/>
                  </a:lnTo>
                  <a:lnTo>
                    <a:pt x="21" y="93"/>
                  </a:lnTo>
                  <a:lnTo>
                    <a:pt x="23" y="91"/>
                  </a:lnTo>
                  <a:lnTo>
                    <a:pt x="26" y="85"/>
                  </a:lnTo>
                  <a:lnTo>
                    <a:pt x="28" y="82"/>
                  </a:lnTo>
                  <a:lnTo>
                    <a:pt x="30" y="78"/>
                  </a:lnTo>
                  <a:lnTo>
                    <a:pt x="34" y="74"/>
                  </a:lnTo>
                  <a:lnTo>
                    <a:pt x="38" y="68"/>
                  </a:lnTo>
                  <a:lnTo>
                    <a:pt x="40" y="63"/>
                  </a:lnTo>
                  <a:lnTo>
                    <a:pt x="44" y="57"/>
                  </a:lnTo>
                  <a:lnTo>
                    <a:pt x="47" y="51"/>
                  </a:lnTo>
                  <a:lnTo>
                    <a:pt x="51" y="45"/>
                  </a:lnTo>
                  <a:lnTo>
                    <a:pt x="53" y="38"/>
                  </a:lnTo>
                  <a:lnTo>
                    <a:pt x="57" y="32"/>
                  </a:lnTo>
                  <a:lnTo>
                    <a:pt x="61" y="26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4" y="25"/>
                  </a:lnTo>
                  <a:lnTo>
                    <a:pt x="64" y="28"/>
                  </a:lnTo>
                  <a:lnTo>
                    <a:pt x="66" y="34"/>
                  </a:lnTo>
                  <a:lnTo>
                    <a:pt x="66" y="38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8" y="49"/>
                  </a:lnTo>
                  <a:lnTo>
                    <a:pt x="66" y="53"/>
                  </a:lnTo>
                  <a:lnTo>
                    <a:pt x="66" y="57"/>
                  </a:lnTo>
                  <a:lnTo>
                    <a:pt x="66" y="61"/>
                  </a:lnTo>
                  <a:lnTo>
                    <a:pt x="66" y="64"/>
                  </a:lnTo>
                  <a:lnTo>
                    <a:pt x="64" y="72"/>
                  </a:lnTo>
                  <a:lnTo>
                    <a:pt x="63" y="78"/>
                  </a:lnTo>
                  <a:lnTo>
                    <a:pt x="61" y="83"/>
                  </a:lnTo>
                  <a:lnTo>
                    <a:pt x="57" y="87"/>
                  </a:lnTo>
                  <a:lnTo>
                    <a:pt x="53" y="93"/>
                  </a:lnTo>
                  <a:lnTo>
                    <a:pt x="51" y="95"/>
                  </a:lnTo>
                  <a:lnTo>
                    <a:pt x="68" y="8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71" name="Freeform 168"/>
            <p:cNvSpPr>
              <a:spLocks/>
            </p:cNvSpPr>
            <p:nvPr/>
          </p:nvSpPr>
          <p:spPr bwMode="auto">
            <a:xfrm>
              <a:off x="3930" y="2434"/>
              <a:ext cx="34" cy="45"/>
            </a:xfrm>
            <a:custGeom>
              <a:avLst/>
              <a:gdLst>
                <a:gd name="T0" fmla="*/ 0 w 66"/>
                <a:gd name="T1" fmla="*/ 1 h 89"/>
                <a:gd name="T2" fmla="*/ 1 w 66"/>
                <a:gd name="T3" fmla="*/ 0 h 89"/>
                <a:gd name="T4" fmla="*/ 1 w 66"/>
                <a:gd name="T5" fmla="*/ 1 h 89"/>
                <a:gd name="T6" fmla="*/ 1 w 66"/>
                <a:gd name="T7" fmla="*/ 1 h 89"/>
                <a:gd name="T8" fmla="*/ 1 w 66"/>
                <a:gd name="T9" fmla="*/ 1 h 89"/>
                <a:gd name="T10" fmla="*/ 1 w 66"/>
                <a:gd name="T11" fmla="*/ 1 h 89"/>
                <a:gd name="T12" fmla="*/ 0 w 66"/>
                <a:gd name="T13" fmla="*/ 1 h 89"/>
                <a:gd name="T14" fmla="*/ 0 w 66"/>
                <a:gd name="T15" fmla="*/ 1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89"/>
                <a:gd name="T26" fmla="*/ 66 w 66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89">
                  <a:moveTo>
                    <a:pt x="0" y="89"/>
                  </a:moveTo>
                  <a:lnTo>
                    <a:pt x="36" y="0"/>
                  </a:lnTo>
                  <a:lnTo>
                    <a:pt x="63" y="6"/>
                  </a:lnTo>
                  <a:lnTo>
                    <a:pt x="66" y="38"/>
                  </a:lnTo>
                  <a:lnTo>
                    <a:pt x="63" y="70"/>
                  </a:lnTo>
                  <a:lnTo>
                    <a:pt x="51" y="87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72" name="Freeform 169"/>
            <p:cNvSpPr>
              <a:spLocks/>
            </p:cNvSpPr>
            <p:nvPr/>
          </p:nvSpPr>
          <p:spPr bwMode="auto">
            <a:xfrm>
              <a:off x="3926" y="2430"/>
              <a:ext cx="41" cy="47"/>
            </a:xfrm>
            <a:custGeom>
              <a:avLst/>
              <a:gdLst>
                <a:gd name="T0" fmla="*/ 0 w 84"/>
                <a:gd name="T1" fmla="*/ 1 h 93"/>
                <a:gd name="T2" fmla="*/ 0 w 84"/>
                <a:gd name="T3" fmla="*/ 1 h 93"/>
                <a:gd name="T4" fmla="*/ 0 w 84"/>
                <a:gd name="T5" fmla="*/ 1 h 93"/>
                <a:gd name="T6" fmla="*/ 0 w 84"/>
                <a:gd name="T7" fmla="*/ 1 h 93"/>
                <a:gd name="T8" fmla="*/ 0 w 84"/>
                <a:gd name="T9" fmla="*/ 1 h 93"/>
                <a:gd name="T10" fmla="*/ 0 w 84"/>
                <a:gd name="T11" fmla="*/ 1 h 93"/>
                <a:gd name="T12" fmla="*/ 0 w 84"/>
                <a:gd name="T13" fmla="*/ 1 h 93"/>
                <a:gd name="T14" fmla="*/ 0 w 84"/>
                <a:gd name="T15" fmla="*/ 1 h 93"/>
                <a:gd name="T16" fmla="*/ 0 w 84"/>
                <a:gd name="T17" fmla="*/ 1 h 93"/>
                <a:gd name="T18" fmla="*/ 0 w 84"/>
                <a:gd name="T19" fmla="*/ 1 h 93"/>
                <a:gd name="T20" fmla="*/ 0 w 84"/>
                <a:gd name="T21" fmla="*/ 1 h 93"/>
                <a:gd name="T22" fmla="*/ 0 w 84"/>
                <a:gd name="T23" fmla="*/ 1 h 93"/>
                <a:gd name="T24" fmla="*/ 0 w 84"/>
                <a:gd name="T25" fmla="*/ 1 h 93"/>
                <a:gd name="T26" fmla="*/ 0 w 84"/>
                <a:gd name="T27" fmla="*/ 1 h 93"/>
                <a:gd name="T28" fmla="*/ 0 w 84"/>
                <a:gd name="T29" fmla="*/ 0 h 93"/>
                <a:gd name="T30" fmla="*/ 0 w 84"/>
                <a:gd name="T31" fmla="*/ 0 h 93"/>
                <a:gd name="T32" fmla="*/ 0 w 84"/>
                <a:gd name="T33" fmla="*/ 0 h 93"/>
                <a:gd name="T34" fmla="*/ 0 w 84"/>
                <a:gd name="T35" fmla="*/ 1 h 93"/>
                <a:gd name="T36" fmla="*/ 0 w 84"/>
                <a:gd name="T37" fmla="*/ 1 h 93"/>
                <a:gd name="T38" fmla="*/ 0 w 84"/>
                <a:gd name="T39" fmla="*/ 1 h 93"/>
                <a:gd name="T40" fmla="*/ 0 w 84"/>
                <a:gd name="T41" fmla="*/ 1 h 93"/>
                <a:gd name="T42" fmla="*/ 0 w 84"/>
                <a:gd name="T43" fmla="*/ 1 h 93"/>
                <a:gd name="T44" fmla="*/ 0 w 84"/>
                <a:gd name="T45" fmla="*/ 1 h 93"/>
                <a:gd name="T46" fmla="*/ 0 w 84"/>
                <a:gd name="T47" fmla="*/ 1 h 93"/>
                <a:gd name="T48" fmla="*/ 0 w 84"/>
                <a:gd name="T49" fmla="*/ 1 h 93"/>
                <a:gd name="T50" fmla="*/ 0 w 84"/>
                <a:gd name="T51" fmla="*/ 1 h 93"/>
                <a:gd name="T52" fmla="*/ 0 w 84"/>
                <a:gd name="T53" fmla="*/ 1 h 93"/>
                <a:gd name="T54" fmla="*/ 0 w 84"/>
                <a:gd name="T55" fmla="*/ 1 h 93"/>
                <a:gd name="T56" fmla="*/ 0 w 84"/>
                <a:gd name="T57" fmla="*/ 1 h 93"/>
                <a:gd name="T58" fmla="*/ 0 w 84"/>
                <a:gd name="T59" fmla="*/ 1 h 93"/>
                <a:gd name="T60" fmla="*/ 0 w 84"/>
                <a:gd name="T61" fmla="*/ 1 h 93"/>
                <a:gd name="T62" fmla="*/ 0 w 84"/>
                <a:gd name="T63" fmla="*/ 1 h 93"/>
                <a:gd name="T64" fmla="*/ 0 w 84"/>
                <a:gd name="T65" fmla="*/ 1 h 93"/>
                <a:gd name="T66" fmla="*/ 0 w 84"/>
                <a:gd name="T67" fmla="*/ 1 h 93"/>
                <a:gd name="T68" fmla="*/ 0 w 84"/>
                <a:gd name="T69" fmla="*/ 1 h 93"/>
                <a:gd name="T70" fmla="*/ 0 w 84"/>
                <a:gd name="T71" fmla="*/ 1 h 93"/>
                <a:gd name="T72" fmla="*/ 0 w 84"/>
                <a:gd name="T73" fmla="*/ 1 h 93"/>
                <a:gd name="T74" fmla="*/ 0 w 84"/>
                <a:gd name="T75" fmla="*/ 1 h 93"/>
                <a:gd name="T76" fmla="*/ 0 w 84"/>
                <a:gd name="T77" fmla="*/ 1 h 93"/>
                <a:gd name="T78" fmla="*/ 0 w 84"/>
                <a:gd name="T79" fmla="*/ 1 h 93"/>
                <a:gd name="T80" fmla="*/ 0 w 84"/>
                <a:gd name="T81" fmla="*/ 1 h 93"/>
                <a:gd name="T82" fmla="*/ 0 w 84"/>
                <a:gd name="T83" fmla="*/ 1 h 93"/>
                <a:gd name="T84" fmla="*/ 0 w 84"/>
                <a:gd name="T85" fmla="*/ 1 h 93"/>
                <a:gd name="T86" fmla="*/ 0 w 84"/>
                <a:gd name="T87" fmla="*/ 1 h 93"/>
                <a:gd name="T88" fmla="*/ 0 w 84"/>
                <a:gd name="T89" fmla="*/ 1 h 93"/>
                <a:gd name="T90" fmla="*/ 0 w 84"/>
                <a:gd name="T91" fmla="*/ 1 h 93"/>
                <a:gd name="T92" fmla="*/ 0 w 84"/>
                <a:gd name="T93" fmla="*/ 1 h 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4"/>
                <a:gd name="T142" fmla="*/ 0 h 93"/>
                <a:gd name="T143" fmla="*/ 84 w 84"/>
                <a:gd name="T144" fmla="*/ 93 h 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4" h="93">
                  <a:moveTo>
                    <a:pt x="69" y="88"/>
                  </a:moveTo>
                  <a:lnTo>
                    <a:pt x="71" y="86"/>
                  </a:lnTo>
                  <a:lnTo>
                    <a:pt x="74" y="84"/>
                  </a:lnTo>
                  <a:lnTo>
                    <a:pt x="76" y="80"/>
                  </a:lnTo>
                  <a:lnTo>
                    <a:pt x="80" y="76"/>
                  </a:lnTo>
                  <a:lnTo>
                    <a:pt x="82" y="72"/>
                  </a:lnTo>
                  <a:lnTo>
                    <a:pt x="84" y="69"/>
                  </a:lnTo>
                  <a:lnTo>
                    <a:pt x="84" y="63"/>
                  </a:lnTo>
                  <a:lnTo>
                    <a:pt x="84" y="61"/>
                  </a:lnTo>
                  <a:lnTo>
                    <a:pt x="84" y="57"/>
                  </a:lnTo>
                  <a:lnTo>
                    <a:pt x="84" y="52"/>
                  </a:lnTo>
                  <a:lnTo>
                    <a:pt x="84" y="48"/>
                  </a:lnTo>
                  <a:lnTo>
                    <a:pt x="84" y="44"/>
                  </a:lnTo>
                  <a:lnTo>
                    <a:pt x="82" y="40"/>
                  </a:lnTo>
                  <a:lnTo>
                    <a:pt x="82" y="36"/>
                  </a:lnTo>
                  <a:lnTo>
                    <a:pt x="82" y="31"/>
                  </a:lnTo>
                  <a:lnTo>
                    <a:pt x="82" y="27"/>
                  </a:lnTo>
                  <a:lnTo>
                    <a:pt x="82" y="23"/>
                  </a:lnTo>
                  <a:lnTo>
                    <a:pt x="82" y="21"/>
                  </a:lnTo>
                  <a:lnTo>
                    <a:pt x="80" y="17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76" y="12"/>
                  </a:lnTo>
                  <a:lnTo>
                    <a:pt x="73" y="8"/>
                  </a:lnTo>
                  <a:lnTo>
                    <a:pt x="67" y="6"/>
                  </a:lnTo>
                  <a:lnTo>
                    <a:pt x="63" y="4"/>
                  </a:lnTo>
                  <a:lnTo>
                    <a:pt x="59" y="2"/>
                  </a:lnTo>
                  <a:lnTo>
                    <a:pt x="54" y="2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7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2" y="65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4" y="80"/>
                  </a:lnTo>
                  <a:lnTo>
                    <a:pt x="6" y="84"/>
                  </a:lnTo>
                  <a:lnTo>
                    <a:pt x="6" y="90"/>
                  </a:lnTo>
                  <a:lnTo>
                    <a:pt x="8" y="91"/>
                  </a:lnTo>
                  <a:lnTo>
                    <a:pt x="8" y="93"/>
                  </a:lnTo>
                  <a:lnTo>
                    <a:pt x="21" y="91"/>
                  </a:lnTo>
                  <a:lnTo>
                    <a:pt x="23" y="90"/>
                  </a:lnTo>
                  <a:lnTo>
                    <a:pt x="27" y="84"/>
                  </a:lnTo>
                  <a:lnTo>
                    <a:pt x="29" y="80"/>
                  </a:lnTo>
                  <a:lnTo>
                    <a:pt x="31" y="76"/>
                  </a:lnTo>
                  <a:lnTo>
                    <a:pt x="35" y="72"/>
                  </a:lnTo>
                  <a:lnTo>
                    <a:pt x="38" y="69"/>
                  </a:lnTo>
                  <a:lnTo>
                    <a:pt x="40" y="61"/>
                  </a:lnTo>
                  <a:lnTo>
                    <a:pt x="44" y="57"/>
                  </a:lnTo>
                  <a:lnTo>
                    <a:pt x="48" y="50"/>
                  </a:lnTo>
                  <a:lnTo>
                    <a:pt x="52" y="44"/>
                  </a:lnTo>
                  <a:lnTo>
                    <a:pt x="55" y="38"/>
                  </a:lnTo>
                  <a:lnTo>
                    <a:pt x="59" y="31"/>
                  </a:lnTo>
                  <a:lnTo>
                    <a:pt x="61" y="25"/>
                  </a:lnTo>
                  <a:lnTo>
                    <a:pt x="65" y="17"/>
                  </a:lnTo>
                  <a:lnTo>
                    <a:pt x="65" y="19"/>
                  </a:lnTo>
                  <a:lnTo>
                    <a:pt x="65" y="21"/>
                  </a:lnTo>
                  <a:lnTo>
                    <a:pt x="67" y="27"/>
                  </a:lnTo>
                  <a:lnTo>
                    <a:pt x="69" y="33"/>
                  </a:lnTo>
                  <a:lnTo>
                    <a:pt x="69" y="36"/>
                  </a:lnTo>
                  <a:lnTo>
                    <a:pt x="69" y="40"/>
                  </a:lnTo>
                  <a:lnTo>
                    <a:pt x="69" y="44"/>
                  </a:lnTo>
                  <a:lnTo>
                    <a:pt x="69" y="48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9"/>
                  </a:lnTo>
                  <a:lnTo>
                    <a:pt x="69" y="63"/>
                  </a:lnTo>
                  <a:lnTo>
                    <a:pt x="67" y="71"/>
                  </a:lnTo>
                  <a:lnTo>
                    <a:pt x="63" y="76"/>
                  </a:lnTo>
                  <a:lnTo>
                    <a:pt x="61" y="82"/>
                  </a:lnTo>
                  <a:lnTo>
                    <a:pt x="57" y="86"/>
                  </a:lnTo>
                  <a:lnTo>
                    <a:pt x="54" y="91"/>
                  </a:lnTo>
                  <a:lnTo>
                    <a:pt x="52" y="93"/>
                  </a:lnTo>
                  <a:lnTo>
                    <a:pt x="69" y="8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sp>
          <p:nvSpPr>
            <p:cNvPr id="73" name="Freeform 260"/>
            <p:cNvSpPr>
              <a:spLocks/>
            </p:cNvSpPr>
            <p:nvPr/>
          </p:nvSpPr>
          <p:spPr bwMode="auto">
            <a:xfrm>
              <a:off x="4134" y="1972"/>
              <a:ext cx="48" cy="52"/>
            </a:xfrm>
            <a:custGeom>
              <a:avLst/>
              <a:gdLst>
                <a:gd name="T0" fmla="*/ 0 w 97"/>
                <a:gd name="T1" fmla="*/ 1 h 104"/>
                <a:gd name="T2" fmla="*/ 0 w 97"/>
                <a:gd name="T3" fmla="*/ 1 h 104"/>
                <a:gd name="T4" fmla="*/ 0 w 97"/>
                <a:gd name="T5" fmla="*/ 1 h 104"/>
                <a:gd name="T6" fmla="*/ 0 w 97"/>
                <a:gd name="T7" fmla="*/ 1 h 104"/>
                <a:gd name="T8" fmla="*/ 0 w 97"/>
                <a:gd name="T9" fmla="*/ 1 h 104"/>
                <a:gd name="T10" fmla="*/ 0 w 97"/>
                <a:gd name="T11" fmla="*/ 1 h 104"/>
                <a:gd name="T12" fmla="*/ 0 w 97"/>
                <a:gd name="T13" fmla="*/ 1 h 104"/>
                <a:gd name="T14" fmla="*/ 0 w 97"/>
                <a:gd name="T15" fmla="*/ 1 h 104"/>
                <a:gd name="T16" fmla="*/ 0 w 97"/>
                <a:gd name="T17" fmla="*/ 1 h 104"/>
                <a:gd name="T18" fmla="*/ 0 w 97"/>
                <a:gd name="T19" fmla="*/ 1 h 104"/>
                <a:gd name="T20" fmla="*/ 0 w 97"/>
                <a:gd name="T21" fmla="*/ 1 h 104"/>
                <a:gd name="T22" fmla="*/ 0 w 97"/>
                <a:gd name="T23" fmla="*/ 0 h 104"/>
                <a:gd name="T24" fmla="*/ 0 w 97"/>
                <a:gd name="T25" fmla="*/ 0 h 104"/>
                <a:gd name="T26" fmla="*/ 0 w 97"/>
                <a:gd name="T27" fmla="*/ 1 h 104"/>
                <a:gd name="T28" fmla="*/ 0 w 97"/>
                <a:gd name="T29" fmla="*/ 1 h 104"/>
                <a:gd name="T30" fmla="*/ 0 w 97"/>
                <a:gd name="T31" fmla="*/ 1 h 104"/>
                <a:gd name="T32" fmla="*/ 0 w 97"/>
                <a:gd name="T33" fmla="*/ 1 h 104"/>
                <a:gd name="T34" fmla="*/ 0 w 97"/>
                <a:gd name="T35" fmla="*/ 1 h 104"/>
                <a:gd name="T36" fmla="*/ 0 w 97"/>
                <a:gd name="T37" fmla="*/ 1 h 104"/>
                <a:gd name="T38" fmla="*/ 0 w 97"/>
                <a:gd name="T39" fmla="*/ 1 h 104"/>
                <a:gd name="T40" fmla="*/ 0 w 97"/>
                <a:gd name="T41" fmla="*/ 1 h 104"/>
                <a:gd name="T42" fmla="*/ 0 w 97"/>
                <a:gd name="T43" fmla="*/ 1 h 104"/>
                <a:gd name="T44" fmla="*/ 0 w 97"/>
                <a:gd name="T45" fmla="*/ 1 h 104"/>
                <a:gd name="T46" fmla="*/ 0 w 97"/>
                <a:gd name="T47" fmla="*/ 1 h 104"/>
                <a:gd name="T48" fmla="*/ 0 w 97"/>
                <a:gd name="T49" fmla="*/ 1 h 104"/>
                <a:gd name="T50" fmla="*/ 0 w 97"/>
                <a:gd name="T51" fmla="*/ 1 h 104"/>
                <a:gd name="T52" fmla="*/ 0 w 97"/>
                <a:gd name="T53" fmla="*/ 1 h 104"/>
                <a:gd name="T54" fmla="*/ 0 w 97"/>
                <a:gd name="T55" fmla="*/ 1 h 104"/>
                <a:gd name="T56" fmla="*/ 0 w 97"/>
                <a:gd name="T57" fmla="*/ 1 h 104"/>
                <a:gd name="T58" fmla="*/ 0 w 97"/>
                <a:gd name="T59" fmla="*/ 1 h 104"/>
                <a:gd name="T60" fmla="*/ 0 w 97"/>
                <a:gd name="T61" fmla="*/ 1 h 104"/>
                <a:gd name="T62" fmla="*/ 0 w 97"/>
                <a:gd name="T63" fmla="*/ 1 h 104"/>
                <a:gd name="T64" fmla="*/ 0 w 97"/>
                <a:gd name="T65" fmla="*/ 1 h 104"/>
                <a:gd name="T66" fmla="*/ 0 w 97"/>
                <a:gd name="T67" fmla="*/ 1 h 104"/>
                <a:gd name="T68" fmla="*/ 0 w 97"/>
                <a:gd name="T69" fmla="*/ 1 h 104"/>
                <a:gd name="T70" fmla="*/ 0 w 97"/>
                <a:gd name="T71" fmla="*/ 1 h 104"/>
                <a:gd name="T72" fmla="*/ 0 w 97"/>
                <a:gd name="T73" fmla="*/ 1 h 104"/>
                <a:gd name="T74" fmla="*/ 0 w 97"/>
                <a:gd name="T75" fmla="*/ 1 h 104"/>
                <a:gd name="T76" fmla="*/ 0 w 97"/>
                <a:gd name="T77" fmla="*/ 1 h 104"/>
                <a:gd name="T78" fmla="*/ 0 w 97"/>
                <a:gd name="T79" fmla="*/ 1 h 104"/>
                <a:gd name="T80" fmla="*/ 0 w 97"/>
                <a:gd name="T81" fmla="*/ 1 h 104"/>
                <a:gd name="T82" fmla="*/ 0 w 97"/>
                <a:gd name="T83" fmla="*/ 1 h 104"/>
                <a:gd name="T84" fmla="*/ 0 w 97"/>
                <a:gd name="T85" fmla="*/ 1 h 104"/>
                <a:gd name="T86" fmla="*/ 0 w 97"/>
                <a:gd name="T87" fmla="*/ 1 h 104"/>
                <a:gd name="T88" fmla="*/ 0 w 97"/>
                <a:gd name="T89" fmla="*/ 1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7"/>
                <a:gd name="T136" fmla="*/ 0 h 104"/>
                <a:gd name="T137" fmla="*/ 97 w 97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7" h="104">
                  <a:moveTo>
                    <a:pt x="97" y="91"/>
                  </a:moveTo>
                  <a:lnTo>
                    <a:pt x="97" y="91"/>
                  </a:lnTo>
                  <a:lnTo>
                    <a:pt x="97" y="87"/>
                  </a:lnTo>
                  <a:lnTo>
                    <a:pt x="97" y="81"/>
                  </a:lnTo>
                  <a:lnTo>
                    <a:pt x="97" y="76"/>
                  </a:lnTo>
                  <a:lnTo>
                    <a:pt x="97" y="72"/>
                  </a:lnTo>
                  <a:lnTo>
                    <a:pt x="97" y="68"/>
                  </a:lnTo>
                  <a:lnTo>
                    <a:pt x="97" y="64"/>
                  </a:lnTo>
                  <a:lnTo>
                    <a:pt x="97" y="60"/>
                  </a:lnTo>
                  <a:lnTo>
                    <a:pt x="95" y="57"/>
                  </a:lnTo>
                  <a:lnTo>
                    <a:pt x="95" y="53"/>
                  </a:lnTo>
                  <a:lnTo>
                    <a:pt x="93" y="49"/>
                  </a:lnTo>
                  <a:lnTo>
                    <a:pt x="93" y="45"/>
                  </a:lnTo>
                  <a:lnTo>
                    <a:pt x="89" y="41"/>
                  </a:lnTo>
                  <a:lnTo>
                    <a:pt x="87" y="38"/>
                  </a:lnTo>
                  <a:lnTo>
                    <a:pt x="85" y="34"/>
                  </a:lnTo>
                  <a:lnTo>
                    <a:pt x="81" y="30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72" y="19"/>
                  </a:lnTo>
                  <a:lnTo>
                    <a:pt x="70" y="17"/>
                  </a:lnTo>
                  <a:lnTo>
                    <a:pt x="64" y="9"/>
                  </a:lnTo>
                  <a:lnTo>
                    <a:pt x="59" y="3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45" y="3"/>
                  </a:lnTo>
                  <a:lnTo>
                    <a:pt x="41" y="5"/>
                  </a:lnTo>
                  <a:lnTo>
                    <a:pt x="36" y="7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22" y="15"/>
                  </a:lnTo>
                  <a:lnTo>
                    <a:pt x="17" y="19"/>
                  </a:lnTo>
                  <a:lnTo>
                    <a:pt x="13" y="22"/>
                  </a:lnTo>
                  <a:lnTo>
                    <a:pt x="9" y="26"/>
                  </a:lnTo>
                  <a:lnTo>
                    <a:pt x="5" y="30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2" y="51"/>
                  </a:lnTo>
                  <a:lnTo>
                    <a:pt x="3" y="57"/>
                  </a:lnTo>
                  <a:lnTo>
                    <a:pt x="5" y="60"/>
                  </a:lnTo>
                  <a:lnTo>
                    <a:pt x="9" y="66"/>
                  </a:lnTo>
                  <a:lnTo>
                    <a:pt x="11" y="70"/>
                  </a:lnTo>
                  <a:lnTo>
                    <a:pt x="15" y="76"/>
                  </a:lnTo>
                  <a:lnTo>
                    <a:pt x="21" y="79"/>
                  </a:lnTo>
                  <a:lnTo>
                    <a:pt x="24" y="85"/>
                  </a:lnTo>
                  <a:lnTo>
                    <a:pt x="28" y="89"/>
                  </a:lnTo>
                  <a:lnTo>
                    <a:pt x="32" y="93"/>
                  </a:lnTo>
                  <a:lnTo>
                    <a:pt x="36" y="95"/>
                  </a:lnTo>
                  <a:lnTo>
                    <a:pt x="40" y="98"/>
                  </a:lnTo>
                  <a:lnTo>
                    <a:pt x="45" y="102"/>
                  </a:lnTo>
                  <a:lnTo>
                    <a:pt x="47" y="104"/>
                  </a:lnTo>
                  <a:lnTo>
                    <a:pt x="68" y="91"/>
                  </a:lnTo>
                  <a:lnTo>
                    <a:pt x="66" y="89"/>
                  </a:lnTo>
                  <a:lnTo>
                    <a:pt x="64" y="85"/>
                  </a:lnTo>
                  <a:lnTo>
                    <a:pt x="62" y="81"/>
                  </a:lnTo>
                  <a:lnTo>
                    <a:pt x="62" y="78"/>
                  </a:lnTo>
                  <a:lnTo>
                    <a:pt x="60" y="74"/>
                  </a:lnTo>
                  <a:lnTo>
                    <a:pt x="59" y="70"/>
                  </a:lnTo>
                  <a:lnTo>
                    <a:pt x="57" y="64"/>
                  </a:lnTo>
                  <a:lnTo>
                    <a:pt x="55" y="59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1" y="41"/>
                  </a:lnTo>
                  <a:lnTo>
                    <a:pt x="51" y="38"/>
                  </a:lnTo>
                  <a:lnTo>
                    <a:pt x="51" y="30"/>
                  </a:lnTo>
                  <a:lnTo>
                    <a:pt x="51" y="26"/>
                  </a:lnTo>
                  <a:lnTo>
                    <a:pt x="53" y="26"/>
                  </a:lnTo>
                  <a:lnTo>
                    <a:pt x="57" y="28"/>
                  </a:lnTo>
                  <a:lnTo>
                    <a:pt x="60" y="30"/>
                  </a:lnTo>
                  <a:lnTo>
                    <a:pt x="68" y="36"/>
                  </a:lnTo>
                  <a:lnTo>
                    <a:pt x="70" y="38"/>
                  </a:lnTo>
                  <a:lnTo>
                    <a:pt x="74" y="41"/>
                  </a:lnTo>
                  <a:lnTo>
                    <a:pt x="76" y="47"/>
                  </a:lnTo>
                  <a:lnTo>
                    <a:pt x="80" y="53"/>
                  </a:lnTo>
                  <a:lnTo>
                    <a:pt x="80" y="59"/>
                  </a:lnTo>
                  <a:lnTo>
                    <a:pt x="81" y="64"/>
                  </a:lnTo>
                  <a:lnTo>
                    <a:pt x="81" y="68"/>
                  </a:lnTo>
                  <a:lnTo>
                    <a:pt x="81" y="72"/>
                  </a:lnTo>
                  <a:lnTo>
                    <a:pt x="81" y="78"/>
                  </a:lnTo>
                  <a:lnTo>
                    <a:pt x="83" y="81"/>
                  </a:lnTo>
                  <a:lnTo>
                    <a:pt x="81" y="85"/>
                  </a:lnTo>
                  <a:lnTo>
                    <a:pt x="81" y="89"/>
                  </a:lnTo>
                  <a:lnTo>
                    <a:pt x="83" y="91"/>
                  </a:lnTo>
                  <a:lnTo>
                    <a:pt x="85" y="95"/>
                  </a:lnTo>
                  <a:lnTo>
                    <a:pt x="87" y="95"/>
                  </a:lnTo>
                  <a:lnTo>
                    <a:pt x="89" y="97"/>
                  </a:lnTo>
                  <a:lnTo>
                    <a:pt x="95" y="93"/>
                  </a:lnTo>
                  <a:lnTo>
                    <a:pt x="97" y="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</p:grpSp>
      <p:sp>
        <p:nvSpPr>
          <p:cNvPr id="88" name="AutoShape 2"/>
          <p:cNvSpPr>
            <a:spLocks noChangeAspect="1" noChangeArrowheads="1"/>
          </p:cNvSpPr>
          <p:nvPr/>
        </p:nvSpPr>
        <p:spPr bwMode="auto">
          <a:xfrm>
            <a:off x="11766099" y="1513460"/>
            <a:ext cx="640080" cy="125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592"/>
          </a:p>
        </p:txBody>
      </p:sp>
      <p:sp>
        <p:nvSpPr>
          <p:cNvPr id="126" name="Rectangle 125"/>
          <p:cNvSpPr/>
          <p:nvPr/>
        </p:nvSpPr>
        <p:spPr>
          <a:xfrm>
            <a:off x="546082" y="1098007"/>
            <a:ext cx="975850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313" indent="-468313">
              <a:buSzPct val="100000"/>
              <a:buFont typeface="Wingdings" pitchFamily="-104" charset="2"/>
              <a:buChar char="§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Summer Bridge</a:t>
            </a:r>
          </a:p>
          <a:p>
            <a:pPr marL="468313" indent="-468313">
              <a:buSzPct val="100000"/>
              <a:buFont typeface="Wingdings" pitchFamily="-104" charset="2"/>
              <a:buChar char="§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468313" indent="-468313">
              <a:buSzPct val="100000"/>
              <a:buFont typeface="Wingdings" pitchFamily="-104" charset="2"/>
              <a:buChar char="§"/>
            </a:pPr>
            <a:r>
              <a:rPr lang="en-US" sz="3600" b="1" i="1" dirty="0" smtClean="0">
                <a:latin typeface="Arial" charset="0"/>
                <a:ea typeface="Arial" charset="0"/>
                <a:cs typeface="Arial" charset="0"/>
              </a:rPr>
              <a:t>Supplemental Instruction</a:t>
            </a:r>
          </a:p>
          <a:p>
            <a:pPr marL="468313" indent="-468313">
              <a:buSzPct val="100000"/>
              <a:buFont typeface="Wingdings" pitchFamily="-104" charset="2"/>
              <a:buChar char="§"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468313" indent="-468313">
              <a:buSzPct val="100000"/>
              <a:buFont typeface="Wingdings" pitchFamily="-104" charset="2"/>
              <a:buChar char="§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Cohort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Model / Block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Registration</a:t>
            </a:r>
          </a:p>
          <a:p>
            <a:pPr marL="468313" indent="-468313">
              <a:buSzPct val="100000"/>
              <a:buFont typeface="Wingdings" pitchFamily="-104" charset="2"/>
              <a:buChar char="§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468313" indent="-468313">
              <a:buSzPct val="100000"/>
              <a:buFont typeface="Wingdings" pitchFamily="-104" charset="2"/>
              <a:buChar char="§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Early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Warning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System</a:t>
            </a:r>
          </a:p>
          <a:p>
            <a:pPr marL="468313" indent="-468313">
              <a:buSzPct val="100000"/>
              <a:buFont typeface="Wingdings" pitchFamily="-104" charset="2"/>
              <a:buChar char="§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468313" indent="-468313">
              <a:buSzPct val="100000"/>
              <a:buFont typeface="Wingdings" pitchFamily="-104" charset="2"/>
              <a:buChar char="§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Intrusive Advising                                              </a:t>
            </a:r>
          </a:p>
          <a:p>
            <a:pPr marL="468313" indent="-468313">
              <a:buSzPct val="100000"/>
              <a:buFont typeface="Wingdings" pitchFamily="-104" charset="2"/>
              <a:buChar char="§"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468313" indent="-468313">
              <a:buSzPct val="100000"/>
              <a:buFont typeface="Wingdings" pitchFamily="-104" charset="2"/>
              <a:buChar char="§"/>
            </a:pPr>
            <a:r>
              <a:rPr lang="en-US" sz="3600" b="1" i="1" dirty="0" smtClean="0">
                <a:latin typeface="Arial" charset="0"/>
                <a:ea typeface="Arial" charset="0"/>
                <a:cs typeface="Arial" charset="0"/>
              </a:rPr>
              <a:t>Peer Mentoring</a:t>
            </a:r>
          </a:p>
          <a:p>
            <a:pPr marL="468313" indent="-468313">
              <a:buSzPct val="100000"/>
              <a:buFont typeface="Wingdings" pitchFamily="-104" charset="2"/>
              <a:buChar char="§"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468313" indent="-468313">
              <a:buSzPct val="100000"/>
              <a:buFont typeface="Wingdings" pitchFamily="-104" charset="2"/>
              <a:buChar char="§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Leadership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Development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381" y="1547452"/>
            <a:ext cx="5926020" cy="3950679"/>
          </a:xfrm>
          <a:prstGeom prst="rect">
            <a:avLst/>
          </a:prstGeom>
        </p:spPr>
      </p:pic>
      <p:sp>
        <p:nvSpPr>
          <p:cNvPr id="214" name="AutoShape 2"/>
          <p:cNvSpPr>
            <a:spLocks noChangeAspect="1" noChangeArrowheads="1"/>
          </p:cNvSpPr>
          <p:nvPr/>
        </p:nvSpPr>
        <p:spPr bwMode="auto">
          <a:xfrm>
            <a:off x="7967826" y="5785199"/>
            <a:ext cx="640080" cy="125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592"/>
          </a:p>
        </p:txBody>
      </p:sp>
      <p:sp>
        <p:nvSpPr>
          <p:cNvPr id="215" name="TextBox 214"/>
          <p:cNvSpPr txBox="1"/>
          <p:nvPr/>
        </p:nvSpPr>
        <p:spPr>
          <a:xfrm>
            <a:off x="8704380" y="5399591"/>
            <a:ext cx="6217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Advancing High </a:t>
            </a:r>
          </a:p>
          <a:p>
            <a:pPr algn="ctr"/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Impact Practices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994423"/>
              </p:ext>
            </p:extLst>
          </p:nvPr>
        </p:nvGraphicFramePr>
        <p:xfrm>
          <a:off x="1570008" y="3485073"/>
          <a:ext cx="11731924" cy="3763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 bwMode="auto">
          <a:xfrm>
            <a:off x="1717754" y="-304090"/>
            <a:ext cx="11208487" cy="14051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>
            <a:lvl1pPr marL="977900" indent="-195263" algn="ctr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200" b="1" i="1">
                <a:solidFill>
                  <a:schemeClr val="bg2"/>
                </a:solidFill>
                <a:latin typeface="+mj-lt"/>
                <a:ea typeface="ＭＳ Ｐゴシック" charset="0"/>
                <a:cs typeface="+mj-cs"/>
              </a:defRPr>
            </a:lvl1pPr>
            <a:lvl2pPr marL="977900" indent="-195263" algn="ctr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200" b="1" i="1">
                <a:solidFill>
                  <a:schemeClr val="bg2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 marL="977900" indent="-195263" algn="ctr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200" b="1" i="1">
                <a:solidFill>
                  <a:schemeClr val="bg2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 marL="977900" indent="-195263" algn="ctr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200" b="1" i="1">
                <a:solidFill>
                  <a:schemeClr val="bg2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 marL="977900" indent="-195263" algn="ctr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200" b="1" i="1">
                <a:solidFill>
                  <a:schemeClr val="bg2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1393941" indent="-19584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000" b="1" i="1">
                <a:solidFill>
                  <a:schemeClr val="bg2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1808667" indent="-19584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000" b="1" i="1">
                <a:solidFill>
                  <a:schemeClr val="bg2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2223393" indent="-19584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000" b="1" i="1">
                <a:solidFill>
                  <a:schemeClr val="bg2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2638119" indent="-19584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000" b="1" i="1">
                <a:solidFill>
                  <a:schemeClr val="bg2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234316" eaLnBrk="1" hangingPunct="1">
              <a:defRPr/>
            </a:pPr>
            <a:r>
              <a:rPr lang="en-US" altLang="en-US" sz="432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Academic Support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70009" y="1379345"/>
            <a:ext cx="119482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4000" dirty="0">
                <a:latin typeface="Calibri" charset="0"/>
              </a:rPr>
              <a:t>All students enrolled in developmental English and/or math are required to attend Supplemental Instruction twice per week for each course.</a:t>
            </a:r>
          </a:p>
        </p:txBody>
      </p:sp>
    </p:spTree>
    <p:extLst>
      <p:ext uri="{BB962C8B-B14F-4D97-AF65-F5344CB8AC3E}">
        <p14:creationId xmlns:p14="http://schemas.microsoft.com/office/powerpoint/2010/main" val="12918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448439" y="2106282"/>
            <a:ext cx="10157260" cy="1810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4"/>
              </a:buClr>
              <a:buNone/>
              <a:defRPr/>
            </a:pP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Peer Mentors work with students one-on-one and in small groups.  They serve as role models and are able to provide the student perspective on how to be successful even when starting college in developmental courses.</a:t>
            </a: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8439" y="4203816"/>
            <a:ext cx="1015726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  <a:buSzPct val="130000"/>
              <a:defRPr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Cohorted courses allow students to form study groups and benefit from other forms of peer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support.  Students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can positively influence each other by attending class, participating in supplemental instruction, and supporting each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other.</a:t>
            </a: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70761" y="-312420"/>
            <a:ext cx="987171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>
            <a:lvl1pPr marL="977900" indent="-195263" algn="ctr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200" b="1" i="1">
                <a:solidFill>
                  <a:schemeClr val="bg2"/>
                </a:solidFill>
                <a:latin typeface="+mj-lt"/>
                <a:ea typeface="ＭＳ Ｐゴシック" charset="0"/>
                <a:cs typeface="+mj-cs"/>
              </a:defRPr>
            </a:lvl1pPr>
            <a:lvl2pPr marL="977900" indent="-195263" algn="ctr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200" b="1" i="1">
                <a:solidFill>
                  <a:schemeClr val="bg2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 marL="977900" indent="-195263" algn="ctr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200" b="1" i="1">
                <a:solidFill>
                  <a:schemeClr val="bg2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 marL="977900" indent="-195263" algn="ctr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200" b="1" i="1">
                <a:solidFill>
                  <a:schemeClr val="bg2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 marL="977900" indent="-195263" algn="ctr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200" b="1" i="1">
                <a:solidFill>
                  <a:schemeClr val="bg2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1393941" indent="-19584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000" b="1" i="1">
                <a:solidFill>
                  <a:schemeClr val="bg2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1808667" indent="-19584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000" b="1" i="1">
                <a:solidFill>
                  <a:schemeClr val="bg2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2223393" indent="-19584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000" b="1" i="1">
                <a:solidFill>
                  <a:schemeClr val="bg2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2638119" indent="-19584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000" b="1" i="1">
                <a:solidFill>
                  <a:schemeClr val="bg2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234316" eaLnBrk="1" hangingPunct="1">
              <a:defRPr/>
            </a:pPr>
            <a:r>
              <a:rPr lang="en-US" altLang="en-US" sz="432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Peer Support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548073"/>
            <a:ext cx="4448439" cy="268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270761" y="-312420"/>
            <a:ext cx="987171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>
            <a:lvl1pPr marL="977900" indent="-195263" algn="ctr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200" b="1" i="1">
                <a:solidFill>
                  <a:schemeClr val="bg2"/>
                </a:solidFill>
                <a:latin typeface="+mj-lt"/>
                <a:ea typeface="ＭＳ Ｐゴシック" charset="0"/>
                <a:cs typeface="+mj-cs"/>
              </a:defRPr>
            </a:lvl1pPr>
            <a:lvl2pPr marL="977900" indent="-195263" algn="ctr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200" b="1" i="1">
                <a:solidFill>
                  <a:schemeClr val="bg2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 marL="977900" indent="-195263" algn="ctr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200" b="1" i="1">
                <a:solidFill>
                  <a:schemeClr val="bg2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 marL="977900" indent="-195263" algn="ctr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200" b="1" i="1">
                <a:solidFill>
                  <a:schemeClr val="bg2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 marL="977900" indent="-195263" algn="ctr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3200" b="1" i="1">
                <a:solidFill>
                  <a:schemeClr val="bg2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1393941" indent="-19584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000" b="1" i="1">
                <a:solidFill>
                  <a:schemeClr val="bg2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1808667" indent="-19584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000" b="1" i="1">
                <a:solidFill>
                  <a:schemeClr val="bg2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2223393" indent="-19584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000" b="1" i="1">
                <a:solidFill>
                  <a:schemeClr val="bg2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2638119" indent="-19584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000" b="1" i="1">
                <a:solidFill>
                  <a:schemeClr val="bg2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234316" eaLnBrk="1" hangingPunct="1">
              <a:defRPr/>
            </a:pPr>
            <a:r>
              <a:rPr lang="en-US" altLang="en-US" sz="432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Peer Support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936262"/>
              </p:ext>
            </p:extLst>
          </p:nvPr>
        </p:nvGraphicFramePr>
        <p:xfrm>
          <a:off x="2270760" y="1600208"/>
          <a:ext cx="9978390" cy="5310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1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6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26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0801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YEAR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Number of SIs*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# of Pee</a:t>
                      </a:r>
                      <a:r>
                        <a:rPr lang="en-US" sz="19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 Mentors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0801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2010-2011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0801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2011-2012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0801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2012-2013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30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0801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2013-2014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40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0801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2014-2015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40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0801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2015-2016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60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30</a:t>
                      </a:r>
                      <a:endParaRPr lang="en-US" sz="1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4942"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TOTAL STUDENTS</a:t>
                      </a:r>
                      <a:endParaRPr lang="en-US" sz="19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205</a:t>
                      </a:r>
                      <a:endParaRPr lang="en-US" sz="19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120</a:t>
                      </a:r>
                      <a:endParaRPr lang="en-US" sz="19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9728" marR="109728" marT="54853" marB="5485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99000" y="7041766"/>
            <a:ext cx="153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b="1" dirty="0">
                <a:ea typeface="Arial" charset="0"/>
                <a:cs typeface="Arial" charset="0"/>
              </a:rPr>
              <a:t>$2,214,000 </a:t>
            </a:r>
            <a:endParaRPr lang="en-US" altLang="en-US" sz="2000" dirty="0"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28736" y="7041766"/>
            <a:ext cx="153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b="1" dirty="0">
                <a:ea typeface="Arial" charset="0"/>
                <a:cs typeface="Arial" charset="0"/>
              </a:rPr>
              <a:t>$1,296,000 </a:t>
            </a:r>
            <a:endParaRPr lang="en-US" altLang="en-US" sz="2000" dirty="0"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9000" y="1073038"/>
            <a:ext cx="7315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smtClean="0">
                <a:latin typeface="Arial" charset="0"/>
                <a:ea typeface="Arial" charset="0"/>
                <a:cs typeface="Arial" charset="0"/>
              </a:rPr>
              <a:t>Intentional Investment in Peer Educators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7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52034" y="-858367"/>
            <a:ext cx="12548537" cy="1649336"/>
          </a:xfrm>
          <a:prstGeom prst="rect">
            <a:avLst/>
          </a:prstGeom>
        </p:spPr>
        <p:txBody>
          <a:bodyPr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4316"/>
            <a:r>
              <a:rPr lang="en-US" altLang="en-US" sz="4320" smtClean="0">
                <a:solidFill>
                  <a:schemeClr val="bg1"/>
                </a:solidFill>
                <a:latin typeface="Calibri" charset="0"/>
                <a:ea typeface="ＭＳ Ｐゴシック" charset="-128"/>
              </a:rPr>
              <a:t>Student Outcomes</a:t>
            </a:r>
            <a:endParaRPr lang="en-US" altLang="en-US" sz="4320">
              <a:solidFill>
                <a:schemeClr val="bg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961001" y="862898"/>
            <a:ext cx="82623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800" b="1" dirty="0">
                <a:ea typeface="Arial" charset="0"/>
                <a:cs typeface="Arial" charset="0"/>
              </a:rPr>
              <a:t>Remediation Completion </a:t>
            </a:r>
          </a:p>
          <a:p>
            <a:pPr algn="ctr"/>
            <a:r>
              <a:rPr lang="en-US" altLang="en-US" sz="2800" b="1" dirty="0">
                <a:ea typeface="Arial" charset="0"/>
                <a:cs typeface="Arial" charset="0"/>
              </a:rPr>
              <a:t>2010-2014</a:t>
            </a:r>
          </a:p>
        </p:txBody>
      </p:sp>
      <p:graphicFrame>
        <p:nvGraphicFramePr>
          <p:cNvPr id="8" name="Chart 3"/>
          <p:cNvGraphicFramePr>
            <a:graphicFrameLocks/>
          </p:cNvGraphicFramePr>
          <p:nvPr/>
        </p:nvGraphicFramePr>
        <p:xfrm>
          <a:off x="707366" y="1570007"/>
          <a:ext cx="13008634" cy="6230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r:id="rId3" imgW="8527599" imgH="4315611" progId="Excel.Chart.8">
                  <p:embed/>
                </p:oleObj>
              </mc:Choice>
              <mc:Fallback>
                <p:oleObj r:id="rId3" imgW="8527599" imgH="431561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66" y="1570007"/>
                        <a:ext cx="13008634" cy="6230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ular Callout 12"/>
          <p:cNvSpPr>
            <a:spLocks noChangeArrowheads="1"/>
          </p:cNvSpPr>
          <p:nvPr/>
        </p:nvSpPr>
        <p:spPr bwMode="auto">
          <a:xfrm>
            <a:off x="12392147" y="47942"/>
            <a:ext cx="2169720" cy="2001329"/>
          </a:xfrm>
          <a:prstGeom prst="wedgeRectCallout">
            <a:avLst>
              <a:gd name="adj1" fmla="val -81153"/>
              <a:gd name="adj2" fmla="val 57769"/>
            </a:avLst>
          </a:prstGeom>
          <a:solidFill>
            <a:srgbClr val="FFFF00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500" dirty="0"/>
              <a:t>Remediation completion data shows Bridge students to complete remediation within one year at consistently higher </a:t>
            </a:r>
            <a:r>
              <a:rPr lang="en-US" altLang="en-US" sz="1500" dirty="0" smtClean="0"/>
              <a:t>rates </a:t>
            </a:r>
            <a:r>
              <a:rPr lang="en-US" altLang="en-US" sz="1500" dirty="0"/>
              <a:t>than those in non-Bridge cohort.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4755" y="8160589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76514" y="7815529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AutoShape 4" descr="https://owa.csudh.edu/owa/service.svc/s/GetPersonaPhoto?email=poliverez%40csudh.edu&amp;UA=0&amp;size=HR96x96"/>
          <p:cNvSpPr>
            <a:spLocks noChangeAspect="1" noChangeArrowheads="1"/>
          </p:cNvSpPr>
          <p:nvPr/>
        </p:nvSpPr>
        <p:spPr bwMode="auto">
          <a:xfrm>
            <a:off x="431800" y="3446463"/>
            <a:ext cx="3317154" cy="331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11517" y="1199647"/>
            <a:ext cx="7204349" cy="631698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5000"/>
              <a:buFont typeface="Wingdings" charset="2"/>
              <a:buChar char="§"/>
            </a:pPr>
            <a:r>
              <a:rPr lang="en-US" altLang="en-US" sz="3200" dirty="0" smtClean="0">
                <a:latin typeface="Calibri" charset="0"/>
                <a:ea typeface="ＭＳ Ｐゴシック" charset="-128"/>
              </a:rPr>
              <a:t>Students in the program who begin with one or two semesters of math and/or English remediation required have stronger chance of persistence</a:t>
            </a:r>
          </a:p>
          <a:p>
            <a:pPr>
              <a:buSzPct val="95000"/>
              <a:buFont typeface="Wingdings" charset="2"/>
              <a:buChar char="§"/>
            </a:pPr>
            <a:r>
              <a:rPr lang="en-US" altLang="en-US" sz="3200" dirty="0" smtClean="0">
                <a:latin typeface="Calibri" charset="0"/>
                <a:ea typeface="ＭＳ Ｐゴシック" charset="-128"/>
              </a:rPr>
              <a:t>Over the last 6 years, they are generally </a:t>
            </a:r>
            <a:r>
              <a:rPr lang="en-US" altLang="en-US" sz="3200" dirty="0" smtClean="0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10-15 percentage points higher in retention than non-Bridge students.</a:t>
            </a:r>
          </a:p>
          <a:p>
            <a:pPr>
              <a:buSzPct val="95000"/>
              <a:buFont typeface="Wingdings" charset="2"/>
              <a:buChar char="§"/>
            </a:pPr>
            <a:r>
              <a:rPr lang="en-US" altLang="en-US" sz="3200" dirty="0" smtClean="0">
                <a:latin typeface="Calibri" charset="0"/>
                <a:ea typeface="ＭＳ Ｐゴシック" charset="-128"/>
              </a:rPr>
              <a:t>Bridge students are persisting and graduation at consistently higher rates than the non-Bridge students.</a:t>
            </a:r>
            <a:endParaRPr lang="en-US" altLang="en-US" sz="3200" dirty="0">
              <a:latin typeface="Calibri" charset="0"/>
              <a:ea typeface="ＭＳ Ｐゴシック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2309" y="1643513"/>
            <a:ext cx="5942279" cy="396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9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76514" y="7815529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829129" y="875671"/>
            <a:ext cx="100580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800" b="1" dirty="0">
                <a:ea typeface="Arial" charset="0"/>
                <a:cs typeface="Arial" charset="0"/>
              </a:rPr>
              <a:t>Student Retention to </a:t>
            </a:r>
          </a:p>
          <a:p>
            <a:pPr algn="ctr"/>
            <a:r>
              <a:rPr lang="en-US" altLang="en-US" sz="2800" b="1" dirty="0">
                <a:ea typeface="Arial" charset="0"/>
                <a:cs typeface="Arial" charset="0"/>
              </a:rPr>
              <a:t>Fall 2015</a:t>
            </a:r>
          </a:p>
        </p:txBody>
      </p:sp>
      <p:graphicFrame>
        <p:nvGraphicFramePr>
          <p:cNvPr id="17" name="Chart 3"/>
          <p:cNvGraphicFramePr>
            <a:graphicFrameLocks/>
          </p:cNvGraphicFramePr>
          <p:nvPr/>
        </p:nvGraphicFramePr>
        <p:xfrm>
          <a:off x="296863" y="1431925"/>
          <a:ext cx="13557250" cy="626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Chart" r:id="rId3" imgW="8527599" imgH="4303420" progId="Excel.Chart.8">
                  <p:embed/>
                </p:oleObj>
              </mc:Choice>
              <mc:Fallback>
                <p:oleObj name="Chart" r:id="rId3" imgW="8527599" imgH="430342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431925"/>
                        <a:ext cx="13557250" cy="626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ular Callout 12"/>
          <p:cNvSpPr>
            <a:spLocks noChangeArrowheads="1"/>
          </p:cNvSpPr>
          <p:nvPr/>
        </p:nvSpPr>
        <p:spPr bwMode="auto">
          <a:xfrm>
            <a:off x="12621404" y="314447"/>
            <a:ext cx="2008996" cy="1886219"/>
          </a:xfrm>
          <a:prstGeom prst="wedgeRectCallout">
            <a:avLst>
              <a:gd name="adj1" fmla="val -81153"/>
              <a:gd name="adj2" fmla="val 57769"/>
            </a:avLst>
          </a:prstGeom>
          <a:solidFill>
            <a:srgbClr val="FFFF00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/>
              <a:t>Retention data shows Bridge students to be retained at consistently higher rate than those in non-Bridge cohort.</a:t>
            </a:r>
          </a:p>
        </p:txBody>
      </p:sp>
    </p:spTree>
    <p:extLst>
      <p:ext uri="{BB962C8B-B14F-4D97-AF65-F5344CB8AC3E}">
        <p14:creationId xmlns:p14="http://schemas.microsoft.com/office/powerpoint/2010/main" val="966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4918" y="1139012"/>
            <a:ext cx="13112151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800" dirty="0">
                <a:latin typeface="Arial" charset="0"/>
                <a:ea typeface="Arial" charset="0"/>
                <a:cs typeface="Arial" charset="0"/>
              </a:rPr>
              <a:t>Talk to the person next to you </a:t>
            </a:r>
            <a:r>
              <a:rPr lang="en-US" sz="3800" dirty="0" smtClean="0">
                <a:latin typeface="Arial" charset="0"/>
                <a:ea typeface="Arial" charset="0"/>
                <a:cs typeface="Arial" charset="0"/>
              </a:rPr>
              <a:t>or as a group about </a:t>
            </a:r>
            <a:r>
              <a:rPr lang="en-US" sz="3800" dirty="0">
                <a:latin typeface="Arial" charset="0"/>
                <a:ea typeface="Arial" charset="0"/>
                <a:cs typeface="Arial" charset="0"/>
              </a:rPr>
              <a:t>your campus culture around </a:t>
            </a:r>
            <a:r>
              <a:rPr lang="en-US" sz="3800" dirty="0" smtClean="0">
                <a:latin typeface="Arial" charset="0"/>
                <a:ea typeface="Arial" charset="0"/>
                <a:cs typeface="Arial" charset="0"/>
              </a:rPr>
              <a:t>taking small</a:t>
            </a:r>
            <a:r>
              <a:rPr lang="en-US" sz="3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800" dirty="0" smtClean="0">
                <a:latin typeface="Arial" charset="0"/>
                <a:ea typeface="Arial" charset="0"/>
                <a:cs typeface="Arial" charset="0"/>
              </a:rPr>
              <a:t>and successful boutique programs to scale?</a:t>
            </a:r>
          </a:p>
          <a:p>
            <a:pPr marL="1028700" lvl="1" indent="-571500">
              <a:buFont typeface="Wingdings" charset="2"/>
              <a:buChar char="§"/>
            </a:pP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What program(s) on your campus, if scaled up, could benefit more first generation, low-income and underrepresented students.</a:t>
            </a:r>
          </a:p>
          <a:p>
            <a:pPr marL="1028700" lvl="1" indent="-571500">
              <a:buFont typeface="Wingdings" charset="2"/>
              <a:buChar char="§"/>
            </a:pP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What challenges have your campus faced scaling up programs/initiatives?</a:t>
            </a:r>
            <a:endParaRPr lang="en-US" sz="3500" dirty="0">
              <a:latin typeface="Arial" charset="0"/>
              <a:ea typeface="Arial" charset="0"/>
              <a:cs typeface="Arial" charset="0"/>
            </a:endParaRPr>
          </a:p>
          <a:p>
            <a:pPr marL="1028700" lvl="1" indent="-571500">
              <a:buFont typeface="Wingdings" charset="2"/>
              <a:buChar char="§"/>
            </a:pPr>
            <a:r>
              <a:rPr lang="en-US" sz="3500" dirty="0">
                <a:latin typeface="Arial" charset="0"/>
                <a:ea typeface="Arial" charset="0"/>
                <a:cs typeface="Arial" charset="0"/>
              </a:rPr>
              <a:t>What accomplishments </a:t>
            </a: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have your campus celebrated </a:t>
            </a:r>
            <a:r>
              <a:rPr lang="en-US" sz="3500" dirty="0">
                <a:latin typeface="Arial" charset="0"/>
                <a:ea typeface="Arial" charset="0"/>
                <a:cs typeface="Arial" charset="0"/>
              </a:rPr>
              <a:t>scaling up programs/initiatives?</a:t>
            </a:r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3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76514" y="7815529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57122" y="2150689"/>
            <a:ext cx="1235236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3200" dirty="0"/>
              <a:t>2010 </a:t>
            </a:r>
            <a:r>
              <a:rPr lang="en-US" altLang="en-US" sz="3200" dirty="0" smtClean="0"/>
              <a:t>= 200 students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altLang="en-US" sz="1400" dirty="0"/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3200" dirty="0"/>
              <a:t>2011 </a:t>
            </a:r>
            <a:r>
              <a:rPr lang="en-US" altLang="en-US" sz="3200" dirty="0" smtClean="0"/>
              <a:t>= 250 students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altLang="en-US" sz="1400" dirty="0"/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3200" dirty="0"/>
              <a:t>2012 </a:t>
            </a:r>
            <a:r>
              <a:rPr lang="en-US" altLang="en-US" sz="3200" dirty="0" smtClean="0"/>
              <a:t>= 300 students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altLang="en-US" sz="1400" dirty="0"/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3200" dirty="0"/>
              <a:t>2013 </a:t>
            </a:r>
            <a:r>
              <a:rPr lang="en-US" altLang="en-US" sz="3200" dirty="0" smtClean="0"/>
              <a:t>= 650 students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altLang="en-US" sz="1400" dirty="0"/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3200" dirty="0" smtClean="0"/>
              <a:t>2014 = 700 students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altLang="en-US" sz="1400" dirty="0"/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3200" dirty="0" smtClean="0"/>
              <a:t>2015 = 1000 students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altLang="en-US" sz="1400" dirty="0" smtClean="0"/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3200" dirty="0" smtClean="0"/>
              <a:t>2016 = 1100 students</a:t>
            </a:r>
            <a:endParaRPr lang="en-US" altLang="en-US" sz="3200" dirty="0"/>
          </a:p>
        </p:txBody>
      </p:sp>
      <p:sp>
        <p:nvSpPr>
          <p:cNvPr id="13" name="AutoShape 4" descr="https://owa.csudh.edu/owa/service.svc/s/GetPersonaPhoto?email=poliverez%40csudh.edu&amp;UA=0&amp;size=HR96x96"/>
          <p:cNvSpPr>
            <a:spLocks noChangeAspect="1" noChangeArrowheads="1"/>
          </p:cNvSpPr>
          <p:nvPr/>
        </p:nvSpPr>
        <p:spPr bwMode="auto">
          <a:xfrm>
            <a:off x="431800" y="3446463"/>
            <a:ext cx="3317154" cy="331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495" y="2047969"/>
            <a:ext cx="9428906" cy="4704996"/>
          </a:xfrm>
          <a:prstGeom prst="rect">
            <a:avLst/>
          </a:prstGeom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31800" y="1050838"/>
            <a:ext cx="46925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600" b="1" dirty="0" smtClean="0">
                <a:latin typeface="Calibri" charset="0"/>
              </a:rPr>
              <a:t>Scaling Up </a:t>
            </a:r>
          </a:p>
          <a:p>
            <a:pPr algn="ctr"/>
            <a:r>
              <a:rPr lang="en-US" altLang="en-US" sz="3600" b="1" dirty="0" smtClean="0">
                <a:latin typeface="Calibri" charset="0"/>
              </a:rPr>
              <a:t>What Works</a:t>
            </a:r>
            <a:endParaRPr lang="en-US" altLang="en-US" sz="36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7144" y="1036321"/>
            <a:ext cx="1086377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b="1" dirty="0">
                <a:latin typeface="Arial Narrow" panose="020B0606020202030204" pitchFamily="34" charset="0"/>
              </a:rPr>
              <a:t> Transformational  Leadership Makes All the Difference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460" y="1899138"/>
            <a:ext cx="5122066" cy="51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 txBox="1">
            <a:spLocks/>
          </p:cNvSpPr>
          <p:nvPr/>
        </p:nvSpPr>
        <p:spPr>
          <a:xfrm>
            <a:off x="896821" y="1464121"/>
            <a:ext cx="12977446" cy="6196964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204" indent="0">
              <a:buSzPct val="100000"/>
              <a:buFont typeface="Arial" panose="020B0604020202020204" pitchFamily="34" charset="0"/>
              <a:buNone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CSUDH then…</a:t>
            </a:r>
            <a:r>
              <a:rPr lang="en-US" sz="3600" u="sng" dirty="0" smtClean="0">
                <a:latin typeface="Arial" charset="0"/>
                <a:ea typeface="Arial" charset="0"/>
                <a:cs typeface="Arial" charset="0"/>
              </a:rPr>
              <a:t>partnership by default</a:t>
            </a:r>
          </a:p>
          <a:p>
            <a:pPr marL="1042988" indent="-522288">
              <a:buSzPct val="100000"/>
              <a:buFont typeface="Wingdings" pitchFamily="-104" charset="2"/>
              <a:buChar char="§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Boutique programs required collaboration with academic departments</a:t>
            </a:r>
          </a:p>
          <a:p>
            <a:pPr marL="1720850" lvl="1" indent="-555625">
              <a:buSzPct val="100000"/>
              <a:buFont typeface="Courier New" charset="0"/>
              <a:buChar char="o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Securing </a:t>
            </a:r>
            <a:r>
              <a:rPr lang="en-US" sz="3600" dirty="0" err="1" smtClean="0">
                <a:latin typeface="Arial" charset="0"/>
                <a:ea typeface="Arial" charset="0"/>
                <a:cs typeface="Arial" charset="0"/>
              </a:rPr>
              <a:t>cohorted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courses</a:t>
            </a:r>
          </a:p>
          <a:p>
            <a:pPr marL="1720850" lvl="1" indent="-555625">
              <a:buSzPct val="100000"/>
              <a:buFont typeface="Courier New" charset="0"/>
              <a:buChar char="o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Supplemental Instruction</a:t>
            </a:r>
          </a:p>
          <a:p>
            <a:pPr marL="1095375" indent="-574675">
              <a:buSzPct val="100000"/>
              <a:buFont typeface="Wingdings" pitchFamily="-104" charset="2"/>
              <a:buChar char="§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Some level of collaboration between advisors across campus</a:t>
            </a:r>
          </a:p>
          <a:p>
            <a:pPr marL="1720850" lvl="1" indent="-520700">
              <a:buSzPct val="100000"/>
              <a:buFont typeface="Courier New" charset="0"/>
              <a:buChar char="o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Occasional meetings</a:t>
            </a:r>
          </a:p>
          <a:p>
            <a:pPr marL="1720850" lvl="1" indent="-520700">
              <a:buSzPct val="100000"/>
              <a:buFont typeface="Courier New" charset="0"/>
              <a:buChar char="o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Consultation as needed</a:t>
            </a:r>
          </a:p>
          <a:p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 txBox="1">
            <a:spLocks/>
          </p:cNvSpPr>
          <p:nvPr/>
        </p:nvSpPr>
        <p:spPr>
          <a:xfrm>
            <a:off x="562705" y="1323441"/>
            <a:ext cx="13434641" cy="6196964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204" indent="0">
              <a:buSzPct val="100000"/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CSUDH now…</a:t>
            </a:r>
            <a:r>
              <a:rPr lang="en-US" u="sng" dirty="0">
                <a:latin typeface="Arial" charset="0"/>
                <a:ea typeface="Arial" charset="0"/>
                <a:cs typeface="Arial" charset="0"/>
              </a:rPr>
              <a:t>partnership by design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973138" indent="-382588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Commitment from leadership</a:t>
            </a:r>
          </a:p>
          <a:p>
            <a:pPr marL="1495425" lvl="1" indent="-434975">
              <a:buSzPct val="100000"/>
              <a:buFont typeface="Courier New" charset="0"/>
              <a:buChar char="o"/>
            </a:pPr>
            <a:r>
              <a:rPr lang="en-US" sz="3120" dirty="0">
                <a:latin typeface="Arial" charset="0"/>
                <a:ea typeface="Arial" charset="0"/>
                <a:cs typeface="Arial" charset="0"/>
              </a:rPr>
              <a:t>President, Provost, VPSA</a:t>
            </a:r>
          </a:p>
          <a:p>
            <a:pPr marL="1495425" lvl="1" indent="-434975">
              <a:buSzPct val="100000"/>
              <a:buFont typeface="Courier New" charset="0"/>
              <a:buChar char="o"/>
            </a:pPr>
            <a:r>
              <a:rPr lang="en-US" sz="3120" dirty="0" smtClean="0">
                <a:latin typeface="Arial" charset="0"/>
                <a:ea typeface="Arial" charset="0"/>
                <a:cs typeface="Arial" charset="0"/>
              </a:rPr>
              <a:t>New </a:t>
            </a:r>
            <a:r>
              <a:rPr lang="en-US" sz="3120" dirty="0">
                <a:latin typeface="Arial" charset="0"/>
                <a:ea typeface="Arial" charset="0"/>
                <a:cs typeface="Arial" charset="0"/>
              </a:rPr>
              <a:t>- AVP of </a:t>
            </a:r>
            <a:r>
              <a:rPr lang="en-US" sz="3120" dirty="0" smtClean="0">
                <a:latin typeface="Arial" charset="0"/>
                <a:ea typeface="Arial" charset="0"/>
                <a:cs typeface="Arial" charset="0"/>
              </a:rPr>
              <a:t>Retention and Academic Advising</a:t>
            </a:r>
            <a:endParaRPr lang="en-US" sz="3120" dirty="0">
              <a:latin typeface="Arial" charset="0"/>
              <a:ea typeface="Arial" charset="0"/>
              <a:cs typeface="Arial" charset="0"/>
            </a:endParaRPr>
          </a:p>
          <a:p>
            <a:pPr marL="973138" indent="-40005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Campus-wide consultation &amp; external evaluation</a:t>
            </a:r>
          </a:p>
          <a:p>
            <a:pPr marL="1495425" lvl="1" indent="-452438">
              <a:buSzPct val="100000"/>
              <a:buFont typeface="Courier New" charset="0"/>
              <a:buChar char="o"/>
            </a:pPr>
            <a:r>
              <a:rPr lang="en-US" sz="3120" dirty="0">
                <a:latin typeface="Arial" charset="0"/>
                <a:ea typeface="Arial" charset="0"/>
                <a:cs typeface="Arial" charset="0"/>
              </a:rPr>
              <a:t>Advising Task Force</a:t>
            </a:r>
          </a:p>
          <a:p>
            <a:pPr marL="1042988" indent="-4699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Dominguez Hills First-Year Experience (#DHFYE)</a:t>
            </a:r>
          </a:p>
          <a:p>
            <a:pPr marL="1495425" lvl="1" indent="-452438">
              <a:buSzPct val="100000"/>
              <a:buFont typeface="Courier New" charset="0"/>
              <a:buChar char="o"/>
            </a:pPr>
            <a:r>
              <a:rPr lang="en-US" sz="3120" dirty="0">
                <a:latin typeface="Arial" charset="0"/>
                <a:ea typeface="Arial" charset="0"/>
                <a:cs typeface="Arial" charset="0"/>
              </a:rPr>
              <a:t>Achieved equity for all freshmen – leveling the playing field </a:t>
            </a:r>
          </a:p>
          <a:p>
            <a:pPr marL="1495425" lvl="1" indent="-452438">
              <a:buSzPct val="100000"/>
              <a:buFont typeface="Courier New" charset="0"/>
              <a:buChar char="o"/>
            </a:pPr>
            <a:r>
              <a:rPr lang="en-US" sz="3120" dirty="0">
                <a:latin typeface="Arial" charset="0"/>
                <a:ea typeface="Arial" charset="0"/>
                <a:cs typeface="Arial" charset="0"/>
              </a:rPr>
              <a:t>Summer experience, relevant courses, academic support, intrusive advising, peer support, access to technology, campus engagement</a:t>
            </a:r>
          </a:p>
          <a:p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4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0"/>
          <p:cNvSpPr txBox="1">
            <a:spLocks/>
          </p:cNvSpPr>
          <p:nvPr/>
        </p:nvSpPr>
        <p:spPr>
          <a:xfrm>
            <a:off x="1318846" y="989336"/>
            <a:ext cx="11805363" cy="6196964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204" indent="0">
              <a:buSzPct val="100000"/>
              <a:buFont typeface="Arial" panose="020B0604020202020204" pitchFamily="34" charset="0"/>
              <a:buNone/>
            </a:pPr>
            <a:r>
              <a:rPr lang="en-US" sz="3840" dirty="0" smtClean="0">
                <a:latin typeface="Calibri" charset="0"/>
                <a:ea typeface="Calibri" charset="0"/>
                <a:cs typeface="Calibri" charset="0"/>
              </a:rPr>
              <a:t>CSUDH now…</a:t>
            </a:r>
            <a:r>
              <a:rPr lang="en-US" sz="3840" u="sng" dirty="0" smtClean="0">
                <a:latin typeface="Calibri" charset="0"/>
                <a:ea typeface="Calibri" charset="0"/>
                <a:cs typeface="Calibri" charset="0"/>
              </a:rPr>
              <a:t>partnership by design</a:t>
            </a:r>
            <a:endParaRPr lang="en-US" sz="3840" dirty="0">
              <a:latin typeface="Calibri" charset="0"/>
              <a:ea typeface="Calibri" charset="0"/>
              <a:cs typeface="Calibri" charset="0"/>
            </a:endParaRPr>
          </a:p>
          <a:p>
            <a:pPr marL="116204" indent="0">
              <a:buSzPct val="100000"/>
              <a:buFont typeface="Arial" panose="020B0604020202020204" pitchFamily="34" charset="0"/>
              <a:buNone/>
            </a:pP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Collaborative professional development opportunities for faculty and advisors to optimize time to degree completion, close the achievement gap, increase graduation rates.</a:t>
            </a:r>
          </a:p>
          <a:p>
            <a:endParaRPr lang="en-US" sz="3840" dirty="0"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791" y="3479152"/>
            <a:ext cx="3918329" cy="3481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040" y="3479152"/>
            <a:ext cx="4828451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0"/>
          <p:cNvSpPr txBox="1">
            <a:spLocks/>
          </p:cNvSpPr>
          <p:nvPr/>
        </p:nvSpPr>
        <p:spPr>
          <a:xfrm>
            <a:off x="1081161" y="1105286"/>
            <a:ext cx="8990479" cy="6196964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204" indent="0">
              <a:buSzPct val="100000"/>
              <a:buFont typeface="Arial" panose="020B0604020202020204" pitchFamily="34" charset="0"/>
              <a:buNone/>
            </a:pPr>
            <a:r>
              <a:rPr lang="en-US" sz="3840" dirty="0" smtClean="0">
                <a:latin typeface="Calibri" charset="0"/>
                <a:ea typeface="Calibri" charset="0"/>
                <a:cs typeface="Calibri" charset="0"/>
              </a:rPr>
              <a:t>CSUDH now…</a:t>
            </a:r>
            <a:r>
              <a:rPr lang="en-US" sz="3840" u="sng" dirty="0" smtClean="0">
                <a:latin typeface="Calibri" charset="0"/>
                <a:ea typeface="Calibri" charset="0"/>
                <a:cs typeface="Calibri" charset="0"/>
              </a:rPr>
              <a:t>partnership by design</a:t>
            </a:r>
            <a:endParaRPr lang="en-US" sz="3840" dirty="0" smtClean="0">
              <a:latin typeface="Calibri" charset="0"/>
              <a:ea typeface="Calibri" charset="0"/>
              <a:cs typeface="Calibri" charset="0"/>
            </a:endParaRPr>
          </a:p>
          <a:p>
            <a:pPr marL="1095375" indent="-471488">
              <a:buSzPct val="100000"/>
              <a:buFont typeface="Wingdings" panose="05000000000000000000" pitchFamily="2" charset="2"/>
              <a:buChar char="§"/>
            </a:pPr>
            <a:r>
              <a:rPr lang="en-US" sz="3840" dirty="0" smtClean="0">
                <a:latin typeface="Calibri" charset="0"/>
                <a:ea typeface="Calibri" charset="0"/>
                <a:cs typeface="Calibri" charset="0"/>
              </a:rPr>
              <a:t>CSUDH Advising Summit</a:t>
            </a:r>
          </a:p>
          <a:p>
            <a:pPr marL="1095375" indent="-471488">
              <a:buSzPct val="100000"/>
              <a:buFont typeface="Wingdings" panose="05000000000000000000" pitchFamily="2" charset="2"/>
              <a:buChar char="§"/>
            </a:pPr>
            <a:r>
              <a:rPr lang="en-US" sz="3840" dirty="0" smtClean="0">
                <a:latin typeface="Calibri" charset="0"/>
                <a:ea typeface="Calibri" charset="0"/>
                <a:cs typeface="Calibri" charset="0"/>
              </a:rPr>
              <a:t>Inaugural CA Collaborative Conference</a:t>
            </a:r>
            <a:endParaRPr lang="en-US" sz="2400" dirty="0" smtClean="0">
              <a:latin typeface="Calibri" charset="0"/>
              <a:ea typeface="Calibri" charset="0"/>
              <a:cs typeface="Calibri" charset="0"/>
            </a:endParaRPr>
          </a:p>
          <a:p>
            <a:pPr marL="116204" indent="0">
              <a:buFont typeface="Arial" panose="020B0604020202020204" pitchFamily="34" charset="0"/>
              <a:buNone/>
            </a:pPr>
            <a:endParaRPr lang="en-US" sz="3840" dirty="0">
              <a:latin typeface="Calibri" pitchFamily="-65" charset="0"/>
              <a:ea typeface="ＭＳ Ｐゴシック" pitchFamily="-65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160" y="3575647"/>
            <a:ext cx="5313020" cy="3434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021" y="3575646"/>
            <a:ext cx="53149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931986" y="1206887"/>
            <a:ext cx="12995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 dirty="0">
                <a:latin typeface="Arial" charset="0"/>
                <a:ea typeface="Arial" charset="0"/>
                <a:cs typeface="Arial" charset="0"/>
              </a:rPr>
              <a:t>Campus-Wide Focus on Student Success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75859586"/>
              </p:ext>
            </p:extLst>
          </p:nvPr>
        </p:nvGraphicFramePr>
        <p:xfrm>
          <a:off x="1283677" y="914394"/>
          <a:ext cx="12643338" cy="6295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6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828795"/>
            <a:ext cx="1230923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>
              <a:buClr>
                <a:schemeClr val="tx1"/>
              </a:buClr>
              <a:buSzPct val="100000"/>
              <a:buFont typeface="Wingdings" charset="2"/>
              <a:buChar char="§"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The six year graduation rates increased from 28 percent for the 2007 cohort (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2013 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graduation) to 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42.1 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percent for the 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2016 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graduating 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class, represents 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a gain of 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14 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percentage point gain in three 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years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400050" lvl="0" indent="-400050">
              <a:buClr>
                <a:schemeClr val="tx1"/>
              </a:buClr>
              <a:buSzPct val="100000"/>
              <a:buFont typeface="Wingdings" charset="2"/>
              <a:buChar char="§"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400050" lvl="0" indent="-400050">
              <a:buClr>
                <a:schemeClr val="tx1"/>
              </a:buClr>
              <a:buSzPct val="100000"/>
              <a:buFont typeface="Wingdings" charset="2"/>
              <a:buChar char="§"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We are experiencing the highest retention rates in 23 years. Entering freshmen one-year return rate is at 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82 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percent and transfer retention is 85 percent. </a:t>
            </a:r>
            <a:endParaRPr lang="en-US" sz="3000" dirty="0" smtClean="0">
              <a:latin typeface="Arial" charset="0"/>
              <a:ea typeface="Arial" charset="0"/>
              <a:cs typeface="Arial" charset="0"/>
            </a:endParaRPr>
          </a:p>
          <a:p>
            <a:pPr marL="400050" lvl="0" indent="-400050">
              <a:buClr>
                <a:schemeClr val="tx1"/>
              </a:buClr>
              <a:buSzPct val="100000"/>
              <a:buFont typeface="Wingdings" charset="2"/>
              <a:buChar char="§"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400050" lvl="0" indent="-400050">
              <a:buClr>
                <a:schemeClr val="tx1"/>
              </a:buClr>
              <a:buSzPct val="100000"/>
              <a:buFont typeface="Wingdings" charset="2"/>
              <a:buChar char="§"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Our two year and three year retention rates are also on the rise. </a:t>
            </a:r>
            <a:endParaRPr lang="en-US" sz="3000" dirty="0" smtClean="0">
              <a:latin typeface="Arial" charset="0"/>
              <a:ea typeface="Arial" charset="0"/>
              <a:cs typeface="Arial" charset="0"/>
            </a:endParaRPr>
          </a:p>
          <a:p>
            <a:pPr marL="400050" lvl="0" indent="-400050">
              <a:buClr>
                <a:schemeClr val="tx1"/>
              </a:buClr>
              <a:buSzPct val="100000"/>
              <a:buFont typeface="Wingdings" charset="2"/>
              <a:buChar char="§"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400050" lvl="0" indent="-400050">
              <a:buClr>
                <a:schemeClr val="tx1"/>
              </a:buClr>
              <a:buSzPct val="100000"/>
              <a:buFont typeface="Wingdings" charset="2"/>
              <a:buChar char="§"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Highest 1</a:t>
            </a:r>
            <a:r>
              <a:rPr lang="en-US" sz="3000" baseline="30000" dirty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, 2</a:t>
            </a:r>
            <a:r>
              <a:rPr lang="en-US" sz="3000" baseline="30000" dirty="0">
                <a:latin typeface="Arial" charset="0"/>
                <a:ea typeface="Arial" charset="0"/>
                <a:cs typeface="Arial" charset="0"/>
              </a:rPr>
              <a:t>nd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and 3</a:t>
            </a:r>
            <a:r>
              <a:rPr lang="en-US" sz="3000" baseline="30000" dirty="0">
                <a:latin typeface="Arial" charset="0"/>
                <a:ea typeface="Arial" charset="0"/>
                <a:cs typeface="Arial" charset="0"/>
              </a:rPr>
              <a:t>rd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retention rate for African-American and Latino males in last 20 years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7923" y="1120908"/>
            <a:ext cx="7311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 Momentum </a:t>
            </a:r>
            <a:r>
              <a:rPr lang="en-US" sz="4000" b="1" smtClean="0">
                <a:latin typeface="Arial" charset="0"/>
                <a:ea typeface="Arial" charset="0"/>
                <a:cs typeface="Arial" charset="0"/>
              </a:rPr>
              <a:t>for the 2025 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Plan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8828" y="1705704"/>
            <a:ext cx="12755433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Scaling-up can be challenging if the resources and infrastructure do not exist to support growth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400050" indent="-400050">
              <a:buSzPct val="95000"/>
              <a:buFont typeface="Wingdings" panose="05000000000000000000" pitchFamily="2" charset="2"/>
              <a:buChar char="§"/>
              <a:defRPr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400050" indent="-400050"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Adequate staffing and space to deliver programs and services continue to be a challenge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400050" indent="-400050">
              <a:buSzPct val="95000"/>
              <a:buFont typeface="Wingdings" panose="05000000000000000000" pitchFamily="2" charset="2"/>
              <a:buChar char="§"/>
              <a:defRPr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400050" indent="-400050"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Due to higher student retention rates, unanticipated demand for additional course sections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400050" indent="-400050">
              <a:buSzPct val="95000"/>
              <a:buFont typeface="Wingdings" panose="05000000000000000000" pitchFamily="2" charset="2"/>
              <a:buChar char="§"/>
              <a:defRPr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400050" indent="-400050"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altLang="en-US" sz="3200" dirty="0">
                <a:latin typeface="Arial" charset="0"/>
                <a:ea typeface="Arial" charset="0"/>
                <a:cs typeface="Arial" charset="0"/>
              </a:rPr>
              <a:t>Internal and external partnerships critical to building capacity and obtaining funding to support intentional design of sustainable collaborative interventions. </a:t>
            </a:r>
          </a:p>
          <a:p>
            <a:pPr marL="400050" indent="-400050">
              <a:buSzPct val="95000"/>
              <a:buFont typeface="Wingdings" panose="05000000000000000000" pitchFamily="2" charset="2"/>
              <a:buChar char="§"/>
              <a:defRPr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3693" y="1019908"/>
            <a:ext cx="4400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charset="0"/>
                <a:ea typeface="Arial" charset="0"/>
                <a:cs typeface="Arial" charset="0"/>
              </a:rPr>
              <a:t>Lessons Learned</a:t>
            </a:r>
            <a:endParaRPr lang="en-US" sz="4000" b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6858" y="5483134"/>
            <a:ext cx="1093300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Dr. William Franklin, Vice President of Student Affairs</a:t>
            </a:r>
          </a:p>
          <a:p>
            <a:pPr algn="ctr"/>
            <a:r>
              <a:rPr lang="en-US" sz="2600" dirty="0" err="1">
                <a:latin typeface="Arial" charset="0"/>
                <a:ea typeface="Arial" charset="0"/>
                <a:cs typeface="Arial" charset="0"/>
              </a:rPr>
              <a:t>wfranklin@csudh.edu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Dr. Paz Maya Oliverez, Associate Vice President of Student Success</a:t>
            </a:r>
          </a:p>
          <a:p>
            <a:pPr algn="ctr"/>
            <a:r>
              <a:rPr lang="en-US" sz="2600" dirty="0" err="1">
                <a:latin typeface="Arial" charset="0"/>
                <a:ea typeface="Arial" charset="0"/>
                <a:cs typeface="Arial" charset="0"/>
              </a:rPr>
              <a:t>poliverez@csudh.edu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486" y="1477108"/>
            <a:ext cx="3965762" cy="378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static1.squarespace.com/static/54c6a4c7e4b0a8ea616094fe/t/54c6a512e4b09604652dd55f/1432623832597/?format=1500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347" y="642481"/>
            <a:ext cx="6883879" cy="664680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6920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92992" y="1990504"/>
            <a:ext cx="5335908" cy="18633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indent="-12700" algn="ctr"/>
            <a:r>
              <a:rPr lang="en-US" altLang="en-US" sz="3000" b="1" dirty="0" smtClean="0">
                <a:latin typeface="Arial" charset="0"/>
                <a:ea typeface="Arial" charset="0"/>
                <a:cs typeface="Arial" charset="0"/>
              </a:rPr>
              <a:t>California State University,</a:t>
            </a:r>
            <a:br>
              <a:rPr lang="en-US" altLang="en-US" sz="30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000" b="1" dirty="0" smtClean="0">
                <a:latin typeface="Arial" charset="0"/>
                <a:ea typeface="Arial" charset="0"/>
                <a:cs typeface="Arial" charset="0"/>
              </a:rPr>
              <a:t>Palos Verdes</a:t>
            </a:r>
            <a:br>
              <a:rPr lang="en-US" altLang="en-US" sz="3000" b="1" dirty="0" smtClean="0">
                <a:latin typeface="Arial" charset="0"/>
                <a:ea typeface="Arial" charset="0"/>
                <a:cs typeface="Arial" charset="0"/>
              </a:rPr>
            </a:br>
            <a:endParaRPr lang="en-US" alt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1" descr="http://www.tadthor.com/_images/point-vicente-to-point-ferm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727" y="3011687"/>
            <a:ext cx="5776480" cy="371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http://telesproperties.com/uploads/2015/01/mast-hp-aerial-1024x5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83207" y="599432"/>
            <a:ext cx="5767716" cy="399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91572" y="4886248"/>
            <a:ext cx="43417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>
                <a:latin typeface="Arial" charset="0"/>
                <a:ea typeface="Arial" charset="0"/>
                <a:cs typeface="Arial" charset="0"/>
              </a:rPr>
              <a:t>1960 - 17</a:t>
            </a:r>
            <a:r>
              <a:rPr lang="en-US" altLang="en-US" sz="3000" b="1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altLang="en-US" sz="3000" b="1" dirty="0">
                <a:latin typeface="Arial" charset="0"/>
                <a:ea typeface="Arial" charset="0"/>
                <a:cs typeface="Arial" charset="0"/>
              </a:rPr>
              <a:t> Campus</a:t>
            </a:r>
            <a:endParaRPr lang="en-US" sz="3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Image result for Watts Rebellion August 11-17, 19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2188" y="1028685"/>
            <a:ext cx="4788495" cy="311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169059" y="1329200"/>
            <a:ext cx="4969649" cy="34997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smtClean="0">
                <a:latin typeface="Arial Narrow" panose="020B0606020202030204" pitchFamily="34" charset="0"/>
              </a:rPr>
              <a:t/>
            </a:r>
            <a:br>
              <a:rPr lang="en-US" altLang="en-US" b="1" smtClean="0">
                <a:latin typeface="Arial Narrow" panose="020B0606020202030204" pitchFamily="34" charset="0"/>
              </a:rPr>
            </a:br>
            <a:endParaRPr lang="en-US" altLang="en-US" b="1" dirty="0" smtClean="0">
              <a:latin typeface="Arial Narrow" panose="020B0606020202030204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194" y="1028685"/>
            <a:ext cx="4721865" cy="311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Image result for Watts Rebellion August 11-17, 19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194" y="4146931"/>
            <a:ext cx="4721864" cy="290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709419" y="2587808"/>
            <a:ext cx="35057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latin typeface="Arial" charset="0"/>
                <a:ea typeface="Arial" charset="0"/>
                <a:cs typeface="Arial" charset="0"/>
              </a:rPr>
              <a:t>Watts </a:t>
            </a:r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2800" b="1" dirty="0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Rebellion</a:t>
            </a:r>
            <a:br>
              <a:rPr lang="en-US" altLang="en-US" sz="2800" b="1" dirty="0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August </a:t>
            </a:r>
            <a:r>
              <a:rPr lang="en-US" altLang="en-US" sz="2800" b="1" dirty="0" smtClean="0">
                <a:latin typeface="Arial" charset="0"/>
                <a:ea typeface="Arial" charset="0"/>
                <a:cs typeface="Arial" charset="0"/>
              </a:rPr>
              <a:t>11-17</a:t>
            </a:r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, </a:t>
            </a:r>
            <a:endParaRPr lang="en-US" altLang="en-US" sz="2800" b="1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altLang="en-US" sz="2800" b="1" dirty="0" smtClean="0">
                <a:latin typeface="Arial" charset="0"/>
                <a:ea typeface="Arial" charset="0"/>
                <a:cs typeface="Arial" charset="0"/>
              </a:rPr>
              <a:t>1965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6" descr="Image result for Watts Rebellion August 11-17, 19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2189" y="4146931"/>
            <a:ext cx="4802420" cy="290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5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729" y="4129928"/>
            <a:ext cx="5620957" cy="294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6067937" y="1679502"/>
            <a:ext cx="8689545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200" b="1" smtClean="0">
                <a:latin typeface="Arial" charset="0"/>
                <a:ea typeface="Arial" charset="0"/>
                <a:cs typeface="Arial" charset="0"/>
              </a:rPr>
              <a:t>A Catalyst for Positive Change</a:t>
            </a:r>
            <a:endParaRPr lang="en-US" alt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2" descr="http://www4.csudh.edu/Assets/CSUDH-Sites/Kinesiology-Recreation/images/Kinesiology-Graduat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7664" y="2337639"/>
            <a:ext cx="6710093" cy="3525416"/>
          </a:xfrm>
          <a:prstGeom prst="rect">
            <a:avLst/>
          </a:prstGeom>
          <a:noFill/>
          <a:ln w="9525">
            <a:solidFill>
              <a:srgbClr val="BD37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729" y="1185631"/>
            <a:ext cx="5598719" cy="293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9" descr="Image result for Watts Rebellion August 11-17, 1965"/>
          <p:cNvSpPr>
            <a:spLocks noChangeAspect="1" noChangeArrowheads="1"/>
          </p:cNvSpPr>
          <p:nvPr/>
        </p:nvSpPr>
        <p:spPr bwMode="auto">
          <a:xfrm>
            <a:off x="2733414" y="105452"/>
            <a:ext cx="273529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 descr="Image result for Watts Rebellion August 11-17, 1965"/>
          <p:cNvSpPr>
            <a:spLocks noChangeAspect="1" noChangeArrowheads="1"/>
          </p:cNvSpPr>
          <p:nvPr/>
        </p:nvSpPr>
        <p:spPr bwMode="auto">
          <a:xfrm>
            <a:off x="4734745" y="208970"/>
            <a:ext cx="203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accent2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14932" y="1303449"/>
            <a:ext cx="11575650" cy="4524375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altLang="en-US" sz="3800" dirty="0" smtClean="0">
                <a:latin typeface="Calibri" charset="0"/>
                <a:ea typeface="Calibri" charset="0"/>
                <a:cs typeface="Calibri" charset="0"/>
              </a:rPr>
              <a:t>CSUDH has a service area that represents a portion of the Los Angeles metro area known today as the </a:t>
            </a:r>
            <a:r>
              <a:rPr lang="en-US" altLang="ja-JP" sz="3800" dirty="0" smtClean="0">
                <a:latin typeface="Calibri" charset="0"/>
                <a:ea typeface="Calibri" charset="0"/>
                <a:cs typeface="Calibri" charset="0"/>
              </a:rPr>
              <a:t>South Bay</a:t>
            </a:r>
          </a:p>
          <a:p>
            <a:pPr marL="514350" lvl="1" indent="-327025"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3600" dirty="0" smtClean="0">
                <a:latin typeface="Calibri" charset="0"/>
                <a:ea typeface="Calibri" charset="0"/>
                <a:cs typeface="Calibri" charset="0"/>
              </a:rPr>
              <a:t>Carson </a:t>
            </a:r>
          </a:p>
          <a:p>
            <a:pPr marL="514350" lvl="1" indent="-327025"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3600" dirty="0" smtClean="0">
                <a:latin typeface="Calibri" charset="0"/>
                <a:ea typeface="Calibri" charset="0"/>
                <a:cs typeface="Calibri" charset="0"/>
              </a:rPr>
              <a:t>Compton </a:t>
            </a:r>
          </a:p>
          <a:p>
            <a:pPr marL="514350" lvl="1" indent="-327025"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3600" dirty="0" smtClean="0">
                <a:latin typeface="Calibri" charset="0"/>
                <a:ea typeface="Calibri" charset="0"/>
                <a:cs typeface="Calibri" charset="0"/>
              </a:rPr>
              <a:t>Long Beach </a:t>
            </a:r>
          </a:p>
          <a:p>
            <a:pPr marL="514350" lvl="1" indent="-327025"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3600" dirty="0" smtClean="0">
                <a:latin typeface="Calibri" charset="0"/>
                <a:ea typeface="Calibri" charset="0"/>
                <a:cs typeface="Calibri" charset="0"/>
              </a:rPr>
              <a:t>Lynwood</a:t>
            </a:r>
          </a:p>
          <a:p>
            <a:pPr marL="514350" lvl="1" indent="-327025"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3600" dirty="0" smtClean="0">
                <a:latin typeface="Calibri" charset="0"/>
                <a:ea typeface="Calibri" charset="0"/>
                <a:cs typeface="Calibri" charset="0"/>
              </a:rPr>
              <a:t>South Gate </a:t>
            </a:r>
          </a:p>
          <a:p>
            <a:pPr marL="514350" lvl="1" indent="-327025"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3600" dirty="0" smtClean="0">
                <a:latin typeface="Calibri" charset="0"/>
                <a:ea typeface="Calibri" charset="0"/>
                <a:cs typeface="Calibri" charset="0"/>
              </a:rPr>
              <a:t>Paramount</a:t>
            </a:r>
          </a:p>
          <a:p>
            <a:pPr marL="514350" lvl="1" indent="-327025">
              <a:buClr>
                <a:schemeClr val="tx1"/>
              </a:buClr>
              <a:buFont typeface="Wingdings" charset="2"/>
              <a:buChar char="§"/>
            </a:pPr>
            <a:r>
              <a:rPr lang="en-US" altLang="en-US" sz="3600" dirty="0" smtClean="0">
                <a:latin typeface="Calibri" charset="0"/>
                <a:ea typeface="Calibri" charset="0"/>
                <a:cs typeface="Calibri" charset="0"/>
              </a:rPr>
              <a:t>South Los Angeles</a:t>
            </a:r>
          </a:p>
        </p:txBody>
      </p:sp>
      <p:pic>
        <p:nvPicPr>
          <p:cNvPr id="13" name="Picture 5" descr="E:\E.T.E 2010-2011\ETE Cohort 2011-2012\Spring 2011 - Info Sessions\Pictures\home_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124" y="3900871"/>
            <a:ext cx="8264106" cy="289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1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 descr="Image result for Watts Rebellion August 11-17, 1965"/>
          <p:cNvSpPr>
            <a:spLocks noChangeAspect="1" noChangeArrowheads="1"/>
          </p:cNvSpPr>
          <p:nvPr/>
        </p:nvSpPr>
        <p:spPr bwMode="auto">
          <a:xfrm>
            <a:off x="4734745" y="208970"/>
            <a:ext cx="203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40747" y="1547150"/>
            <a:ext cx="4948766" cy="88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en-US" sz="1778" dirty="0">
              <a:cs typeface="Arial" panose="020B0604020202020204" pitchFamily="34" charset="0"/>
            </a:endParaRPr>
          </a:p>
          <a:p>
            <a:pPr marL="0" indent="0">
              <a:buClr>
                <a:schemeClr val="bg1"/>
              </a:buClr>
              <a:defRPr/>
            </a:pPr>
            <a:endParaRPr lang="en-US" altLang="en-US" sz="1778" dirty="0"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en-US" sz="1600" dirty="0">
              <a:latin typeface="Calibri" panose="020F050202020403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076780" y="967183"/>
            <a:ext cx="7881056" cy="4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89" b="1">
              <a:latin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243" y="136995"/>
            <a:ext cx="5658927" cy="337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471913" y="4142183"/>
            <a:ext cx="510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bg1"/>
              </a:buClr>
              <a:buSzTx/>
              <a:buFont typeface="Wingdings" panose="05000000000000000000" pitchFamily="2" charset="2"/>
              <a:buChar char="§"/>
            </a:pPr>
            <a:endParaRPr lang="en-US" alt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SzTx/>
              <a:buFont typeface="Wingdings" panose="05000000000000000000" pitchFamily="2" charset="2"/>
              <a:buChar char="§"/>
            </a:pPr>
            <a:endParaRPr lang="en-US" alt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1730646" y="6442294"/>
            <a:ext cx="203200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44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8479446" y="4058928"/>
            <a:ext cx="4064000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tabLst>
                <a:tab pos="2286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80000"/>
              <a:buFont typeface="Wingdings" panose="05000000000000000000" pitchFamily="2" charset="2"/>
              <a:buChar char="§"/>
              <a:defRPr/>
            </a:pPr>
            <a:endParaRPr lang="en-US" altLang="en-US" sz="177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SzPct val="80000"/>
              <a:buFont typeface="Wingdings" panose="05000000000000000000" pitchFamily="2" charset="2"/>
              <a:buChar char="§"/>
              <a:defRPr/>
            </a:pPr>
            <a:endParaRPr lang="en-US" altLang="en-US" sz="177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2316" y="999172"/>
            <a:ext cx="722321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9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14,635 students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 65%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women; 35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%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men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 61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% first-generation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 72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% Pell eligible; 30% part-time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 75% development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math/English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 Non-Impacted CSU</a:t>
            </a: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2780" y="3590440"/>
            <a:ext cx="66500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SzPct val="80000"/>
              <a:defRPr/>
            </a:pPr>
            <a:r>
              <a:rPr lang="en-US" sz="28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Majority</a:t>
            </a: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-Serving 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Institution (MSI) &amp; Hispanic- Serving Institution (HSI)  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Asian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=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10.8%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African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American 	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=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14.5%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Hispanic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=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60.3%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Native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American	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=  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0.1%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Pacific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Islander	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=  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0.3%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White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=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10.9%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more races	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=  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3.1%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465402" y="5371189"/>
            <a:ext cx="1164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87%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64" y="3715170"/>
            <a:ext cx="5521268" cy="3356012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3405450" y="4606187"/>
            <a:ext cx="17253" cy="1999132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4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176" y="1072662"/>
            <a:ext cx="11573558" cy="604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5C46C2E02D6D4FA10A0271A0AA56A1" ma:contentTypeVersion="9" ma:contentTypeDescription="Create a new document." ma:contentTypeScope="" ma:versionID="f4c01c5029f6d94a0914abda634d9e94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xmlns:ns3="3f31be2d-f16a-4e8d-ac48-8912f25aea1d" targetNamespace="http://schemas.microsoft.com/office/2006/metadata/properties" ma:root="true" ma:fieldsID="33131aa2435e37003e90e60ae9c93d7d" ns1:_="" ns2:_="" ns3:_="">
    <xsd:import namespace="http://schemas.microsoft.com/sharepoint/v3"/>
    <xsd:import namespace="30355ef0-b855-4ebb-a92a-a6c79f7573fd"/>
    <xsd:import namespace="3f31be2d-f16a-4e8d-ac48-8912f25aea1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Symposium_x0020_Theme"/>
                <xsd:element ref="ns2:TaxCatchAll" minOccurs="0"/>
                <xsd:element ref="ns3:d9801a0988764e99a072e451db3f6bc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78e63dc6-18ca-402a-b53d-77306eedd665}" ma:internalName="TaxCatchAll" ma:showField="CatchAllData" ma:web="30355ef0-b855-4ebb-a92a-a6c79f757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1be2d-f16a-4e8d-ac48-8912f25aea1d" elementFormDefault="qualified">
    <xsd:import namespace="http://schemas.microsoft.com/office/2006/documentManagement/types"/>
    <xsd:import namespace="http://schemas.microsoft.com/office/infopath/2007/PartnerControls"/>
    <xsd:element name="Symposium_x0020_Theme" ma:index="13" ma:displayName="Symposium Theme" ma:default="Targeted Interventions" ma:format="Dropdown" ma:internalName="Symposium_x0020_Theme">
      <xsd:simpleType>
        <xsd:restriction base="dms:Choice">
          <xsd:enumeration value="Targeted Interventions"/>
          <xsd:enumeration value="Enrollment Management"/>
          <xsd:enumeration value="Institutional Change"/>
          <xsd:enumeration value="Connection"/>
          <xsd:enumeration value="High-Impact Practices"/>
        </xsd:restriction>
      </xsd:simpleType>
    </xsd:element>
    <xsd:element name="d9801a0988764e99a072e451db3f6bc2" ma:index="16" nillable="true" ma:taxonomy="true" ma:internalName="d9801a0988764e99a072e451db3f6bc2" ma:taxonomyFieldName="CSUCampusNames" ma:displayName="CSU Campus Names" ma:readOnly="false" ma:default="" ma:fieldId="{d9801a09-8876-4e99-a072-e451db3f6bc2}" ma:sspId="ab59b9a8-0c0a-4af1-95ae-2c1b5a595c16" ma:termSetId="a868a788-bc18-4460-8217-6e04441df2b9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0355ef0-b855-4ebb-a92a-a6c79f7573fd">72WVDYXX2UNK-119302339-3</_dlc_DocId>
    <_dlc_DocIdUrl xmlns="30355ef0-b855-4ebb-a92a-a6c79f7573fd">
      <Url>https://update.calstate.edu/csu-system/why-the-csu-matters/graduation-initiative-2025/symposium/2016/_layouts/15/DocIdRedir.aspx?ID=72WVDYXX2UNK-119302339-3</Url>
      <Description>72WVDYXX2UNK-119302339-3</Description>
    </_dlc_DocIdUrl>
    <TaxCatchAll xmlns="30355ef0-b855-4ebb-a92a-a6c79f7573fd">
      <Value>112</Value>
    </TaxCatchAll>
    <Symposium_x0020_Theme xmlns="3f31be2d-f16a-4e8d-ac48-8912f25aea1d">Connection</Symposium_x0020_Theme>
    <d9801a0988764e99a072e451db3f6bc2 xmlns="3f31be2d-f16a-4e8d-ac48-8912f25aea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Dominguez Hills</TermName>
          <TermId xmlns="http://schemas.microsoft.com/office/infopath/2007/PartnerControls">31360ae4-1353-4e49-93e2-aac45f20ceca</TermId>
        </TermInfo>
      </Terms>
    </d9801a0988764e99a072e451db3f6bc2>
  </documentManagement>
</p:properties>
</file>

<file path=customXml/itemProps1.xml><?xml version="1.0" encoding="utf-8"?>
<ds:datastoreItem xmlns:ds="http://schemas.openxmlformats.org/officeDocument/2006/customXml" ds:itemID="{69277596-C6AD-4D2D-BFF5-36874DFAA31B}"/>
</file>

<file path=customXml/itemProps2.xml><?xml version="1.0" encoding="utf-8"?>
<ds:datastoreItem xmlns:ds="http://schemas.openxmlformats.org/officeDocument/2006/customXml" ds:itemID="{B8812281-8CBC-41B5-9FE9-A1C03E5FA208}"/>
</file>

<file path=customXml/itemProps3.xml><?xml version="1.0" encoding="utf-8"?>
<ds:datastoreItem xmlns:ds="http://schemas.openxmlformats.org/officeDocument/2006/customXml" ds:itemID="{7A75E162-F464-40C9-830D-D8D1066404A8}"/>
</file>

<file path=customXml/itemProps4.xml><?xml version="1.0" encoding="utf-8"?>
<ds:datastoreItem xmlns:ds="http://schemas.openxmlformats.org/officeDocument/2006/customXml" ds:itemID="{1F990616-2067-44CD-B6F4-AE75B206947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</TotalTime>
  <Words>1071</Words>
  <Application>Microsoft Office PowerPoint</Application>
  <PresentationFormat>Custom</PresentationFormat>
  <Paragraphs>190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ＭＳ Ｐゴシック</vt:lpstr>
      <vt:lpstr>Arial</vt:lpstr>
      <vt:lpstr>Arial Narrow</vt:lpstr>
      <vt:lpstr>Calibri</vt:lpstr>
      <vt:lpstr>Calibri Light</vt:lpstr>
      <vt:lpstr>Courier New</vt:lpstr>
      <vt:lpstr>Franklin Gothic Demi</vt:lpstr>
      <vt:lpstr>Times New Roman</vt:lpstr>
      <vt:lpstr>Wingdings</vt:lpstr>
      <vt:lpstr>Office Theme</vt:lpstr>
      <vt:lpstr>Worksheet</vt:lpstr>
      <vt:lpstr>Microsoft Excel Chart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Encounter to Excellence: Overcoming the Remediation Challenge and Building a Culture of Student Success</dc:title>
  <dc:creator>Microsoft Office User</dc:creator>
  <cp:lastModifiedBy>Paik, Jae</cp:lastModifiedBy>
  <cp:revision>77</cp:revision>
  <cp:lastPrinted>2016-09-08T16:22:21Z</cp:lastPrinted>
  <dcterms:created xsi:type="dcterms:W3CDTF">2016-09-07T22:26:24Z</dcterms:created>
  <dcterms:modified xsi:type="dcterms:W3CDTF">2016-09-29T16:11:01Z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0x010100775C46C2E02D6D4FA10A0271A0AA56A1</vt:lpwstr>
  </property>
  <property fmtid="{D5CDD505-2E9C-101B-9397-08002B2CF9AE}" pid="3" name="_dlc_DocIdItemGuid">
    <vt:lpwstr>85c765b0-915e-4bee-9c50-f1076b9eaeb9</vt:lpwstr>
  </property>
  <property fmtid="{D5CDD505-2E9C-101B-9397-08002B2CF9AE}" pid="4" name="CSUCampusNames">
    <vt:lpwstr>112;#Dominguez Hills|31360ae4-1353-4e49-93e2-aac45f20ceca</vt:lpwstr>
  </property>
  <property fmtid="{D5CDD505-2E9C-101B-9397-08002B2CF9AE}" pid="5" name="CSU Campus Names">
    <vt:lpwstr>112;#Dominguez Hills|31360ae4-1353-4e49-93e2-aac45f20ceca</vt:lpwstr>
  </property>
  <property fmtid="{D5CDD505-2E9C-101B-9397-08002B2CF9AE}" pid="6" name="rv49">
    <vt:lpwstr>Encounter to Excellence: Overcoming the Remediation Challenge and Building a Culture of Student Success</vt:lpwstr>
  </property>
  <property fmtid="{D5CDD505-2E9C-101B-9397-08002B2CF9AE}" pid="7" name="p9d6a3c57de5468ab057bd261850f0ef">
    <vt:lpwstr>Dominguez Hills|31360ae4-1353-4e49-93e2-aac45f20ceca</vt:lpwstr>
  </property>
</Properties>
</file>