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omments/comment2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66" r:id="rId2"/>
    <p:sldId id="267" r:id="rId3"/>
    <p:sldId id="268" r:id="rId4"/>
    <p:sldId id="294" r:id="rId5"/>
    <p:sldId id="292" r:id="rId6"/>
    <p:sldId id="293" r:id="rId7"/>
    <p:sldId id="295" r:id="rId8"/>
    <p:sldId id="296" r:id="rId9"/>
    <p:sldId id="290" r:id="rId10"/>
    <p:sldId id="291" r:id="rId11"/>
    <p:sldId id="269" r:id="rId12"/>
    <p:sldId id="270" r:id="rId13"/>
    <p:sldId id="304" r:id="rId14"/>
    <p:sldId id="297" r:id="rId15"/>
    <p:sldId id="299" r:id="rId16"/>
    <p:sldId id="300" r:id="rId17"/>
    <p:sldId id="301" r:id="rId18"/>
    <p:sldId id="302" r:id="rId19"/>
    <p:sldId id="271" r:id="rId20"/>
    <p:sldId id="303" r:id="rId21"/>
    <p:sldId id="305" r:id="rId22"/>
    <p:sldId id="274" r:id="rId23"/>
    <p:sldId id="307" r:id="rId24"/>
    <p:sldId id="277" r:id="rId25"/>
    <p:sldId id="308" r:id="rId26"/>
    <p:sldId id="279" r:id="rId27"/>
    <p:sldId id="281" r:id="rId28"/>
    <p:sldId id="309" r:id="rId29"/>
    <p:sldId id="289" r:id="rId30"/>
    <p:sldId id="310" r:id="rId31"/>
    <p:sldId id="282" r:id="rId32"/>
    <p:sldId id="286" r:id="rId33"/>
    <p:sldId id="287" r:id="rId34"/>
    <p:sldId id="306" r:id="rId3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ash Lakhani" initials="VL" lastIdx="4" clrIdx="0">
    <p:extLst>
      <p:ext uri="{19B8F6BF-5375-455C-9EA6-DF929625EA0E}">
        <p15:presenceInfo xmlns:p15="http://schemas.microsoft.com/office/powerpoint/2012/main" userId="S-1-5-21-1980074614-443491427-634906495-10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29"/>
  </p:normalViewPr>
  <p:slideViewPr>
    <p:cSldViewPr snapToGrid="0" snapToObjects="1">
      <p:cViewPr varScale="1">
        <p:scale>
          <a:sx n="82" d="100"/>
          <a:sy n="82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Early Start Math</a:t>
            </a:r>
          </a:p>
          <a:p>
            <a:pPr>
              <a:defRPr/>
            </a:pPr>
            <a:r>
              <a:rPr lang="en-US"/>
              <a:t>Supplemental Instruction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Moved up at least 1 level (past 3 year Average)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8-4A68-AC8C-C53945D796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Moved up at least 1 level this year (with SI)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8-4A68-AC8C-C53945D796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7296272"/>
        <c:axId val="317292336"/>
      </c:barChart>
      <c:catAx>
        <c:axId val="31729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92336"/>
        <c:crosses val="autoZero"/>
        <c:auto val="1"/>
        <c:lblAlgn val="ctr"/>
        <c:lblOffset val="100"/>
        <c:noMultiLvlLbl val="0"/>
      </c:catAx>
      <c:valAx>
        <c:axId val="3172923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317296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3"/>
      </a:solidFill>
      <a:prstDash val="solid"/>
      <a:miter lim="800000"/>
    </a:ln>
    <a:effectLst/>
    <a:scene3d>
      <a:camera prst="orthographicFront"/>
      <a:lightRig rig="threePt" dir="t"/>
    </a:scene3d>
    <a:sp3d prstMaterial="metal">
      <a:bevelT w="88900" h="889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0T16:10:46.496" idx="2">
    <p:pos x="10" y="10"/>
    <p:text>Please remove the New Undergraduate Transfer graph and adjust the image accordingly</p:text>
    <p:extLst>
      <p:ext uri="{C676402C-5697-4E1C-873F-D02D1690AC5C}">
        <p15:threadingInfo xmlns:p15="http://schemas.microsoft.com/office/powerpoint/2012/main" timeZoneBias="420"/>
      </p:ext>
    </p:extLst>
  </p:cm>
  <p:cm authorId="1" dt="2016-09-20T16:10:57.802" idx="3">
    <p:pos x="106" y="106"/>
    <p:text/>
    <p:extLst>
      <p:ext uri="{C676402C-5697-4E1C-873F-D02D1690AC5C}">
        <p15:threadingInfo xmlns:p15="http://schemas.microsoft.com/office/powerpoint/2012/main" timeZoneBias="420"/>
      </p:ext>
    </p:extLst>
  </p:cm>
  <p:cm authorId="1" dt="2016-09-20T16:44:48.914" idx="4">
    <p:pos x="8939" y="60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0T16:09:59.450" idx="1">
    <p:pos x="10" y="10"/>
    <p:text>Please change the line color to match academic probation (gray)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15F2-867E-854A-8CB2-069B995F355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C919-30B6-474B-89D7-846371BF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52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7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9039" y="2924654"/>
            <a:ext cx="4115435" cy="129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9039" y="4525122"/>
            <a:ext cx="4115438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852" y="7711807"/>
            <a:ext cx="3037216" cy="18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8125" y="7194175"/>
            <a:ext cx="2228720" cy="70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30" y="7670055"/>
            <a:ext cx="1936802" cy="3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6311" y="5260308"/>
            <a:ext cx="12821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at Once: Harnessing Major Structural Changes to Enhance Student Success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9161" y="6751462"/>
            <a:ext cx="1138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Jenny Zorn, Ph.D., Provost and Vice President for Academic Affairs</a:t>
            </a:r>
          </a:p>
          <a:p>
            <a:pPr algn="ctr"/>
            <a:r>
              <a:rPr lang="en-US" sz="1800" dirty="0" smtClean="0"/>
              <a:t>Kris Krishnan, Ed.D., Assistant Vice President for Institutional Research, Planning, and Assessment</a:t>
            </a:r>
          </a:p>
          <a:p>
            <a:pPr algn="ctr"/>
            <a:r>
              <a:rPr lang="en-US" sz="1800" dirty="0" smtClean="0"/>
              <a:t>Vernon Harper, Ph.D., Associate Vice President, Academic Programs</a:t>
            </a:r>
          </a:p>
          <a:p>
            <a:pPr algn="ctr"/>
            <a:r>
              <a:rPr lang="en-US" sz="1800" dirty="0" smtClean="0"/>
              <a:t>Vikash Lakhani, MBA, Assistant Vice President for Student Success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6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5"/>
          <p:cNvSpPr txBox="1">
            <a:spLocks/>
          </p:cNvSpPr>
          <p:nvPr/>
        </p:nvSpPr>
        <p:spPr>
          <a:xfrm>
            <a:off x="5011519" y="893026"/>
            <a:ext cx="7600510" cy="5395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Balthazar"/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 panose="020B0604020202020204" pitchFamily="34" charset="0"/>
                <a:ea typeface="Balthazar"/>
                <a:cs typeface="Arial" panose="020B0604020202020204" pitchFamily="34" charset="0"/>
                <a:sym typeface="Balthazar"/>
              </a:rPr>
              <a:t>Education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Statistics for Kern County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Shape 128"/>
          <p:cNvGraphicFramePr/>
          <p:nvPr>
            <p:extLst>
              <p:ext uri="{D42A27DB-BD31-4B8C-83A1-F6EECF244321}">
                <p14:modId xmlns:p14="http://schemas.microsoft.com/office/powerpoint/2010/main" val="309139816"/>
              </p:ext>
            </p:extLst>
          </p:nvPr>
        </p:nvGraphicFramePr>
        <p:xfrm>
          <a:off x="4710436" y="1384405"/>
          <a:ext cx="7348150" cy="6217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California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Kern County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Kern High School District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School Student Population (15-16)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6,235,520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180,304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37,318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9th-12th grade students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1,955,355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53,362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37,318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English learners (K-12)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43.5%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42.7%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Socioeconomically disadvantaged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(K-12)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60.4%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73.7%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70.0%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Cohort Graduation Rate (14-15)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82.3%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86.9%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HS Graduates meeting ‘A-G’ eligibility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43.4%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32.2%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hape 117"/>
          <p:cNvSpPr txBox="1">
            <a:spLocks/>
          </p:cNvSpPr>
          <p:nvPr/>
        </p:nvSpPr>
        <p:spPr>
          <a:xfrm>
            <a:off x="1063549" y="1801643"/>
            <a:ext cx="3564207" cy="79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a Context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Having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right data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= right strategies on student success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http://www.businessinnovationfactory.com/files/images/collegeplanning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54" y="2381741"/>
            <a:ext cx="5943599" cy="39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 Profiles (3 years) – Incoming Freshmen/Transfers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21835" r="7502"/>
          <a:stretch/>
        </p:blipFill>
        <p:spPr bwMode="auto">
          <a:xfrm>
            <a:off x="9534293" y="4482791"/>
            <a:ext cx="4326587" cy="259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8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 Profiles (3 years) – Incoming Freshmen/Transfers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6" y="2871367"/>
            <a:ext cx="8401862" cy="3518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930" y="1959169"/>
            <a:ext cx="5534025" cy="4905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004" y="6864544"/>
            <a:ext cx="533400" cy="20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4687" y="6897044"/>
            <a:ext cx="638175" cy="14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753" y="7301640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16" y="1266093"/>
            <a:ext cx="9744072" cy="5416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801" y="7314729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068" y="3631091"/>
            <a:ext cx="3557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REMEDIATION</a:t>
            </a:r>
          </a:p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STATUS</a:t>
            </a:r>
            <a:endParaRPr lang="en-US" sz="3200" b="1" dirty="0">
              <a:solidFill>
                <a:srgbClr val="48A09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22" y="954593"/>
            <a:ext cx="9345415" cy="602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19" y="7284583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4" y="1547447"/>
            <a:ext cx="9465429" cy="499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068" y="3631091"/>
            <a:ext cx="255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URM vs NON-URM</a:t>
            </a:r>
            <a:endParaRPr lang="en-US" sz="3200" b="1" dirty="0">
              <a:solidFill>
                <a:srgbClr val="48A09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5727" y="1547446"/>
            <a:ext cx="1739590" cy="883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8305" y="184506"/>
            <a:ext cx="4120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FIRST-TIME FRESHMAN AVERAGE GPA</a:t>
            </a:r>
            <a:endParaRPr lang="en-US" sz="3200" b="1" dirty="0">
              <a:solidFill>
                <a:srgbClr val="48A09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382" y="1261724"/>
            <a:ext cx="3660479" cy="6142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131" y="1729834"/>
            <a:ext cx="476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8A098"/>
                </a:solidFill>
              </a:rPr>
              <a:t>FIRST-TIME FRESHMAN</a:t>
            </a:r>
          </a:p>
          <a:p>
            <a:pPr algn="ctr"/>
            <a:r>
              <a:rPr lang="en-US" sz="2400" b="1" dirty="0" smtClean="0">
                <a:solidFill>
                  <a:srgbClr val="48A098"/>
                </a:solidFill>
              </a:rPr>
              <a:t>AVERAGE SAT SCORE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8" y="2675586"/>
            <a:ext cx="3724275" cy="331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796" y="2675586"/>
            <a:ext cx="3876675" cy="3295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8878" y="1729833"/>
            <a:ext cx="476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8A098"/>
                </a:solidFill>
              </a:rPr>
              <a:t>FIRST-TIME FRESHMAN</a:t>
            </a:r>
          </a:p>
          <a:p>
            <a:pPr algn="ctr"/>
            <a:r>
              <a:rPr lang="en-US" sz="2400" b="1" dirty="0" smtClean="0">
                <a:solidFill>
                  <a:srgbClr val="48A098"/>
                </a:solidFill>
              </a:rPr>
              <a:t>AVERAGE ACT SCORE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094" y="7274536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244" y="3209389"/>
            <a:ext cx="3557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FIRST </a:t>
            </a:r>
          </a:p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GENERATION STUDENT</a:t>
            </a:r>
            <a:endParaRPr lang="en-US" sz="3200" b="1" dirty="0">
              <a:solidFill>
                <a:srgbClr val="48A09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470" y="484257"/>
            <a:ext cx="6886575" cy="7019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7" y="7395115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223" y="3149100"/>
            <a:ext cx="4168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8A098"/>
                </a:solidFill>
              </a:rPr>
              <a:t>ACADEMIC STANDING: </a:t>
            </a:r>
            <a:endParaRPr lang="en-US" sz="3200" b="1" dirty="0" smtClean="0">
              <a:solidFill>
                <a:srgbClr val="48A09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48A098"/>
                </a:solidFill>
              </a:rPr>
              <a:t>FIRST-TIME FRESHMAN (</a:t>
            </a:r>
            <a:r>
              <a:rPr lang="en-US" sz="3200" b="1" dirty="0">
                <a:solidFill>
                  <a:srgbClr val="48A098"/>
                </a:solidFill>
              </a:rPr>
              <a:t>3 years)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55" y="1880684"/>
            <a:ext cx="5101082" cy="4550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325" y="981180"/>
            <a:ext cx="4791075" cy="590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173" y="7330449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251733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Presentation Overview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4263" y="2129884"/>
            <a:ext cx="11351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Overview </a:t>
            </a:r>
            <a:r>
              <a:rPr lang="en-US" dirty="0"/>
              <a:t>of structural </a:t>
            </a:r>
            <a:r>
              <a:rPr lang="en-US" dirty="0" smtClean="0"/>
              <a:t>changes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Quarter to Semester Transition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New Leadership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Education Reform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Curriculum Transformation</a:t>
            </a:r>
          </a:p>
          <a:p>
            <a:pPr lvl="1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Providing a Context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Having the right data is key to student </a:t>
            </a:r>
            <a:r>
              <a:rPr lang="en-US" dirty="0" smtClean="0"/>
              <a:t>success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Right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R</a:t>
            </a:r>
            <a:r>
              <a:rPr lang="en-US" dirty="0" smtClean="0"/>
              <a:t>ight Strategies - Moving </a:t>
            </a:r>
            <a:r>
              <a:rPr lang="en-US" dirty="0"/>
              <a:t>the needle on 2/4-year graduation rates and </a:t>
            </a:r>
            <a:r>
              <a:rPr lang="en-US" dirty="0" smtClean="0"/>
              <a:t>closing </a:t>
            </a:r>
            <a:r>
              <a:rPr lang="en-US" dirty="0"/>
              <a:t>the achievement </a:t>
            </a:r>
            <a:r>
              <a:rPr lang="en-US" dirty="0" smtClean="0"/>
              <a:t>gap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New CSU 2025 Graduation Initiative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336" y="924448"/>
            <a:ext cx="10951910" cy="61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955" y="952363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Credit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Accumulation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First Time Freshmen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2438" y="1406769"/>
            <a:ext cx="12791773" cy="57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575112"/>
            <a:ext cx="11204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Right Data With Right Strategies - Moving the needle on 2/4-year graduation rates and closing the achievement gap</a:t>
            </a:r>
          </a:p>
        </p:txBody>
      </p:sp>
      <p:pic>
        <p:nvPicPr>
          <p:cNvPr id="2050" name="Picture 2" descr="http://bryancollegestationautobodyshop.com/wp-content/uploads/2014/01/auto-body-pl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43" y="265233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268" y="1099844"/>
            <a:ext cx="1120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Right Data With Right Strategies - Moving the needle on 2/4-year graduation rates and closing the achievement gap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561" y="2133343"/>
            <a:ext cx="11176044" cy="47897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106762"/>
            <a:ext cx="11204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Challenge: None of the students on Leave of Absence returned to graduate from CSUB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45323" y="2552714"/>
            <a:ext cx="10387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Strategy 1: Develop a dashboard that easily tracks students on remediation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Strategy 2: Improve success rates in Early Start using Supplemental Instruction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Strategy 3: Co-requisite model in math/Stretch program in English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Strategy 4: Intrusive advising for students in lowest developmental math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Strategy 5: Based on the success of Early Start Math, implement Supplemental Instruction in fall developmental math classes.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1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575112"/>
            <a:ext cx="3919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Developmental Education Dashboard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80" y="1284946"/>
            <a:ext cx="7991475" cy="6038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983" y="1184819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Supplemental Instruction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617368"/>
              </p:ext>
            </p:extLst>
          </p:nvPr>
        </p:nvGraphicFramePr>
        <p:xfrm>
          <a:off x="2029521" y="2085277"/>
          <a:ext cx="6757639" cy="44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Image result for supplemental instr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74" y="5266161"/>
            <a:ext cx="35337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575112"/>
            <a:ext cx="11204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Co-Requisite Model in math/Stretch Program in English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Intrusive Advising for Students in Lowest Remedial Math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Supplemental Instruction in fall developmental math classes.</a:t>
            </a:r>
          </a:p>
        </p:txBody>
      </p:sp>
    </p:spTree>
    <p:extLst>
      <p:ext uri="{BB962C8B-B14F-4D97-AF65-F5344CB8AC3E}">
        <p14:creationId xmlns:p14="http://schemas.microsoft.com/office/powerpoint/2010/main" val="1061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221169"/>
            <a:ext cx="1195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Right Data With Right Strategies - Moving the needle on 2/4-year graduation rates and closing the achievement gap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98" y="1747839"/>
            <a:ext cx="8029575" cy="5648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4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575112"/>
            <a:ext cx="11204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Challenge: There is a subset of students who don’t register for the subsequent term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2161" y="3099112"/>
            <a:ext cx="8804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Strategy 1: Pro-actively identify students not registered for future term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Strategy 2: Implement intrusive advising to follow up with students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0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Overview of Structural Changes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4263" y="2364055"/>
            <a:ext cx="11351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Quarter to Semester Transition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Leadership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Education Reform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Curriculum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274035"/>
            <a:ext cx="1120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Right Data With Right Strategies - Moving the needle on 2/4-year graduation rates and closing the achievement gap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005" y="2578257"/>
            <a:ext cx="7800975" cy="22479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90005" y="4092497"/>
            <a:ext cx="7693224" cy="21544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004" y="5055418"/>
            <a:ext cx="7800975" cy="18801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6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575112"/>
            <a:ext cx="11204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Challenge: There is a subset of students who are close to 4-year/2-year graduation that have not applied for graduation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14032" y="3099112"/>
            <a:ext cx="9216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Strategy 1: </a:t>
            </a:r>
            <a:r>
              <a:rPr lang="en-US" sz="3200" dirty="0"/>
              <a:t>Develop a dashboard that easily tracks student </a:t>
            </a:r>
            <a:r>
              <a:rPr lang="en-US" sz="3200" dirty="0" smtClean="0"/>
              <a:t>cohorts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Strategy 2: Implement intrusive advising to facilitate timely graduation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27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424" y="990337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Graduation Initiative 2025 Goals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426866"/>
            <a:ext cx="10534650" cy="56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125" y="1110658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CSU Bakersfield – 4-year Graduation Rate Projection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40" y="2032835"/>
            <a:ext cx="8685622" cy="53061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8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8125" y="109614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CSU Bakersfield – 2-year Graduation Rate Projection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2" y="1703186"/>
            <a:ext cx="8680174" cy="5300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5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88125" y="2442548"/>
            <a:ext cx="7793037" cy="1143000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Fundamental Question:</a:t>
            </a:r>
            <a:endParaRPr lang="en-US" altLang="en-US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8542" y="3036635"/>
            <a:ext cx="8574088" cy="441960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Can we improve student success by making the curriculum more relevant, coherent, and intentional?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General Education Reform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9488" y="2077058"/>
            <a:ext cx="12241212" cy="1143000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Providing Relevance—Reinforcement of Foundational Skills</a:t>
            </a:r>
            <a:endParaRPr lang="en-US" altLang="en-US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35138" y="2670537"/>
            <a:ext cx="7772400" cy="48768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Speaking, Writing, Thinking, Quantitative Reasoning </a:t>
            </a:r>
          </a:p>
          <a:p>
            <a:r>
              <a:rPr lang="en-US" sz="2400" dirty="0" smtClean="0"/>
              <a:t>Required in Almost All Courses</a:t>
            </a:r>
          </a:p>
          <a:p>
            <a:r>
              <a:rPr lang="en-US" sz="2400" dirty="0" smtClean="0"/>
              <a:t>30%+ of Final Grade Based on Demonstration of Skills</a:t>
            </a:r>
          </a:p>
          <a:p>
            <a:r>
              <a:rPr lang="en-US" sz="2400" dirty="0" smtClean="0"/>
              <a:t>Common Rubrics for Grading/Feedback</a:t>
            </a:r>
          </a:p>
          <a:p>
            <a:r>
              <a:rPr lang="en-US" sz="2400" dirty="0" smtClean="0"/>
              <a:t>Timely Feedback to Students</a:t>
            </a:r>
          </a:p>
          <a:p>
            <a:r>
              <a:rPr lang="en-US" sz="2400" dirty="0" smtClean="0"/>
              <a:t>Faculty Learning Communities for Consistency</a:t>
            </a:r>
          </a:p>
          <a:p>
            <a:pPr>
              <a:buClr>
                <a:schemeClr val="hlink"/>
              </a:buClr>
            </a:pPr>
            <a:endParaRPr lang="en-US" altLang="en-US" sz="2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125" y="1195543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General Education Reform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9488" y="2508006"/>
            <a:ext cx="10679112" cy="750520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Providing Coherence—Themes </a:t>
            </a:r>
            <a:endParaRPr lang="en-US" altLang="en-US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12888" y="3176464"/>
            <a:ext cx="7772400" cy="48768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Revolutionary Ideas &amp; Innovations, Quality of Life, Sustainability &amp; Justice</a:t>
            </a:r>
          </a:p>
          <a:p>
            <a:r>
              <a:rPr lang="en-US" sz="2400" dirty="0" smtClean="0"/>
              <a:t>Must be the Organizing Principle of the Course</a:t>
            </a:r>
          </a:p>
          <a:p>
            <a:r>
              <a:rPr lang="en-US" sz="2400" dirty="0" smtClean="0"/>
              <a:t>40%+ of Grade Must Be Related to Thematic  Outcomes </a:t>
            </a:r>
          </a:p>
          <a:p>
            <a:r>
              <a:rPr lang="en-US" sz="2400" dirty="0" smtClean="0"/>
              <a:t>Thematic Minors</a:t>
            </a:r>
          </a:p>
          <a:p>
            <a:r>
              <a:rPr lang="en-US" sz="2400" dirty="0" smtClean="0"/>
              <a:t>Faculty Learning Communities</a:t>
            </a:r>
          </a:p>
          <a:p>
            <a:pPr marL="0" indent="0">
              <a:buClr>
                <a:schemeClr val="hlink"/>
              </a:buClr>
              <a:buFont typeface="Arial" panose="020B0604020202020204" pitchFamily="34" charset="0"/>
              <a:buNone/>
            </a:pPr>
            <a:endParaRPr lang="en-US" altLang="en-US" sz="2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125" y="1375809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General Education Reform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2435222"/>
            <a:ext cx="8077200" cy="718282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Providing</a:t>
            </a:r>
            <a:r>
              <a:rPr lang="en-US" sz="3600" dirty="0" smtClean="0"/>
              <a:t> Intentionality—Reflection </a:t>
            </a:r>
            <a:endParaRPr lang="en-US" alt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52600" y="3153504"/>
            <a:ext cx="7772400" cy="48768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Guidepost Sequence (GPS)</a:t>
            </a:r>
          </a:p>
          <a:p>
            <a:pPr lvl="1"/>
            <a:r>
              <a:rPr lang="en-US" sz="2400" dirty="0" smtClean="0"/>
              <a:t>FYE</a:t>
            </a:r>
          </a:p>
          <a:p>
            <a:pPr lvl="1"/>
            <a:r>
              <a:rPr lang="en-US" sz="2400" dirty="0" smtClean="0"/>
              <a:t>Junior Year Diversity/Reflection</a:t>
            </a:r>
          </a:p>
          <a:p>
            <a:pPr lvl="1"/>
            <a:r>
              <a:rPr lang="en-US" sz="2400" dirty="0" smtClean="0"/>
              <a:t>GE Capstone or Senior Seminar</a:t>
            </a:r>
          </a:p>
          <a:p>
            <a:r>
              <a:rPr lang="en-US" sz="2400" dirty="0" smtClean="0"/>
              <a:t>Reflect and Plan</a:t>
            </a:r>
          </a:p>
          <a:p>
            <a:pPr lvl="1"/>
            <a:r>
              <a:rPr lang="en-US" sz="2400" dirty="0" smtClean="0"/>
              <a:t>Career &amp; Other Life Goals</a:t>
            </a:r>
          </a:p>
          <a:p>
            <a:pPr lvl="1"/>
            <a:r>
              <a:rPr lang="en-US" sz="2400" dirty="0" smtClean="0"/>
              <a:t>Tie to Their University Experiences &amp; Coursework</a:t>
            </a:r>
          </a:p>
          <a:p>
            <a:pPr>
              <a:buClr>
                <a:schemeClr val="hlink"/>
              </a:buClr>
            </a:pPr>
            <a:endParaRPr lang="en-US" altLang="en-US" sz="2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General Education Reform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4238" y="2440472"/>
            <a:ext cx="11079162" cy="1143000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Why Do We Think This Program Will Be Different?</a:t>
            </a:r>
            <a:endParaRPr lang="en-US" altLang="en-US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76400" y="3128592"/>
            <a:ext cx="8001000" cy="45720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 Grandfathering of Courses—All Courses Submitted for Initial Approval</a:t>
            </a:r>
          </a:p>
          <a:p>
            <a:r>
              <a:rPr lang="en-US" sz="2400" dirty="0" smtClean="0"/>
              <a:t>Focus on Learning Outcomes</a:t>
            </a:r>
          </a:p>
          <a:p>
            <a:pPr lvl="1"/>
            <a:r>
              <a:rPr lang="en-US" sz="2400" dirty="0" smtClean="0"/>
              <a:t>During Design &amp; Review</a:t>
            </a:r>
          </a:p>
          <a:p>
            <a:pPr lvl="1"/>
            <a:r>
              <a:rPr lang="en-US" sz="2400" dirty="0" smtClean="0"/>
              <a:t>Listed on Syllabus</a:t>
            </a:r>
          </a:p>
          <a:p>
            <a:pPr lvl="1"/>
            <a:r>
              <a:rPr lang="en-US" sz="2400" dirty="0" smtClean="0"/>
              <a:t>Basis for Assessment</a:t>
            </a:r>
          </a:p>
          <a:p>
            <a:r>
              <a:rPr lang="en-US" sz="2400" dirty="0" smtClean="0"/>
              <a:t>Mandatory Participation in Faculty Development/Learning Communities</a:t>
            </a:r>
          </a:p>
          <a:p>
            <a:r>
              <a:rPr lang="en-US" sz="2400" dirty="0" smtClean="0"/>
              <a:t>Review of Courses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8125" y="1374394"/>
            <a:ext cx="112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Curriculum Transformation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"/>
          <p:cNvSpPr txBox="1">
            <a:spLocks/>
          </p:cNvSpPr>
          <p:nvPr/>
        </p:nvSpPr>
        <p:spPr>
          <a:xfrm>
            <a:off x="1063549" y="1801643"/>
            <a:ext cx="3564207" cy="79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a Context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Shape 118"/>
          <p:cNvGraphicFramePr/>
          <p:nvPr>
            <p:extLst>
              <p:ext uri="{D42A27DB-BD31-4B8C-83A1-F6EECF244321}">
                <p14:modId xmlns:p14="http://schemas.microsoft.com/office/powerpoint/2010/main" val="3241328180"/>
              </p:ext>
            </p:extLst>
          </p:nvPr>
        </p:nvGraphicFramePr>
        <p:xfrm>
          <a:off x="4864440" y="1489295"/>
          <a:ext cx="7239000" cy="5945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2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California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Kern County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Population (2015 est.)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39,144,818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882,176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6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Race/Ethnicity (2014)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White alone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36.2%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Hispanic or Latino alone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38.6%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51.5%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Black or African American alone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6.3%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Asian alone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14.4%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Income and Poverty (2014)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Median household income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$61,489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$48,574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Persons below poverty level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16.4%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24.5%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Educational attainment (2014, persons age 25+)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High school graduate or higher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73.0%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Bachelor’s Degree or higher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15.2%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Shape 117"/>
          <p:cNvSpPr txBox="1">
            <a:spLocks/>
          </p:cNvSpPr>
          <p:nvPr/>
        </p:nvSpPr>
        <p:spPr>
          <a:xfrm>
            <a:off x="5140715" y="883525"/>
            <a:ext cx="7738480" cy="79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Statistics for Kern County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355ef0-b855-4ebb-a92a-a6c79f7573fd">72WVDYXX2UNK-119302339-1</_dlc_DocId>
    <_dlc_DocIdUrl xmlns="30355ef0-b855-4ebb-a92a-a6c79f7573fd">
      <Url>https://update.calstate.edu/csu-system/why-the-csu-matters/graduation-initiative-2025/symposium/2016/_layouts/15/DocIdRedir.aspx?ID=72WVDYXX2UNK-119302339-1</Url>
      <Description>72WVDYXX2UNK-119302339-1</Description>
    </_dlc_DocIdUrl>
    <TaxCatchAll xmlns="30355ef0-b855-4ebb-a92a-a6c79f7573fd">
      <Value>104</Value>
    </TaxCatchAll>
    <Symposium_x0020_Theme xmlns="3f31be2d-f16a-4e8d-ac48-8912f25aea1d">Institutional Change</Symposium_x0020_Theme>
    <d9801a0988764e99a072e451db3f6bc2 xmlns="3f31be2d-f16a-4e8d-ac48-8912f25aea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Bakersfield</TermName>
          <TermId xmlns="http://schemas.microsoft.com/office/infopath/2007/PartnerControls">5abd9f31-99c4-45f3-a2bf-90ba1a6a3054</TermId>
        </TermInfo>
      </Terms>
    </d9801a0988764e99a072e451db3f6bc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C46C2E02D6D4FA10A0271A0AA56A1" ma:contentTypeVersion="9" ma:contentTypeDescription="Create a new document." ma:contentTypeScope="" ma:versionID="f4c01c5029f6d94a0914abda634d9e94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3f31be2d-f16a-4e8d-ac48-8912f25aea1d" targetNamespace="http://schemas.microsoft.com/office/2006/metadata/properties" ma:root="true" ma:fieldsID="33131aa2435e37003e90e60ae9c93d7d" ns1:_="" ns2:_="" ns3:_="">
    <xsd:import namespace="http://schemas.microsoft.com/sharepoint/v3"/>
    <xsd:import namespace="30355ef0-b855-4ebb-a92a-a6c79f7573fd"/>
    <xsd:import namespace="3f31be2d-f16a-4e8d-ac48-8912f25aea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ymposium_x0020_Theme"/>
                <xsd:element ref="ns2:TaxCatchAll" minOccurs="0"/>
                <xsd:element ref="ns3:d9801a0988764e99a072e451db3f6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8e63dc6-18ca-402a-b53d-77306eedd665}" ma:internalName="TaxCatchAll" ma:showField="CatchAllData" ma:web="30355ef0-b855-4ebb-a92a-a6c79f7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be2d-f16a-4e8d-ac48-8912f25aea1d" elementFormDefault="qualified">
    <xsd:import namespace="http://schemas.microsoft.com/office/2006/documentManagement/types"/>
    <xsd:import namespace="http://schemas.microsoft.com/office/infopath/2007/PartnerControls"/>
    <xsd:element name="Symposium_x0020_Theme" ma:index="13" ma:displayName="Symposium Theme" ma:default="Targeted Interventions" ma:format="Dropdown" ma:internalName="Symposium_x0020_Theme">
      <xsd:simpleType>
        <xsd:restriction base="dms:Choice">
          <xsd:enumeration value="Targeted Interventions"/>
          <xsd:enumeration value="Enrollment Management"/>
          <xsd:enumeration value="Institutional Change"/>
          <xsd:enumeration value="Connection"/>
          <xsd:enumeration value="High-Impact Practices"/>
        </xsd:restriction>
      </xsd:simpleType>
    </xsd:element>
    <xsd:element name="d9801a0988764e99a072e451db3f6bc2" ma:index="16" nillable="true" ma:taxonomy="true" ma:internalName="d9801a0988764e99a072e451db3f6bc2" ma:taxonomyFieldName="CSUCampusNames" ma:displayName="CSU Campus Names" ma:readOnly="false" ma:default="" ma:fieldId="{d9801a09-8876-4e99-a072-e451db3f6bc2}" ma:sspId="ab59b9a8-0c0a-4af1-95ae-2c1b5a595c16" ma:termSetId="a868a788-bc18-4460-8217-6e04441df2b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27896-CFF5-459F-9C1E-B38C4D059E72}"/>
</file>

<file path=customXml/itemProps2.xml><?xml version="1.0" encoding="utf-8"?>
<ds:datastoreItem xmlns:ds="http://schemas.openxmlformats.org/officeDocument/2006/customXml" ds:itemID="{4C707C2E-F5B7-4A93-A057-9A77D75B779F}"/>
</file>

<file path=customXml/itemProps3.xml><?xml version="1.0" encoding="utf-8"?>
<ds:datastoreItem xmlns:ds="http://schemas.openxmlformats.org/officeDocument/2006/customXml" ds:itemID="{2CF8784C-08CA-42A1-BF46-2910EB05211E}"/>
</file>

<file path=customXml/itemProps4.xml><?xml version="1.0" encoding="utf-8"?>
<ds:datastoreItem xmlns:ds="http://schemas.openxmlformats.org/officeDocument/2006/customXml" ds:itemID="{C3041D10-ED3A-4ECF-B403-6FA3677E8A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864</Words>
  <Application>Microsoft Office PowerPoint</Application>
  <PresentationFormat>Custom</PresentationFormat>
  <Paragraphs>191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Balthazar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at Once: Harnessing Major Structural Changes to Enhance Student Success</dc:title>
  <dc:creator>Microsoft Office User</dc:creator>
  <cp:lastModifiedBy>Vikash Lakhani</cp:lastModifiedBy>
  <cp:revision>67</cp:revision>
  <cp:lastPrinted>2016-09-08T16:22:21Z</cp:lastPrinted>
  <dcterms:created xsi:type="dcterms:W3CDTF">2016-09-07T22:26:24Z</dcterms:created>
  <dcterms:modified xsi:type="dcterms:W3CDTF">2016-09-20T23:53:23Z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0x010100775C46C2E02D6D4FA10A0271A0AA56A1</vt:lpwstr>
  </property>
  <property fmtid="{D5CDD505-2E9C-101B-9397-08002B2CF9AE}" pid="3" name="_dlc_DocIdItemGuid">
    <vt:lpwstr>5732af8f-bd29-47d8-b054-1afb4afd146e</vt:lpwstr>
  </property>
  <property fmtid="{D5CDD505-2E9C-101B-9397-08002B2CF9AE}" pid="4" name="CSUCampusNames">
    <vt:lpwstr>104;#Bakersfield|5abd9f31-99c4-45f3-a2bf-90ba1a6a3054</vt:lpwstr>
  </property>
  <property fmtid="{D5CDD505-2E9C-101B-9397-08002B2CF9AE}" pid="5" name="CSU Campus Names">
    <vt:lpwstr>104;#Bakersfield|5abd9f31-99c4-45f3-a2bf-90ba1a6a3054</vt:lpwstr>
  </property>
  <property fmtid="{D5CDD505-2E9C-101B-9397-08002B2CF9AE}" pid="6" name="rv49">
    <vt:lpwstr>All at Once: Harnessing Major Structural Changes to Enhance Student Success</vt:lpwstr>
  </property>
  <property fmtid="{D5CDD505-2E9C-101B-9397-08002B2CF9AE}" pid="7" name="p9d6a3c57de5468ab057bd261850f0ef">
    <vt:lpwstr>Bakersfield|5abd9f31-99c4-45f3-a2bf-90ba1a6a3054</vt:lpwstr>
  </property>
</Properties>
</file>