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59" r:id="rId6"/>
    <p:sldId id="270" r:id="rId7"/>
    <p:sldId id="261" r:id="rId8"/>
    <p:sldId id="263" r:id="rId9"/>
    <p:sldId id="268" r:id="rId10"/>
    <p:sldId id="269"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F1BA1-F57B-E04A-17BF-19C1EF7CDCA5}" v="7" dt="2020-11-03T18:50:43.430"/>
    <p1510:client id="{6A8549BF-1A7F-7D07-0179-8DC3ED088620}" v="1696" dt="2020-11-02T19:28:45.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65353" autoAdjust="0"/>
  </p:normalViewPr>
  <p:slideViewPr>
    <p:cSldViewPr snapToGrid="0">
      <p:cViewPr varScale="1">
        <p:scale>
          <a:sx n="81" d="100"/>
          <a:sy n="81" d="100"/>
        </p:scale>
        <p:origin x="608"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1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4.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86A1E-6E0B-4103-A891-0D6B60CCCD65}" type="datetimeFigureOut">
              <a:rPr lang="en-US" smtClean="0"/>
              <a:t>12/8/20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71DEF-077B-4296-B61F-6B3B4B3CF5EA}" type="slidenum">
              <a:rPr lang="en-US" smtClean="0"/>
              <a:t>‹#›</a:t>
            </a:fld>
            <a:endParaRPr lang="en-US"/>
          </a:p>
        </p:txBody>
      </p:sp>
    </p:spTree>
    <p:extLst>
      <p:ext uri="{BB962C8B-B14F-4D97-AF65-F5344CB8AC3E}">
        <p14:creationId xmlns:p14="http://schemas.microsoft.com/office/powerpoint/2010/main" val="316818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[Arlo]: </a:t>
            </a:r>
          </a:p>
          <a:p>
            <a:endParaRPr lang="en-US" dirty="0"/>
          </a:p>
          <a:p>
            <a:r>
              <a:rPr lang="en-US" dirty="0"/>
              <a:t>Good afternoon,</a:t>
            </a:r>
            <a:r>
              <a:rPr lang="en-US" baseline="0" dirty="0"/>
              <a:t> this is Arlo Caine.  Berit Givens and I appreciate the opportunity to share with you the results of a project we have been working on for several years.  </a:t>
            </a:r>
          </a:p>
          <a:p>
            <a:endParaRPr lang="en-US" baseline="0" dirty="0"/>
          </a:p>
          <a:p>
            <a:r>
              <a:rPr lang="en-US" baseline="0" dirty="0" err="1"/>
              <a:t>ConcepTests</a:t>
            </a:r>
            <a:r>
              <a:rPr lang="en-US" baseline="0" dirty="0"/>
              <a:t>, also known as think-pair-share questions, are formative assessment tools for instructors to use in the classroom.  They help to make student thinking visible to the instructor, help students establish a coherent storyline for the course, and inform instructor decision-making to respond to the needs of the students.  </a:t>
            </a:r>
          </a:p>
          <a:p>
            <a:endParaRPr lang="en-US" baseline="0" dirty="0"/>
          </a:p>
          <a:p>
            <a:r>
              <a:rPr lang="en-US" baseline="0" dirty="0"/>
              <a:t>Over a period of several years, we’ve led a team of our colleagues in Math and Statistics at Cal Poly Pomona to write a bank of over 700 such questions, spanning the topics of the Calculus sequence, from Tangents and Velocity through the Integral Theorems of Vector Calculus.  </a:t>
            </a:r>
          </a:p>
          <a:p>
            <a:endParaRPr lang="en-US" baseline="0" dirty="0"/>
          </a:p>
          <a:p>
            <a:r>
              <a:rPr lang="en-US" baseline="0" dirty="0"/>
              <a:t>Much of the initial work was funded by Cal Poly Pomona and then the CSU system.   This eventually led to the NSF-funded PASSION project at CPP, a 5-yr long 1.5 million dollar collaborative effort between the colleges of Science, Engineering, and Social Sciences to address achievement gaps and improve student success in 1</a:t>
            </a:r>
            <a:r>
              <a:rPr lang="en-US" baseline="30000" dirty="0"/>
              <a:t>st</a:t>
            </a:r>
            <a:r>
              <a:rPr lang="en-US" baseline="0" dirty="0"/>
              <a:t> and 2</a:t>
            </a:r>
            <a:r>
              <a:rPr lang="en-US" baseline="30000" dirty="0"/>
              <a:t>nd</a:t>
            </a:r>
            <a:r>
              <a:rPr lang="en-US" baseline="0" dirty="0"/>
              <a:t> year STEM courses.</a:t>
            </a:r>
          </a:p>
          <a:p>
            <a:endParaRPr lang="en-US" baseline="0" dirty="0"/>
          </a:p>
          <a:p>
            <a:r>
              <a:rPr lang="en-US" baseline="0" dirty="0"/>
              <a:t>To give you a sense of our question bank, we invite you to participate in a </a:t>
            </a:r>
            <a:r>
              <a:rPr lang="en-US" baseline="0" dirty="0" err="1"/>
              <a:t>ConcepTest</a:t>
            </a:r>
            <a:r>
              <a:rPr lang="en-US" baseline="0" dirty="0"/>
              <a:t> typically deployed in the first days of a Calculus I course.   At this point in the course students know that the average velocity over an interval of time is the distance traveled over that time divided by the length of time.  If you traveled 8 miles in 1 hour, then your average velocity over that interval of time was 8 miles per hour.</a:t>
            </a:r>
            <a:endParaRPr lang="en-US" dirty="0"/>
          </a:p>
        </p:txBody>
      </p:sp>
      <p:sp>
        <p:nvSpPr>
          <p:cNvPr id="4" name="Slide Number Placeholder 3"/>
          <p:cNvSpPr>
            <a:spLocks noGrp="1"/>
          </p:cNvSpPr>
          <p:nvPr>
            <p:ph type="sldNum" sz="quarter" idx="5"/>
          </p:nvPr>
        </p:nvSpPr>
        <p:spPr/>
        <p:txBody>
          <a:bodyPr/>
          <a:lstStyle/>
          <a:p>
            <a:fld id="{55671DEF-077B-4296-B61F-6B3B4B3CF5EA}" type="slidenum">
              <a:rPr lang="en-US" smtClean="0"/>
              <a:t>1</a:t>
            </a:fld>
            <a:endParaRPr lang="en-US"/>
          </a:p>
        </p:txBody>
      </p:sp>
    </p:spTree>
    <p:extLst>
      <p:ext uri="{BB962C8B-B14F-4D97-AF65-F5344CB8AC3E}">
        <p14:creationId xmlns:p14="http://schemas.microsoft.com/office/powerpoint/2010/main" val="168337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[Berit]</a:t>
            </a:r>
            <a:endParaRPr lang="en-US"/>
          </a:p>
          <a:p>
            <a:endParaRPr lang="en-US" dirty="0">
              <a:cs typeface="Calibri"/>
            </a:endParaRPr>
          </a:p>
          <a:p>
            <a:r>
              <a:rPr lang="en-US">
                <a:cs typeface="Calibri"/>
              </a:rPr>
              <a:t>In this example, we ask the students to identify which sequence is not geometric.  Students are easily able to decide that A and C are geometric, but E is not.  Those answers are given in formats that they are familiar with. </a:t>
            </a:r>
          </a:p>
          <a:p>
            <a:endParaRPr lang="en-US" dirty="0">
              <a:cs typeface="Calibri"/>
            </a:endParaRPr>
          </a:p>
          <a:p>
            <a:r>
              <a:rPr lang="en-US">
                <a:cs typeface="Calibri"/>
              </a:rPr>
              <a:t>In my experience, the students will quickly agree correctly on answer E.</a:t>
            </a:r>
            <a:endParaRPr lang="en-US" dirty="0">
              <a:cs typeface="Calibri"/>
            </a:endParaRPr>
          </a:p>
          <a:p>
            <a:endParaRPr lang="en-US" dirty="0">
              <a:cs typeface="Calibri"/>
            </a:endParaRPr>
          </a:p>
          <a:p>
            <a:r>
              <a:rPr lang="en-US">
                <a:cs typeface="Calibri"/>
              </a:rPr>
              <a:t>However, my experience also says that they have no idea why B and D are geometric.  </a:t>
            </a:r>
            <a:endParaRPr lang="en-US" dirty="0">
              <a:cs typeface="Calibri"/>
            </a:endParaRPr>
          </a:p>
          <a:p>
            <a:endParaRPr lang="en-US" dirty="0">
              <a:cs typeface="Calibri"/>
            </a:endParaRPr>
          </a:p>
          <a:p>
            <a:r>
              <a:rPr lang="en-US">
                <a:cs typeface="Calibri"/>
              </a:rPr>
              <a:t>I will then ask them to identify the common ratio r in each of A, B, C, and D.  This forces them to confront B and D and understand why they are geometric.  </a:t>
            </a:r>
            <a:endParaRPr lang="en-US" dirty="0">
              <a:cs typeface="Calibri"/>
            </a:endParaRPr>
          </a:p>
          <a:p>
            <a:endParaRPr lang="en-US" dirty="0">
              <a:cs typeface="Calibri"/>
            </a:endParaRPr>
          </a:p>
          <a:p>
            <a:r>
              <a:rPr lang="en-US">
                <a:cs typeface="Calibri"/>
              </a:rPr>
              <a:t>For the mathematicians, seeing that the common ratio in B is 3/2 is obvious.  It is literally the definition of a common ratio.  But for students, they really have to grapple with understanding the meaning of the words "common ratio" to understand this.</a:t>
            </a:r>
            <a:endParaRPr lang="en-US" dirty="0">
              <a:cs typeface="Calibri"/>
            </a:endParaRPr>
          </a:p>
          <a:p>
            <a:endParaRPr lang="en-US" dirty="0">
              <a:cs typeface="Calibri"/>
            </a:endParaRPr>
          </a:p>
          <a:p>
            <a:r>
              <a:rPr lang="en-US">
                <a:cs typeface="Calibri"/>
              </a:rPr>
              <a:t>On D, we end up talking about the fact that the graph looks like an exponential graph, and that it appears that each term is ½ the previous term.</a:t>
            </a:r>
            <a:endParaRPr lang="en-US" dirty="0">
              <a:cs typeface="Calibri"/>
            </a:endParaRPr>
          </a:p>
          <a:p>
            <a:endParaRPr lang="en-US" dirty="0">
              <a:cs typeface="Calibri"/>
            </a:endParaRPr>
          </a:p>
          <a:p>
            <a:r>
              <a:rPr lang="en-US">
                <a:cs typeface="Calibri"/>
              </a:rPr>
              <a:t>So the follow-up questions let me probe their thinking and push them a little beyond the direct question in the ConcepTest.</a:t>
            </a:r>
            <a:endParaRPr lang="en-US" dirty="0">
              <a:cs typeface="Calibri"/>
            </a:endParaRPr>
          </a:p>
        </p:txBody>
      </p:sp>
      <p:sp>
        <p:nvSpPr>
          <p:cNvPr id="4" name="Slide Number Placeholder 3"/>
          <p:cNvSpPr>
            <a:spLocks noGrp="1"/>
          </p:cNvSpPr>
          <p:nvPr>
            <p:ph type="sldNum" sz="quarter" idx="5"/>
          </p:nvPr>
        </p:nvSpPr>
        <p:spPr/>
        <p:txBody>
          <a:bodyPr/>
          <a:lstStyle/>
          <a:p>
            <a:fld id="{55671DEF-077B-4296-B61F-6B3B4B3CF5EA}" type="slidenum">
              <a:rPr lang="en-US" smtClean="0"/>
              <a:t>10</a:t>
            </a:fld>
            <a:endParaRPr lang="en-US"/>
          </a:p>
        </p:txBody>
      </p:sp>
    </p:spTree>
    <p:extLst>
      <p:ext uri="{BB962C8B-B14F-4D97-AF65-F5344CB8AC3E}">
        <p14:creationId xmlns:p14="http://schemas.microsoft.com/office/powerpoint/2010/main" val="157623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[Berit]</a:t>
            </a:r>
            <a:endParaRPr lang="en-US"/>
          </a:p>
          <a:p>
            <a:endParaRPr lang="en-US" dirty="0">
              <a:cs typeface="Calibri"/>
            </a:endParaRPr>
          </a:p>
          <a:p>
            <a:r>
              <a:rPr lang="en-US">
                <a:cs typeface="Calibri"/>
              </a:rPr>
              <a:t>Arlo and I have asked various faculty to use these ConcepTests over the years, and taken their feedback to revise and refine the question bank.  </a:t>
            </a:r>
            <a:endParaRPr lang="en-US"/>
          </a:p>
          <a:p>
            <a:endParaRPr lang="en-US" dirty="0">
              <a:cs typeface="Calibri"/>
            </a:endParaRPr>
          </a:p>
          <a:p>
            <a:r>
              <a:rPr lang="en-US">
                <a:cs typeface="Calibri"/>
              </a:rPr>
              <a:t>There are a few pitfalls that we've noticed, so here are guidelines for the best practices in using ConcepTests.</a:t>
            </a:r>
            <a:endParaRPr lang="en-US" dirty="0">
              <a:cs typeface="Calibri"/>
            </a:endParaRPr>
          </a:p>
          <a:p>
            <a:endParaRPr lang="en-US" dirty="0">
              <a:cs typeface="Calibri"/>
            </a:endParaRPr>
          </a:p>
          <a:p>
            <a:r>
              <a:rPr lang="en-US">
                <a:cs typeface="Calibri"/>
              </a:rPr>
              <a:t>First, these questions are designed to be challenging and to help students learn by drawing out common misconceptions.  That means that these are not good questions for quizzes or exams.  They are designed to be used to spark discussion, not as summative assessment.</a:t>
            </a:r>
          </a:p>
          <a:p>
            <a:endParaRPr lang="en-US" dirty="0">
              <a:cs typeface="Calibri"/>
            </a:endParaRPr>
          </a:p>
          <a:p>
            <a:r>
              <a:rPr lang="en-US">
                <a:cs typeface="Calibri"/>
              </a:rPr>
              <a:t>Second, if you want to use ConcepTests in classroom, make sure that you think about what you can remove from your lecture.  If you simply try to squeeze them in, you will run out of time.  I found that I would look at my old lecture notes and think about the goal of each part of the lecture. Whenever I could find a conceptest that addressed a goal, I would swap out my lecture for a conceptest.</a:t>
            </a:r>
          </a:p>
          <a:p>
            <a:endParaRPr lang="en-US" dirty="0">
              <a:cs typeface="Calibri"/>
            </a:endParaRPr>
          </a:p>
          <a:p>
            <a:r>
              <a:rPr lang="en-US">
                <a:cs typeface="Calibri"/>
              </a:rPr>
              <a:t>This third one is really hard for me – a part of the technique is to use "peer instruction".  That means that you do not want to stand up at the front of the room and tell the students the answer.  Let them struggle.  They can figure it out with some gentle nudges.</a:t>
            </a:r>
          </a:p>
          <a:p>
            <a:endParaRPr lang="en-US" dirty="0">
              <a:cs typeface="Calibri"/>
            </a:endParaRPr>
          </a:p>
          <a:p>
            <a:r>
              <a:rPr lang="en-US">
                <a:cs typeface="Calibri"/>
              </a:rPr>
              <a:t>Finally, if you write your own conceptests, they work best when they can be solved simply by reading and thinking.  A conceptest that requires extensive pencil-and-paper work is not going to lead to as much discussion.</a:t>
            </a:r>
            <a:endParaRPr lang="en-US" dirty="0">
              <a:cs typeface="Calibri"/>
            </a:endParaRPr>
          </a:p>
        </p:txBody>
      </p:sp>
      <p:sp>
        <p:nvSpPr>
          <p:cNvPr id="4" name="Slide Number Placeholder 3"/>
          <p:cNvSpPr>
            <a:spLocks noGrp="1"/>
          </p:cNvSpPr>
          <p:nvPr>
            <p:ph type="sldNum" sz="quarter" idx="5"/>
          </p:nvPr>
        </p:nvSpPr>
        <p:spPr/>
        <p:txBody>
          <a:bodyPr/>
          <a:lstStyle/>
          <a:p>
            <a:fld id="{55671DEF-077B-4296-B61F-6B3B4B3CF5EA}" type="slidenum">
              <a:rPr lang="en-US" smtClean="0"/>
              <a:t>11</a:t>
            </a:fld>
            <a:endParaRPr lang="en-US"/>
          </a:p>
        </p:txBody>
      </p:sp>
    </p:spTree>
    <p:extLst>
      <p:ext uri="{BB962C8B-B14F-4D97-AF65-F5344CB8AC3E}">
        <p14:creationId xmlns:p14="http://schemas.microsoft.com/office/powerpoint/2010/main" val="420455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[Arlo]</a:t>
            </a:r>
            <a:endParaRPr lang="en-US" dirty="0"/>
          </a:p>
        </p:txBody>
      </p:sp>
      <p:sp>
        <p:nvSpPr>
          <p:cNvPr id="4" name="Slide Number Placeholder 3"/>
          <p:cNvSpPr>
            <a:spLocks noGrp="1"/>
          </p:cNvSpPr>
          <p:nvPr>
            <p:ph type="sldNum" sz="quarter" idx="5"/>
          </p:nvPr>
        </p:nvSpPr>
        <p:spPr/>
        <p:txBody>
          <a:bodyPr/>
          <a:lstStyle/>
          <a:p>
            <a:fld id="{55671DEF-077B-4296-B61F-6B3B4B3CF5EA}" type="slidenum">
              <a:rPr lang="en-US" smtClean="0"/>
              <a:t>12</a:t>
            </a:fld>
            <a:endParaRPr lang="en-US"/>
          </a:p>
        </p:txBody>
      </p:sp>
    </p:spTree>
    <p:extLst>
      <p:ext uri="{BB962C8B-B14F-4D97-AF65-F5344CB8AC3E}">
        <p14:creationId xmlns:p14="http://schemas.microsoft.com/office/powerpoint/2010/main" val="322140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[Arlo]:</a:t>
            </a:r>
          </a:p>
          <a:p>
            <a:endParaRPr lang="en-US" dirty="0"/>
          </a:p>
          <a:p>
            <a:r>
              <a:rPr lang="en-US" dirty="0"/>
              <a:t>Please</a:t>
            </a:r>
            <a:r>
              <a:rPr lang="en-US" baseline="0" dirty="0"/>
              <a:t> read the question completely to yourself, including looking at the graph and reading each of the answers.  </a:t>
            </a:r>
          </a:p>
          <a:p>
            <a:endParaRPr lang="en-US" baseline="0" dirty="0"/>
          </a:p>
          <a:p>
            <a:r>
              <a:rPr lang="en-US" baseline="0" dirty="0"/>
              <a:t>Then select an answer and, when you are ready, cast your vote for A, B, C, D using the Zoom poll.  </a:t>
            </a:r>
          </a:p>
          <a:p>
            <a:endParaRPr lang="en-US" baseline="0" dirty="0"/>
          </a:p>
          <a:p>
            <a:r>
              <a:rPr lang="en-US" baseline="0" dirty="0"/>
              <a:t>Your vote is anonymous.  We will share the statistics of the responses, but not what any individual chooses.  You can answer with what you think, or you can answer as you suspect a student might answer, or you can just throw up a guess.  The point of these questions is NOT to grade but make visible the variety of ideas and promote participation and discussion.</a:t>
            </a:r>
          </a:p>
          <a:p>
            <a:endParaRPr lang="en-US" baseline="0" dirty="0"/>
          </a:p>
          <a:p>
            <a:r>
              <a:rPr lang="en-US" baseline="0" dirty="0"/>
              <a:t>[Allow for viewers to respond.  Close the poll when appropriate and share the results.  Highlight diversity or lack of diversity in the responses and talk about the need or lack of need for discussion.  If the majority selects D (which is correct), annotate to circle D and then ask for a volunteer to explain why they did NOT choose A. Draw on the graph as appropriate. Ask for another volunteer to explain why they did NOT choose B, and then build off their response to explain away C.  Cross out A through C as this is discussed and circle D.]</a:t>
            </a:r>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55671DEF-077B-4296-B61F-6B3B4B3CF5EA}" type="slidenum">
              <a:rPr lang="en-US" smtClean="0"/>
              <a:t>2</a:t>
            </a:fld>
            <a:endParaRPr lang="en-US"/>
          </a:p>
        </p:txBody>
      </p:sp>
    </p:spTree>
    <p:extLst>
      <p:ext uri="{BB962C8B-B14F-4D97-AF65-F5344CB8AC3E}">
        <p14:creationId xmlns:p14="http://schemas.microsoft.com/office/powerpoint/2010/main" val="262651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[Arlo]</a:t>
            </a:r>
          </a:p>
          <a:p>
            <a:endParaRPr lang="en-US" dirty="0"/>
          </a:p>
          <a:p>
            <a:r>
              <a:rPr lang="en-US" dirty="0"/>
              <a:t>With</a:t>
            </a:r>
            <a:r>
              <a:rPr lang="en-US" baseline="0" dirty="0"/>
              <a:t> this experience, we heard a variety of ideas from a variety of voices in the classroom and saw the thinking of everyone through the results of the poll.  </a:t>
            </a:r>
          </a:p>
          <a:p>
            <a:endParaRPr lang="en-US" baseline="0" dirty="0"/>
          </a:p>
          <a:p>
            <a:r>
              <a:rPr lang="en-US" baseline="0" dirty="0"/>
              <a:t>Online as we are now we can use polling.  In large classrooms we can use clickers or mobile phones. In smaller classrooms, students can hold up a colored index card for their choice like in these photos.  The distribution of card colors in the room quickly indicates the diversity of ideas to the instructor.</a:t>
            </a:r>
          </a:p>
          <a:p>
            <a:endParaRPr lang="en-US" baseline="0" dirty="0"/>
          </a:p>
          <a:p>
            <a:r>
              <a:rPr lang="en-US" baseline="0" dirty="0"/>
              <a:t>In the discussion phase, the students share their thinking with each other, focused on the question slide.  </a:t>
            </a:r>
          </a:p>
          <a:p>
            <a:endParaRPr lang="en-US" baseline="0" dirty="0"/>
          </a:p>
          <a:p>
            <a:r>
              <a:rPr lang="en-US" baseline="0" dirty="0"/>
              <a:t>You can see here how a student is using his hands to indicate the slope of the graph later in the trip.  By focusing the discussion on the question on the screen instead of down on a worksheet on the desk, students are encouraged to engage with one another.</a:t>
            </a:r>
            <a:endParaRPr lang="en-US" dirty="0"/>
          </a:p>
        </p:txBody>
      </p:sp>
      <p:sp>
        <p:nvSpPr>
          <p:cNvPr id="4" name="Slide Number Placeholder 3"/>
          <p:cNvSpPr>
            <a:spLocks noGrp="1"/>
          </p:cNvSpPr>
          <p:nvPr>
            <p:ph type="sldNum" sz="quarter" idx="5"/>
          </p:nvPr>
        </p:nvSpPr>
        <p:spPr/>
        <p:txBody>
          <a:bodyPr/>
          <a:lstStyle/>
          <a:p>
            <a:fld id="{55671DEF-077B-4296-B61F-6B3B4B3CF5EA}" type="slidenum">
              <a:rPr lang="en-US" smtClean="0"/>
              <a:t>3</a:t>
            </a:fld>
            <a:endParaRPr lang="en-US"/>
          </a:p>
        </p:txBody>
      </p:sp>
    </p:spTree>
    <p:extLst>
      <p:ext uri="{BB962C8B-B14F-4D97-AF65-F5344CB8AC3E}">
        <p14:creationId xmlns:p14="http://schemas.microsoft.com/office/powerpoint/2010/main" val="46319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[Arlo] </a:t>
            </a:r>
          </a:p>
          <a:p>
            <a:endParaRPr lang="en-US" dirty="0"/>
          </a:p>
          <a:p>
            <a:r>
              <a:rPr lang="en-US" dirty="0"/>
              <a:t>The name </a:t>
            </a:r>
            <a:r>
              <a:rPr lang="en-US" dirty="0" err="1"/>
              <a:t>ConcepTest</a:t>
            </a:r>
            <a:r>
              <a:rPr lang="en-US" dirty="0"/>
              <a:t>, a fusion of Concept and Test, came from Professor Eric Mazur of Harvard University who pioneered this technique teaching introductory physics to pre-med students in the 90s.  Now known by many names such as Clicker Questions, Think-Pair-Share Questions, or just “Good Questions” the technique has spread across the sciences.</a:t>
            </a:r>
          </a:p>
          <a:p>
            <a:endParaRPr lang="en-US" dirty="0"/>
          </a:p>
          <a:p>
            <a:r>
              <a:rPr lang="en-US" dirty="0"/>
              <a:t>Our colleagues, Professor John Rock and lecturer Tracy McDonald, joined us in writing our pool of questions for Calculus I.  The team brought together a diverse array of teachers with substantial experience teaching Calculus at Cal Poly Pomona and elsewhere.</a:t>
            </a:r>
          </a:p>
          <a:p>
            <a:endParaRPr lang="en-US" dirty="0"/>
          </a:p>
          <a:p>
            <a:r>
              <a:rPr lang="en-US" dirty="0"/>
              <a:t>That experience significantly informed our writing, helping us to identify learning goals for each question and to design distractors based on common student misconceptions, increasing the likelihood that the initial vote would show a diversity of ideas and prompt the need for discussion.</a:t>
            </a:r>
          </a:p>
          <a:p>
            <a:endParaRPr lang="en-US" dirty="0"/>
          </a:p>
          <a:p>
            <a:r>
              <a:rPr lang="en-US" dirty="0"/>
              <a:t>Most questions in the bank are written in multiple modes of communication.  This question includes verbal and graphical modes.</a:t>
            </a:r>
          </a:p>
          <a:p>
            <a:endParaRPr lang="en-US" dirty="0"/>
          </a:p>
          <a:p>
            <a:r>
              <a:rPr lang="en-US" dirty="0"/>
              <a:t>It is also situated in a familiar context (driving) and quantified in familiar units of measurement (miles and hours).</a:t>
            </a:r>
          </a:p>
          <a:p>
            <a:endParaRPr lang="en-US" dirty="0"/>
          </a:p>
          <a:p>
            <a:r>
              <a:rPr lang="en-US" dirty="0"/>
              <a:t>In this particular question, the students must identify the statement which is NOT correct from the options available.  This requires reading and affirming the others.  While the class may zero in on the desired selection right away, following up with a class discussion about why each of the others is correct serves as a powerful reinforcement of the basic concepts and language in the class.</a:t>
            </a:r>
          </a:p>
          <a:p>
            <a:endParaRPr lang="en-US" dirty="0"/>
          </a:p>
          <a:p>
            <a:r>
              <a:rPr lang="en-US" dirty="0"/>
              <a:t>The question is also framed in a way which allows for intuitive explanation that can be made precise in the follow up discussion.  Furthermore, many of the key features of the graph are discussed.  </a:t>
            </a:r>
          </a:p>
          <a:p>
            <a:endParaRPr lang="en-US" dirty="0"/>
          </a:p>
          <a:p>
            <a:r>
              <a:rPr lang="en-US" dirty="0"/>
              <a:t>This slide can even be re-used later in the course when talking about the Mean Value Theorem.  Was there a point in the trip where the car was traveling precisely 8 mi/</a:t>
            </a:r>
            <a:r>
              <a:rPr lang="en-US" dirty="0" err="1"/>
              <a:t>hr</a:t>
            </a:r>
            <a:r>
              <a:rPr lang="en-US" dirty="0"/>
              <a:t>?</a:t>
            </a:r>
          </a:p>
          <a:p>
            <a:endParaRPr lang="en-US" dirty="0"/>
          </a:p>
          <a:p>
            <a:r>
              <a:rPr lang="en-US" dirty="0"/>
              <a:t>[Annotate: Draw the secant line between the endpoints and the corresponding parallel tangent.]</a:t>
            </a:r>
          </a:p>
        </p:txBody>
      </p:sp>
      <p:sp>
        <p:nvSpPr>
          <p:cNvPr id="4" name="Slide Number Placeholder 3"/>
          <p:cNvSpPr>
            <a:spLocks noGrp="1"/>
          </p:cNvSpPr>
          <p:nvPr>
            <p:ph type="sldNum" sz="quarter" idx="5"/>
          </p:nvPr>
        </p:nvSpPr>
        <p:spPr/>
        <p:txBody>
          <a:bodyPr/>
          <a:lstStyle/>
          <a:p>
            <a:fld id="{55671DEF-077B-4296-B61F-6B3B4B3CF5EA}" type="slidenum">
              <a:rPr lang="en-US" smtClean="0"/>
              <a:t>4</a:t>
            </a:fld>
            <a:endParaRPr lang="en-US"/>
          </a:p>
        </p:txBody>
      </p:sp>
    </p:spTree>
    <p:extLst>
      <p:ext uri="{BB962C8B-B14F-4D97-AF65-F5344CB8AC3E}">
        <p14:creationId xmlns:p14="http://schemas.microsoft.com/office/powerpoint/2010/main" val="74675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[Arlo]</a:t>
            </a:r>
          </a:p>
          <a:p>
            <a:endParaRPr lang="en-US" dirty="0"/>
          </a:p>
          <a:p>
            <a:r>
              <a:rPr lang="en-US" dirty="0"/>
              <a:t>While not all of the questions in the bank are focused on applications, the ones that are we tried to situate in a relatable context.  </a:t>
            </a:r>
          </a:p>
          <a:p>
            <a:endParaRPr lang="en-US" dirty="0"/>
          </a:p>
          <a:p>
            <a:r>
              <a:rPr lang="en-US" dirty="0"/>
              <a:t>One amusing critique of this particular question that I once heard was: “This is ridiculous.  Who ever heard of a car only traveling 8 miles in 1 hour?”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answer is “Someone’ who’s never driven the 8 miles from Pasadena to Dodger Stadium near game time.”</a:t>
            </a:r>
          </a:p>
          <a:p>
            <a:endParaRPr lang="en-US" dirty="0"/>
          </a:p>
        </p:txBody>
      </p:sp>
      <p:sp>
        <p:nvSpPr>
          <p:cNvPr id="4" name="Slide Number Placeholder 3"/>
          <p:cNvSpPr>
            <a:spLocks noGrp="1"/>
          </p:cNvSpPr>
          <p:nvPr>
            <p:ph type="sldNum" sz="quarter" idx="5"/>
          </p:nvPr>
        </p:nvSpPr>
        <p:spPr/>
        <p:txBody>
          <a:bodyPr/>
          <a:lstStyle/>
          <a:p>
            <a:fld id="{55671DEF-077B-4296-B61F-6B3B4B3CF5EA}" type="slidenum">
              <a:rPr lang="en-US" smtClean="0"/>
              <a:t>5</a:t>
            </a:fld>
            <a:endParaRPr lang="en-US"/>
          </a:p>
        </p:txBody>
      </p:sp>
    </p:spTree>
    <p:extLst>
      <p:ext uri="{BB962C8B-B14F-4D97-AF65-F5344CB8AC3E}">
        <p14:creationId xmlns:p14="http://schemas.microsoft.com/office/powerpoint/2010/main" val="319812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[Arlo]</a:t>
            </a:r>
          </a:p>
          <a:p>
            <a:endParaRPr lang="en-US" dirty="0"/>
          </a:p>
          <a:p>
            <a:r>
              <a:rPr lang="en-US" dirty="0"/>
              <a:t>For our students at CPP, who are used to traveling the freeways of the LA basin and dealing with its traffic snarls, this image is a relatable sight.</a:t>
            </a:r>
          </a:p>
          <a:p>
            <a:endParaRPr lang="en-US" dirty="0"/>
          </a:p>
          <a:p>
            <a:r>
              <a:rPr lang="en-US" dirty="0"/>
              <a:t>You can get on the freeway when traffic is moving and cover 6 miles in about 10 minutes only to slow and eventually crawl the remaining 2 miles over the next 50 minutes when the traffic increases beyond the capacity of the roads.  This is precisely what happened with John Rock and I when we went to a Dodger game one summer.</a:t>
            </a:r>
          </a:p>
          <a:p>
            <a:endParaRPr lang="en-US" dirty="0"/>
          </a:p>
          <a:p>
            <a:endParaRPr lang="en-US" dirty="0"/>
          </a:p>
        </p:txBody>
      </p:sp>
      <p:sp>
        <p:nvSpPr>
          <p:cNvPr id="4" name="Slide Number Placeholder 3"/>
          <p:cNvSpPr>
            <a:spLocks noGrp="1"/>
          </p:cNvSpPr>
          <p:nvPr>
            <p:ph type="sldNum" sz="quarter" idx="5"/>
          </p:nvPr>
        </p:nvSpPr>
        <p:spPr/>
        <p:txBody>
          <a:bodyPr/>
          <a:lstStyle/>
          <a:p>
            <a:fld id="{55671DEF-077B-4296-B61F-6B3B4B3CF5EA}" type="slidenum">
              <a:rPr lang="en-US" smtClean="0"/>
              <a:t>6</a:t>
            </a:fld>
            <a:endParaRPr lang="en-US"/>
          </a:p>
        </p:txBody>
      </p:sp>
    </p:spTree>
    <p:extLst>
      <p:ext uri="{BB962C8B-B14F-4D97-AF65-F5344CB8AC3E}">
        <p14:creationId xmlns:p14="http://schemas.microsoft.com/office/powerpoint/2010/main" val="165984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[Arlo]</a:t>
            </a:r>
          </a:p>
          <a:p>
            <a:endParaRPr lang="en-US" dirty="0"/>
          </a:p>
          <a:p>
            <a:r>
              <a:rPr lang="en-US" dirty="0"/>
              <a:t>In the PASSION project at CPP, we’ve been able to update and complete the question bank to cover the topics of Calculus 1, 2, and 3, and design a semester-long professional development program for instructors who are interested in experimenting with this teaching technique.</a:t>
            </a:r>
          </a:p>
          <a:p>
            <a:endParaRPr lang="en-US" dirty="0"/>
          </a:p>
          <a:p>
            <a:r>
              <a:rPr lang="en-US" dirty="0"/>
              <a:t>In Spring 2020, we had 4 instructors participate in the program while teaching Calculus II, reaching about 120 students.  On average, students of instructors who used </a:t>
            </a:r>
            <a:r>
              <a:rPr lang="en-US" dirty="0" err="1"/>
              <a:t>ConcepTests</a:t>
            </a:r>
            <a:r>
              <a:rPr lang="en-US" dirty="0"/>
              <a:t> for calculus had final grades about a half a grade-level higher than those whose instructors did not use </a:t>
            </a:r>
            <a:r>
              <a:rPr lang="en-US" dirty="0" err="1"/>
              <a:t>ConcepTests</a:t>
            </a:r>
            <a:r>
              <a:rPr lang="en-US" dirty="0"/>
              <a:t>, indicating some success of the program (despite the circumstances of the pandemic).  More instructors will be recruited for Calculus I in Spring 2021 and we will run the program again for Calculus II in the 2021-2022 academic year.</a:t>
            </a:r>
          </a:p>
          <a:p>
            <a:endParaRPr lang="en-US" dirty="0"/>
          </a:p>
          <a:p>
            <a:r>
              <a:rPr lang="en-US" dirty="0"/>
              <a:t>[Berit]</a:t>
            </a:r>
          </a:p>
          <a:p>
            <a:endParaRPr lang="en-US" dirty="0"/>
          </a:p>
          <a:p>
            <a:r>
              <a:rPr lang="en-US">
                <a:cs typeface="Calibri"/>
              </a:rPr>
              <a:t>The biggest benefit I've experienced is that I have a much better sense of what ALL student in my class are thinking.  In the past, I would leave class thinking that I had pretty good participating and students seemed like they were understanding.  Then I would give a quiz or exam and realize that only a few students were understanding.  Because everyone has to vote, I have a much stronger sense of overall understanding.</a:t>
            </a:r>
            <a:endParaRPr lang="en-US" dirty="0">
              <a:cs typeface="Calibri" panose="020F0502020204030204"/>
            </a:endParaRPr>
          </a:p>
          <a:p>
            <a:endParaRPr lang="en-US" dirty="0">
              <a:cs typeface="Calibri" panose="020F0502020204030204"/>
            </a:endParaRPr>
          </a:p>
          <a:p>
            <a:r>
              <a:rPr lang="en-US">
                <a:cs typeface="Calibri" panose="020F0502020204030204"/>
              </a:rPr>
              <a:t>I also found that students were more willing to participate in classes that used conceptests.  Even during the regular lecture, students were move comfortable speaking up to ask questions or offer ideas.</a:t>
            </a:r>
          </a:p>
          <a:p>
            <a:endParaRPr lang="en-US" dirty="0">
              <a:cs typeface="Calibri" panose="020F0502020204030204"/>
            </a:endParaRPr>
          </a:p>
          <a:p>
            <a:r>
              <a:rPr lang="en-US">
                <a:cs typeface="Calibri" panose="020F0502020204030204"/>
              </a:rPr>
              <a:t>Finally, I found that students were encouraged to move beyond thinking of math as symbol manipulation, and into thinking of concepts and using verbal communication to talk about math accurately.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5671DEF-077B-4296-B61F-6B3B4B3CF5EA}" type="slidenum">
              <a:rPr lang="en-US" smtClean="0"/>
              <a:t>7</a:t>
            </a:fld>
            <a:endParaRPr lang="en-US"/>
          </a:p>
        </p:txBody>
      </p:sp>
    </p:spTree>
    <p:extLst>
      <p:ext uri="{BB962C8B-B14F-4D97-AF65-F5344CB8AC3E}">
        <p14:creationId xmlns:p14="http://schemas.microsoft.com/office/powerpoint/2010/main" val="276911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[Berit]</a:t>
            </a:r>
            <a:endParaRPr lang="en-US"/>
          </a:p>
          <a:p>
            <a:endParaRPr lang="en-US" dirty="0">
              <a:cs typeface="Calibri"/>
            </a:endParaRPr>
          </a:p>
          <a:p>
            <a:r>
              <a:rPr lang="en-US">
                <a:cs typeface="Calibri"/>
              </a:rPr>
              <a:t>This is an example of a conceptest that helped students express mathematical ideas more clearly.  This was the student's first opportunity to identify traces of a surface, so they were uncertain.  A student eventually volunteered that "It can't be C, "because zero doesn't exist on that graph."</a:t>
            </a:r>
            <a:endParaRPr lang="en-US"/>
          </a:p>
          <a:p>
            <a:endParaRPr lang="en-US" dirty="0">
              <a:cs typeface="Calibri"/>
            </a:endParaRPr>
          </a:p>
          <a:p>
            <a:r>
              <a:rPr lang="en-US">
                <a:cs typeface="Calibri"/>
              </a:rPr>
              <a:t>Of course, I knew what he meant, but what he said technically did not make sense.  So I asked, "Can you clarify what you mean by that?"  Over the course of a few questions, the student got to "There are no points on surface C where z=0."  </a:t>
            </a:r>
            <a:endParaRPr lang="en-US" dirty="0">
              <a:cs typeface="Calibri"/>
            </a:endParaRPr>
          </a:p>
          <a:p>
            <a:endParaRPr lang="en-US" dirty="0">
              <a:cs typeface="Calibri"/>
            </a:endParaRPr>
          </a:p>
          <a:p>
            <a:r>
              <a:rPr lang="en-US">
                <a:cs typeface="Calibri"/>
              </a:rPr>
              <a:t>Other students then realized that "There are no points on surface B where z is negative."  That then meant that the answer must be A, by the process of elimination.  At this point, I was about to move on, when a student said, "Wait, how is there an "X" at zero on surface A?"  The student could not visualize the trace at z=0.  I happened to have my iPad with an app called Quick Graph.  I quickly graphed the surface in A along with the plane z=0.  When I dragged the image to let students view the surface looking down the z-axis, the X appeared, plain as day.  One of the students said, "OH SNAP!!"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5671DEF-077B-4296-B61F-6B3B4B3CF5EA}" type="slidenum">
              <a:rPr lang="en-US" smtClean="0"/>
              <a:t>8</a:t>
            </a:fld>
            <a:endParaRPr lang="en-US"/>
          </a:p>
        </p:txBody>
      </p:sp>
    </p:spTree>
    <p:extLst>
      <p:ext uri="{BB962C8B-B14F-4D97-AF65-F5344CB8AC3E}">
        <p14:creationId xmlns:p14="http://schemas.microsoft.com/office/powerpoint/2010/main" val="173264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[Berit]</a:t>
            </a:r>
            <a:endParaRPr lang="en-US"/>
          </a:p>
          <a:p>
            <a:endParaRPr lang="en-US" dirty="0">
              <a:cs typeface="Calibri"/>
            </a:endParaRPr>
          </a:p>
          <a:p>
            <a:r>
              <a:rPr lang="en-US">
                <a:cs typeface="Calibri"/>
              </a:rPr>
              <a:t>This gets at one of the things I really like to do with the conceptests, which is to keep them up after we've finished the question as an opportunity for some follow-up.  </a:t>
            </a:r>
            <a:endParaRPr lang="en-US"/>
          </a:p>
          <a:p>
            <a:endParaRPr lang="en-US" dirty="0">
              <a:cs typeface="Calibri"/>
            </a:endParaRPr>
          </a:p>
          <a:p>
            <a:r>
              <a:rPr lang="en-US">
                <a:cs typeface="Calibri"/>
              </a:rPr>
              <a:t>You might not be able to read this slide, so let me read it:  Which of the following depicts the set of all pionts which are one unit away from the xy-plane?  The answer is C.  After the class has discussed and reached C as the answer, I might ask things like "How can we change the question so that the answer is A?"  or "Why is answer D incorrect?"  </a:t>
            </a:r>
          </a:p>
          <a:p>
            <a:endParaRPr lang="en-US" dirty="0">
              <a:cs typeface="Calibri"/>
            </a:endParaRPr>
          </a:p>
          <a:p>
            <a:r>
              <a:rPr lang="en-US">
                <a:cs typeface="Calibri"/>
              </a:rPr>
              <a:t>This gives the students the chance to solidify the concepts and confirm that they really have learned whatever the goal of the slide was.</a:t>
            </a:r>
          </a:p>
          <a:p>
            <a:endParaRPr lang="en-US" dirty="0">
              <a:cs typeface="Calibri"/>
            </a:endParaRPr>
          </a:p>
          <a:p>
            <a:r>
              <a:rPr lang="en-US">
                <a:cs typeface="Calibri"/>
              </a:rPr>
              <a:t>Other times, I might use the slide to push and ask a further question...</a:t>
            </a:r>
            <a:endParaRPr lang="en-US" dirty="0">
              <a:cs typeface="Calibri"/>
            </a:endParaRPr>
          </a:p>
        </p:txBody>
      </p:sp>
      <p:sp>
        <p:nvSpPr>
          <p:cNvPr id="4" name="Slide Number Placeholder 3"/>
          <p:cNvSpPr>
            <a:spLocks noGrp="1"/>
          </p:cNvSpPr>
          <p:nvPr>
            <p:ph type="sldNum" sz="quarter" idx="5"/>
          </p:nvPr>
        </p:nvSpPr>
        <p:spPr/>
        <p:txBody>
          <a:bodyPr/>
          <a:lstStyle/>
          <a:p>
            <a:fld id="{55671DEF-077B-4296-B61F-6B3B4B3CF5EA}" type="slidenum">
              <a:rPr lang="en-US" smtClean="0"/>
              <a:t>9</a:t>
            </a:fld>
            <a:endParaRPr lang="en-US"/>
          </a:p>
        </p:txBody>
      </p:sp>
    </p:spTree>
    <p:extLst>
      <p:ext uri="{BB962C8B-B14F-4D97-AF65-F5344CB8AC3E}">
        <p14:creationId xmlns:p14="http://schemas.microsoft.com/office/powerpoint/2010/main" val="111177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1C86-10C1-4BC2-BB23-23D41832C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ABE95-6909-42DB-80CC-72D335637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0201CF-257A-4F09-9507-805D72363A6C}"/>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5" name="Footer Placeholder 4">
            <a:extLst>
              <a:ext uri="{FF2B5EF4-FFF2-40B4-BE49-F238E27FC236}">
                <a16:creationId xmlns:a16="http://schemas.microsoft.com/office/drawing/2014/main" id="{36E5DE5D-EDB4-4269-BFAC-934851D70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802ED-3EC5-4B78-B615-C7DC137A90E0}"/>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62808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D3B2-71B7-467F-9B97-E2B40AA1B9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35CB0B-D07F-4412-BEC4-0D51438AE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37D4D-0046-4768-ACD6-BA78BD7B23C0}"/>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5" name="Footer Placeholder 4">
            <a:extLst>
              <a:ext uri="{FF2B5EF4-FFF2-40B4-BE49-F238E27FC236}">
                <a16:creationId xmlns:a16="http://schemas.microsoft.com/office/drawing/2014/main" id="{7DD6CFF6-898D-41F6-B42E-C44A6E193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561B-B9FD-4F6C-BB8E-8847B7879C2C}"/>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130438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B41FA8-B865-4D46-92CC-DC500193CA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7EC97A-82E6-43D8-8FA7-2668C20B08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380DE-F7DE-40A9-9857-A6EB509B87C6}"/>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5" name="Footer Placeholder 4">
            <a:extLst>
              <a:ext uri="{FF2B5EF4-FFF2-40B4-BE49-F238E27FC236}">
                <a16:creationId xmlns:a16="http://schemas.microsoft.com/office/drawing/2014/main" id="{1576E4E9-C292-41BF-9D9F-CA80910E0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36C31-0188-4D69-BA06-6354D2A3DCDF}"/>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9648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D936-2BFB-42C7-A744-69933A0378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33EF6-87C2-4315-A501-B4200E4A2A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391ED-FC4F-45C3-9DB6-32F9B4CEA706}"/>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5" name="Footer Placeholder 4">
            <a:extLst>
              <a:ext uri="{FF2B5EF4-FFF2-40B4-BE49-F238E27FC236}">
                <a16:creationId xmlns:a16="http://schemas.microsoft.com/office/drawing/2014/main" id="{9D36059A-3000-499B-8C21-E85990E2A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B8334-FA12-4EFA-9635-94A297386046}"/>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124712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EE35-3F5E-4479-8493-484ECD1F6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16BCB5-443C-4FAA-9561-1876CA249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5AAD33-72A2-4120-A0AF-3ECC675158A5}"/>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5" name="Footer Placeholder 4">
            <a:extLst>
              <a:ext uri="{FF2B5EF4-FFF2-40B4-BE49-F238E27FC236}">
                <a16:creationId xmlns:a16="http://schemas.microsoft.com/office/drawing/2014/main" id="{46012722-21F6-4B61-9006-1AF5447AF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3DE85-039D-49EB-B77A-B9DED06F4925}"/>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338336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18A8-0FE8-485C-8E9F-AFA35DFAB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F4624-7AA9-4A61-9E89-C0B636A6C5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4DB16F-71E9-44D0-9844-A601B22BC8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16E9C-D379-43F1-BEE2-58AC82425893}"/>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6" name="Footer Placeholder 5">
            <a:extLst>
              <a:ext uri="{FF2B5EF4-FFF2-40B4-BE49-F238E27FC236}">
                <a16:creationId xmlns:a16="http://schemas.microsoft.com/office/drawing/2014/main" id="{FDA18B4B-02D7-49BC-A845-A1B4064DAA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AC0D6-4C1D-4122-BC59-600F37C288EA}"/>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196014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F530-924B-48E3-ACB0-8B4C0CBC63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D87000-61F7-4574-ABC6-DF30E0516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F245E6-C1D5-44E4-BA35-06781A7ECF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8348FD-EF43-45E1-A3BC-75203AAAD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5168E-4E79-40D3-AC79-249C3C13D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8BA6AF-4DC8-405C-9D97-44555EE2740A}"/>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8" name="Footer Placeholder 7">
            <a:extLst>
              <a:ext uri="{FF2B5EF4-FFF2-40B4-BE49-F238E27FC236}">
                <a16:creationId xmlns:a16="http://schemas.microsoft.com/office/drawing/2014/main" id="{AEE4B832-E277-4FBB-B140-4EE9375C65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D0550-681C-451B-98EB-4F8C6DCE6D26}"/>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23238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9834-2B00-40C3-A3C4-FE7870814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D9D06-5B68-43D8-BC5D-945AAC6DD64E}"/>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4" name="Footer Placeholder 3">
            <a:extLst>
              <a:ext uri="{FF2B5EF4-FFF2-40B4-BE49-F238E27FC236}">
                <a16:creationId xmlns:a16="http://schemas.microsoft.com/office/drawing/2014/main" id="{57F18E28-9821-4BD7-975B-21EEE98A91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744D3D-34C3-4445-A144-5D2214F0EC6D}"/>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415549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AC454-84C5-4CE1-8FB5-83F9B200EB47}"/>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3" name="Footer Placeholder 2">
            <a:extLst>
              <a:ext uri="{FF2B5EF4-FFF2-40B4-BE49-F238E27FC236}">
                <a16:creationId xmlns:a16="http://schemas.microsoft.com/office/drawing/2014/main" id="{CC6FFA50-1952-49D4-9D20-F0E68ECCCB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863CBE-7666-4EDB-9578-680CB5621FE0}"/>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11187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5672-8618-4370-AA2B-2E1653AF2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B8401E-5507-45F6-AFE8-6756EFD01B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31DCB7-84EC-4159-B512-FC6826F7B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A1FEB-5140-4FD4-8FF0-54E237CF1E2E}"/>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6" name="Footer Placeholder 5">
            <a:extLst>
              <a:ext uri="{FF2B5EF4-FFF2-40B4-BE49-F238E27FC236}">
                <a16:creationId xmlns:a16="http://schemas.microsoft.com/office/drawing/2014/main" id="{9CA121CA-67B2-40A9-9E48-D51B2E1C5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BE549-44D7-48A9-92A4-D5E73F763BC2}"/>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158613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61AD-F82A-433D-8A0F-2892491EC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79EC7-2FAC-4216-A0EF-097CEF9E4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FD3F4C-8A68-48FD-AD27-FB9483FB4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FFB3C-405B-4B0E-B14F-BFAD7A5619DA}"/>
              </a:ext>
            </a:extLst>
          </p:cNvPr>
          <p:cNvSpPr>
            <a:spLocks noGrp="1"/>
          </p:cNvSpPr>
          <p:nvPr>
            <p:ph type="dt" sz="half" idx="10"/>
          </p:nvPr>
        </p:nvSpPr>
        <p:spPr/>
        <p:txBody>
          <a:bodyPr/>
          <a:lstStyle/>
          <a:p>
            <a:fld id="{61210F11-6861-4C10-B3BD-A8047B4D4405}" type="datetimeFigureOut">
              <a:rPr lang="en-US" smtClean="0"/>
              <a:t>12/8/20</a:t>
            </a:fld>
            <a:endParaRPr lang="en-US"/>
          </a:p>
        </p:txBody>
      </p:sp>
      <p:sp>
        <p:nvSpPr>
          <p:cNvPr id="6" name="Footer Placeholder 5">
            <a:extLst>
              <a:ext uri="{FF2B5EF4-FFF2-40B4-BE49-F238E27FC236}">
                <a16:creationId xmlns:a16="http://schemas.microsoft.com/office/drawing/2014/main" id="{661F0A46-1D82-4B19-A4B1-E1AD6569B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DD49A-C1D2-4DEF-8DA7-AA6FDFC1D220}"/>
              </a:ext>
            </a:extLst>
          </p:cNvPr>
          <p:cNvSpPr>
            <a:spLocks noGrp="1"/>
          </p:cNvSpPr>
          <p:nvPr>
            <p:ph type="sldNum" sz="quarter" idx="12"/>
          </p:nvPr>
        </p:nvSpPr>
        <p:spPr/>
        <p:txBody>
          <a:bodyPr/>
          <a:lstStyle/>
          <a:p>
            <a:fld id="{22DB6271-43CC-4B42-BB33-E25B7D068100}" type="slidenum">
              <a:rPr lang="en-US" smtClean="0"/>
              <a:t>‹#›</a:t>
            </a:fld>
            <a:endParaRPr lang="en-US"/>
          </a:p>
        </p:txBody>
      </p:sp>
    </p:spTree>
    <p:extLst>
      <p:ext uri="{BB962C8B-B14F-4D97-AF65-F5344CB8AC3E}">
        <p14:creationId xmlns:p14="http://schemas.microsoft.com/office/powerpoint/2010/main" val="359911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01D64-7773-4903-89AA-51B27E5521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A3778-B415-4672-946F-6266120FF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2C6D7-CDF8-4612-B156-D748DC87F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10F11-6861-4C10-B3BD-A8047B4D4405}" type="datetimeFigureOut">
              <a:rPr lang="en-US" smtClean="0"/>
              <a:t>12/8/20</a:t>
            </a:fld>
            <a:endParaRPr lang="en-US"/>
          </a:p>
        </p:txBody>
      </p:sp>
      <p:sp>
        <p:nvSpPr>
          <p:cNvPr id="5" name="Footer Placeholder 4">
            <a:extLst>
              <a:ext uri="{FF2B5EF4-FFF2-40B4-BE49-F238E27FC236}">
                <a16:creationId xmlns:a16="http://schemas.microsoft.com/office/drawing/2014/main" id="{DE383798-C960-4030-B79F-78E80FBF9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6F001F-1691-424C-8D19-E3F2E2703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B6271-43CC-4B42-BB33-E25B7D068100}" type="slidenum">
              <a:rPr lang="en-US" smtClean="0"/>
              <a:t>‹#›</a:t>
            </a:fld>
            <a:endParaRPr lang="en-US"/>
          </a:p>
        </p:txBody>
      </p:sp>
    </p:spTree>
    <p:extLst>
      <p:ext uri="{BB962C8B-B14F-4D97-AF65-F5344CB8AC3E}">
        <p14:creationId xmlns:p14="http://schemas.microsoft.com/office/powerpoint/2010/main" val="1991387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jacaine@cpp.edu" TargetMode="External"/><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mathconceptions.wordpress.com/2018/12/01/guest-reflection-using-conceptests-helps-students-synthesize-visual-symbolic-and-verbal-communication-of-mathematics/" TargetMode="External"/><Relationship Id="rId5" Type="http://schemas.openxmlformats.org/officeDocument/2006/relationships/hyperlink" Target="https://mathconceptions.wordpress.com/2018/10/16/big-theorems-of-differential-calculus/" TargetMode="External"/><Relationship Id="rId4" Type="http://schemas.openxmlformats.org/officeDocument/2006/relationships/hyperlink" Target="http://www.cpp.edu/~conceptes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548A-EA87-4128-A61E-FD2B67370960}"/>
              </a:ext>
            </a:extLst>
          </p:cNvPr>
          <p:cNvSpPr>
            <a:spLocks noGrp="1"/>
          </p:cNvSpPr>
          <p:nvPr>
            <p:ph type="ctrTitle"/>
          </p:nvPr>
        </p:nvSpPr>
        <p:spPr/>
        <p:txBody>
          <a:bodyPr/>
          <a:lstStyle/>
          <a:p>
            <a:r>
              <a:rPr lang="en-US" dirty="0" err="1"/>
              <a:t>ConcepTests</a:t>
            </a:r>
            <a:r>
              <a:rPr lang="en-US" dirty="0"/>
              <a:t> for Calculus</a:t>
            </a:r>
          </a:p>
        </p:txBody>
      </p:sp>
      <p:sp>
        <p:nvSpPr>
          <p:cNvPr id="3" name="Subtitle 2">
            <a:extLst>
              <a:ext uri="{FF2B5EF4-FFF2-40B4-BE49-F238E27FC236}">
                <a16:creationId xmlns:a16="http://schemas.microsoft.com/office/drawing/2014/main" id="{8363414B-78A0-49DB-A588-C0FDA71D1C5C}"/>
              </a:ext>
            </a:extLst>
          </p:cNvPr>
          <p:cNvSpPr>
            <a:spLocks noGrp="1"/>
          </p:cNvSpPr>
          <p:nvPr>
            <p:ph type="subTitle" idx="1"/>
          </p:nvPr>
        </p:nvSpPr>
        <p:spPr/>
        <p:txBody>
          <a:bodyPr>
            <a:normAutofit lnSpcReduction="10000"/>
          </a:bodyPr>
          <a:lstStyle/>
          <a:p>
            <a:r>
              <a:rPr lang="en-US" dirty="0"/>
              <a:t>Arlo Caine and Berit Givens</a:t>
            </a:r>
          </a:p>
          <a:p>
            <a:r>
              <a:rPr lang="en-US" dirty="0"/>
              <a:t>Mathematics and Statistics - Cal Poly Pomona</a:t>
            </a:r>
          </a:p>
          <a:p>
            <a:r>
              <a:rPr lang="en-US" dirty="0"/>
              <a:t>CSU Institute for Teaching and Learning</a:t>
            </a:r>
          </a:p>
          <a:p>
            <a:r>
              <a:rPr lang="en-US" dirty="0"/>
              <a:t>Tuesday, November 10, 2020 1:00-1:30pm</a:t>
            </a:r>
          </a:p>
        </p:txBody>
      </p:sp>
      <p:pic>
        <p:nvPicPr>
          <p:cNvPr id="5" name="Picture 4" descr="A picture containing text, transport, wheel&#10;&#10;Description automatically generated">
            <a:extLst>
              <a:ext uri="{FF2B5EF4-FFF2-40B4-BE49-F238E27FC236}">
                <a16:creationId xmlns:a16="http://schemas.microsoft.com/office/drawing/2014/main" id="{1609354A-BD63-45A5-BE07-D2F6C1F47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857" y="389036"/>
            <a:ext cx="1571485" cy="1579698"/>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0DA3A850-4BC5-4EF9-B51C-6F8F05D4C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884" y="389036"/>
            <a:ext cx="3022973" cy="1624200"/>
          </a:xfrm>
          <a:prstGeom prst="rect">
            <a:avLst/>
          </a:prstGeom>
        </p:spPr>
      </p:pic>
      <p:pic>
        <p:nvPicPr>
          <p:cNvPr id="9" name="Picture 8">
            <a:extLst>
              <a:ext uri="{FF2B5EF4-FFF2-40B4-BE49-F238E27FC236}">
                <a16:creationId xmlns:a16="http://schemas.microsoft.com/office/drawing/2014/main" id="{7FE7E956-4B8D-4296-A649-87BC8B6A1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3202" y="921735"/>
            <a:ext cx="2590795" cy="558799"/>
          </a:xfrm>
          <a:prstGeom prst="rect">
            <a:avLst/>
          </a:prstGeom>
        </p:spPr>
      </p:pic>
      <p:pic>
        <p:nvPicPr>
          <p:cNvPr id="11" name="Picture 10" descr="Logo, company name&#10;&#10;Description automatically generated">
            <a:extLst>
              <a:ext uri="{FF2B5EF4-FFF2-40B4-BE49-F238E27FC236}">
                <a16:creationId xmlns:a16="http://schemas.microsoft.com/office/drawing/2014/main" id="{B82EF313-A896-412B-A4C2-9CCFFAC8BB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658" y="681970"/>
            <a:ext cx="2699657" cy="1038330"/>
          </a:xfrm>
          <a:prstGeom prst="rect">
            <a:avLst/>
          </a:prstGeom>
        </p:spPr>
      </p:pic>
    </p:spTree>
    <p:extLst>
      <p:ext uri="{BB962C8B-B14F-4D97-AF65-F5344CB8AC3E}">
        <p14:creationId xmlns:p14="http://schemas.microsoft.com/office/powerpoint/2010/main" val="248145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graphical user interface&#10;&#10;Description automatically generated">
            <a:extLst>
              <a:ext uri="{FF2B5EF4-FFF2-40B4-BE49-F238E27FC236}">
                <a16:creationId xmlns:a16="http://schemas.microsoft.com/office/drawing/2014/main" id="{80D9253F-492F-4E8D-829E-1705A099F4BA}"/>
              </a:ext>
            </a:extLst>
          </p:cNvPr>
          <p:cNvPicPr>
            <a:picLocks noChangeAspect="1"/>
          </p:cNvPicPr>
          <p:nvPr/>
        </p:nvPicPr>
        <p:blipFill rotWithShape="1">
          <a:blip r:embed="rId3"/>
          <a:srcRect t="18674" r="130"/>
          <a:stretch/>
        </p:blipFill>
        <p:spPr>
          <a:xfrm>
            <a:off x="37381" y="157886"/>
            <a:ext cx="11024562" cy="6700282"/>
          </a:xfrm>
          <a:prstGeom prst="rect">
            <a:avLst/>
          </a:prstGeom>
        </p:spPr>
      </p:pic>
    </p:spTree>
    <p:extLst>
      <p:ext uri="{BB962C8B-B14F-4D97-AF65-F5344CB8AC3E}">
        <p14:creationId xmlns:p14="http://schemas.microsoft.com/office/powerpoint/2010/main" val="7357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8A92-C472-4A2F-AEF7-F2798BD657B3}"/>
              </a:ext>
            </a:extLst>
          </p:cNvPr>
          <p:cNvSpPr>
            <a:spLocks noGrp="1"/>
          </p:cNvSpPr>
          <p:nvPr>
            <p:ph type="title"/>
          </p:nvPr>
        </p:nvSpPr>
        <p:spPr>
          <a:xfrm>
            <a:off x="708804" y="149465"/>
            <a:ext cx="10515600" cy="1325563"/>
          </a:xfrm>
        </p:spPr>
        <p:txBody>
          <a:bodyPr/>
          <a:lstStyle/>
          <a:p>
            <a:pPr algn="ctr"/>
            <a:r>
              <a:rPr lang="en-US" dirty="0"/>
              <a:t>Best uses of </a:t>
            </a:r>
            <a:r>
              <a:rPr lang="en-US" err="1"/>
              <a:t>ConcepTests</a:t>
            </a:r>
            <a:endParaRPr lang="en-US" err="1">
              <a:cs typeface="Calibri Light"/>
            </a:endParaRPr>
          </a:p>
        </p:txBody>
      </p:sp>
      <p:graphicFrame>
        <p:nvGraphicFramePr>
          <p:cNvPr id="4" name="Table 4">
            <a:extLst>
              <a:ext uri="{FF2B5EF4-FFF2-40B4-BE49-F238E27FC236}">
                <a16:creationId xmlns:a16="http://schemas.microsoft.com/office/drawing/2014/main" id="{87FB724F-8774-49F3-BA6B-A978CE00A723}"/>
              </a:ext>
            </a:extLst>
          </p:cNvPr>
          <p:cNvGraphicFramePr>
            <a:graphicFrameLocks noGrp="1"/>
          </p:cNvGraphicFramePr>
          <p:nvPr>
            <p:extLst>
              <p:ext uri="{D42A27DB-BD31-4B8C-83A1-F6EECF244321}">
                <p14:modId xmlns:p14="http://schemas.microsoft.com/office/powerpoint/2010/main" val="1221760283"/>
              </p:ext>
            </p:extLst>
          </p:nvPr>
        </p:nvGraphicFramePr>
        <p:xfrm>
          <a:off x="445699" y="1337094"/>
          <a:ext cx="11378679" cy="5273040"/>
        </p:xfrm>
        <a:graphic>
          <a:graphicData uri="http://schemas.openxmlformats.org/drawingml/2006/table">
            <a:tbl>
              <a:tblPr firstRow="1" bandRow="1">
                <a:tableStyleId>{5C22544A-7EE6-4342-B048-85BDC9FD1C3A}</a:tableStyleId>
              </a:tblPr>
              <a:tblGrid>
                <a:gridCol w="5738326">
                  <a:extLst>
                    <a:ext uri="{9D8B030D-6E8A-4147-A177-3AD203B41FA5}">
                      <a16:colId xmlns:a16="http://schemas.microsoft.com/office/drawing/2014/main" val="1737864426"/>
                    </a:ext>
                  </a:extLst>
                </a:gridCol>
                <a:gridCol w="5640353">
                  <a:extLst>
                    <a:ext uri="{9D8B030D-6E8A-4147-A177-3AD203B41FA5}">
                      <a16:colId xmlns:a16="http://schemas.microsoft.com/office/drawing/2014/main" val="1440931792"/>
                    </a:ext>
                  </a:extLst>
                </a:gridCol>
              </a:tblGrid>
              <a:tr h="377889">
                <a:tc>
                  <a:txBody>
                    <a:bodyPr/>
                    <a:lstStyle/>
                    <a:p>
                      <a:r>
                        <a:rPr lang="en-US" sz="2800" dirty="0"/>
                        <a:t>Do this, ...</a:t>
                      </a:r>
                    </a:p>
                  </a:txBody>
                  <a:tcPr/>
                </a:tc>
                <a:tc>
                  <a:txBody>
                    <a:bodyPr/>
                    <a:lstStyle/>
                    <a:p>
                      <a:r>
                        <a:rPr lang="en-US" sz="2800" dirty="0"/>
                        <a:t>...not this!</a:t>
                      </a:r>
                    </a:p>
                  </a:txBody>
                  <a:tcPr/>
                </a:tc>
                <a:extLst>
                  <a:ext uri="{0D108BD9-81ED-4DB2-BD59-A6C34878D82A}">
                    <a16:rowId xmlns:a16="http://schemas.microsoft.com/office/drawing/2014/main" val="2168642494"/>
                  </a:ext>
                </a:extLst>
              </a:tr>
              <a:tr h="370840">
                <a:tc>
                  <a:txBody>
                    <a:bodyPr/>
                    <a:lstStyle/>
                    <a:p>
                      <a:r>
                        <a:rPr lang="en-US" sz="2400" dirty="0"/>
                        <a:t>Use as formative assessment, to gauge the level of understanding</a:t>
                      </a:r>
                    </a:p>
                  </a:txBody>
                  <a:tcPr/>
                </a:tc>
                <a:tc>
                  <a:txBody>
                    <a:bodyPr/>
                    <a:lstStyle/>
                    <a:p>
                      <a:r>
                        <a:rPr lang="en-US" sz="2400" dirty="0"/>
                        <a:t>Do not use for quizzes or test questions, since the questions are designed to challenge and probe student thinking.</a:t>
                      </a:r>
                    </a:p>
                  </a:txBody>
                  <a:tcPr/>
                </a:tc>
                <a:extLst>
                  <a:ext uri="{0D108BD9-81ED-4DB2-BD59-A6C34878D82A}">
                    <a16:rowId xmlns:a16="http://schemas.microsoft.com/office/drawing/2014/main" val="1901303028"/>
                  </a:ext>
                </a:extLst>
              </a:tr>
              <a:tr h="370840">
                <a:tc>
                  <a:txBody>
                    <a:bodyPr/>
                    <a:lstStyle/>
                    <a:p>
                      <a:r>
                        <a:rPr lang="en-US" sz="2400" dirty="0"/>
                        <a:t>Think about your learning goals and how you can replace some portion of the lecture with a </a:t>
                      </a:r>
                      <a:r>
                        <a:rPr lang="en-US" sz="2400" dirty="0" err="1"/>
                        <a:t>ConcepTest</a:t>
                      </a:r>
                    </a:p>
                    <a:p>
                      <a:pPr lvl="0">
                        <a:buNone/>
                      </a:pPr>
                      <a:endParaRPr lang="en-US" sz="2400" dirty="0"/>
                    </a:p>
                  </a:txBody>
                  <a:tcPr/>
                </a:tc>
                <a:tc>
                  <a:txBody>
                    <a:bodyPr/>
                    <a:lstStyle/>
                    <a:p>
                      <a:r>
                        <a:rPr lang="en-US" sz="2400" dirty="0"/>
                        <a:t>Don't try to squeeze </a:t>
                      </a:r>
                      <a:r>
                        <a:rPr lang="en-US" sz="2400" dirty="0" err="1"/>
                        <a:t>ConcepTests</a:t>
                      </a:r>
                      <a:r>
                        <a:rPr lang="en-US" sz="2400" dirty="0"/>
                        <a:t> into your existing lecture, or you will run out of time.</a:t>
                      </a:r>
                    </a:p>
                  </a:txBody>
                  <a:tcPr/>
                </a:tc>
                <a:extLst>
                  <a:ext uri="{0D108BD9-81ED-4DB2-BD59-A6C34878D82A}">
                    <a16:rowId xmlns:a16="http://schemas.microsoft.com/office/drawing/2014/main" val="3613853928"/>
                  </a:ext>
                </a:extLst>
              </a:tr>
              <a:tr h="370840">
                <a:tc>
                  <a:txBody>
                    <a:bodyPr/>
                    <a:lstStyle/>
                    <a:p>
                      <a:r>
                        <a:rPr lang="en-US" sz="2400" dirty="0"/>
                        <a:t>Let the students speak to each other and talk through the answers</a:t>
                      </a:r>
                    </a:p>
                    <a:p>
                      <a:pPr lvl="0">
                        <a:buNone/>
                      </a:pPr>
                      <a:endParaRPr lang="en-US" sz="2400" dirty="0"/>
                    </a:p>
                  </a:txBody>
                  <a:tcPr/>
                </a:tc>
                <a:tc>
                  <a:txBody>
                    <a:bodyPr/>
                    <a:lstStyle/>
                    <a:p>
                      <a:r>
                        <a:rPr lang="en-US" sz="2400" dirty="0"/>
                        <a:t>Tell the students what the answer is without giving them time for discussion</a:t>
                      </a:r>
                    </a:p>
                  </a:txBody>
                  <a:tcPr/>
                </a:tc>
                <a:extLst>
                  <a:ext uri="{0D108BD9-81ED-4DB2-BD59-A6C34878D82A}">
                    <a16:rowId xmlns:a16="http://schemas.microsoft.com/office/drawing/2014/main" val="2567735119"/>
                  </a:ext>
                </a:extLst>
              </a:tr>
              <a:tr h="370839">
                <a:tc>
                  <a:txBody>
                    <a:bodyPr/>
                    <a:lstStyle/>
                    <a:p>
                      <a:pPr lvl="0">
                        <a:buNone/>
                      </a:pPr>
                      <a:r>
                        <a:rPr lang="en-US" sz="2400" dirty="0"/>
                        <a:t>Write questions that can be solved without pencil and paper</a:t>
                      </a:r>
                    </a:p>
                  </a:txBody>
                  <a:tcPr/>
                </a:tc>
                <a:tc>
                  <a:txBody>
                    <a:bodyPr/>
                    <a:lstStyle/>
                    <a:p>
                      <a:pPr lvl="0">
                        <a:buNone/>
                      </a:pPr>
                      <a:r>
                        <a:rPr lang="en-US" sz="2400" dirty="0"/>
                        <a:t>Don't use this for straightforward pencil-and-paper calculations</a:t>
                      </a:r>
                    </a:p>
                  </a:txBody>
                  <a:tcPr/>
                </a:tc>
                <a:extLst>
                  <a:ext uri="{0D108BD9-81ED-4DB2-BD59-A6C34878D82A}">
                    <a16:rowId xmlns:a16="http://schemas.microsoft.com/office/drawing/2014/main" val="3246467760"/>
                  </a:ext>
                </a:extLst>
              </a:tr>
            </a:tbl>
          </a:graphicData>
        </a:graphic>
      </p:graphicFrame>
    </p:spTree>
    <p:extLst>
      <p:ext uri="{BB962C8B-B14F-4D97-AF65-F5344CB8AC3E}">
        <p14:creationId xmlns:p14="http://schemas.microsoft.com/office/powerpoint/2010/main" val="272095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4D04-AE52-4695-99D4-93EBAC79B89D}"/>
              </a:ext>
            </a:extLst>
          </p:cNvPr>
          <p:cNvSpPr>
            <a:spLocks noGrp="1"/>
          </p:cNvSpPr>
          <p:nvPr>
            <p:ph type="title"/>
          </p:nvPr>
        </p:nvSpPr>
        <p:spPr>
          <a:xfrm>
            <a:off x="805545" y="255646"/>
            <a:ext cx="4399093" cy="1325563"/>
          </a:xfrm>
        </p:spPr>
        <p:txBody>
          <a:bodyPr vert="horz" lIns="91440" tIns="45720" rIns="91440" bIns="45720" rtlCol="0" anchor="ctr">
            <a:normAutofit/>
          </a:bodyPr>
          <a:lstStyle/>
          <a:p>
            <a:r>
              <a:rPr lang="en-US" dirty="0"/>
              <a:t>Question Bank</a:t>
            </a:r>
          </a:p>
        </p:txBody>
      </p:sp>
      <p:sp>
        <p:nvSpPr>
          <p:cNvPr id="3" name="Content Placeholder 2">
            <a:extLst>
              <a:ext uri="{FF2B5EF4-FFF2-40B4-BE49-F238E27FC236}">
                <a16:creationId xmlns:a16="http://schemas.microsoft.com/office/drawing/2014/main" id="{28D2C301-FF38-4E22-8459-B866906644B9}"/>
              </a:ext>
            </a:extLst>
          </p:cNvPr>
          <p:cNvSpPr>
            <a:spLocks noGrp="1"/>
          </p:cNvSpPr>
          <p:nvPr>
            <p:ph sz="half" idx="1"/>
          </p:nvPr>
        </p:nvSpPr>
        <p:spPr>
          <a:xfrm>
            <a:off x="382336" y="1749659"/>
            <a:ext cx="5245466" cy="4688847"/>
          </a:xfrm>
        </p:spPr>
        <p:txBody>
          <a:bodyPr vert="horz" lIns="91440" tIns="45720" rIns="91440" bIns="45720" rtlCol="0" anchor="t">
            <a:normAutofit/>
          </a:bodyPr>
          <a:lstStyle/>
          <a:p>
            <a:r>
              <a:rPr lang="en-US" sz="1600" dirty="0"/>
              <a:t>715 Items for Calculus I, II, and III: typeset on PDF slides</a:t>
            </a:r>
          </a:p>
          <a:p>
            <a:pPr lvl="1"/>
            <a:r>
              <a:rPr lang="en-US" sz="1600" dirty="0"/>
              <a:t>~250 for Calculus I, ~200 for Calculus II, ~ 235 for Calculus III</a:t>
            </a:r>
          </a:p>
          <a:p>
            <a:r>
              <a:rPr lang="en-US" sz="1600" dirty="0"/>
              <a:t>Draft of Question Bank available by request (email: </a:t>
            </a:r>
            <a:r>
              <a:rPr lang="en-US" sz="1600" dirty="0">
                <a:hlinkClick r:id="rId3"/>
              </a:rPr>
              <a:t>jacaine@cpp.edu</a:t>
            </a:r>
            <a:r>
              <a:rPr lang="en-US" sz="1600" dirty="0"/>
              <a:t>)</a:t>
            </a:r>
          </a:p>
          <a:p>
            <a:pPr lvl="1"/>
            <a:r>
              <a:rPr lang="en-US" sz="1600" dirty="0"/>
              <a:t>Final version will be hosted on a website (</a:t>
            </a:r>
            <a:r>
              <a:rPr lang="en-US" sz="1600" dirty="0">
                <a:hlinkClick r:id="rId4"/>
              </a:rPr>
              <a:t>www.cpp.edu/~conceptests</a:t>
            </a:r>
            <a:r>
              <a:rPr lang="en-US" sz="1600" dirty="0"/>
              <a:t>) for public use</a:t>
            </a:r>
          </a:p>
          <a:p>
            <a:r>
              <a:rPr lang="en-US" sz="1600" dirty="0"/>
              <a:t>Some reflections on using </a:t>
            </a:r>
            <a:r>
              <a:rPr lang="en-US" sz="1600" dirty="0" err="1"/>
              <a:t>ConcepTests</a:t>
            </a:r>
            <a:r>
              <a:rPr lang="en-US" sz="1600" dirty="0"/>
              <a:t> in teaching Calculus</a:t>
            </a:r>
          </a:p>
          <a:p>
            <a:pPr lvl="1"/>
            <a:r>
              <a:rPr lang="en-US" sz="1600" dirty="0"/>
              <a:t>Arlo Caine: </a:t>
            </a:r>
            <a:r>
              <a:rPr lang="en-US" sz="1600" dirty="0">
                <a:hlinkClick r:id="rId5"/>
              </a:rPr>
              <a:t>Big Theorems of Differential Calculus</a:t>
            </a:r>
            <a:endParaRPr lang="en-US" sz="1600" dirty="0"/>
          </a:p>
          <a:p>
            <a:pPr lvl="1"/>
            <a:r>
              <a:rPr lang="en-US" sz="1600" dirty="0"/>
              <a:t>Berit Givens: </a:t>
            </a:r>
            <a:r>
              <a:rPr lang="en-US" sz="1600" dirty="0">
                <a:hlinkClick r:id="rId6"/>
              </a:rPr>
              <a:t>Using </a:t>
            </a:r>
            <a:r>
              <a:rPr lang="en-US" sz="1600" dirty="0" err="1">
                <a:hlinkClick r:id="rId6"/>
              </a:rPr>
              <a:t>ConcepTests</a:t>
            </a:r>
            <a:r>
              <a:rPr lang="en-US" sz="1600" dirty="0">
                <a:hlinkClick r:id="rId6"/>
              </a:rPr>
              <a:t> helps students synthesize visual, symbolic, and verbal communication of mathematics</a:t>
            </a:r>
            <a:endParaRPr lang="en-US" sz="1600" dirty="0"/>
          </a:p>
          <a:p>
            <a:r>
              <a:rPr lang="en-US" sz="1600" dirty="0"/>
              <a:t>Draft of Instructor Resource Guide also available by request</a:t>
            </a:r>
          </a:p>
          <a:p>
            <a:pPr lvl="1"/>
            <a:r>
              <a:rPr lang="en-US" sz="1600" dirty="0"/>
              <a:t>Final version to be hosted on website</a:t>
            </a:r>
          </a:p>
        </p:txBody>
      </p:sp>
      <p:sp>
        <p:nvSpPr>
          <p:cNvPr id="12" name="Freeform: Shape 11">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E2659798-E1FD-4BF2-A1A1-4039D385DA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1186" y="599325"/>
            <a:ext cx="3654902" cy="2741177"/>
          </a:xfrm>
          <a:prstGeom prst="rect">
            <a:avLst/>
          </a:prstGeom>
        </p:spPr>
      </p:pic>
      <p:pic>
        <p:nvPicPr>
          <p:cNvPr id="5" name="Content Placeholder 4">
            <a:extLst>
              <a:ext uri="{FF2B5EF4-FFF2-40B4-BE49-F238E27FC236}">
                <a16:creationId xmlns:a16="http://schemas.microsoft.com/office/drawing/2014/main" id="{814E1902-C384-493C-9CF3-4CA6717E8409}"/>
              </a:ext>
            </a:extLst>
          </p:cNvPr>
          <p:cNvPicPr>
            <a:picLocks noGrp="1" noChangeAspect="1"/>
          </p:cNvPicPr>
          <p:nvPr>
            <p:ph sz="half" idx="2"/>
          </p:nvPr>
        </p:nvPicPr>
        <p:blipFill rotWithShape="1">
          <a:blip r:embed="rId8"/>
          <a:srcRect t="4212" r="2" b="1895"/>
          <a:stretch/>
        </p:blipFill>
        <p:spPr>
          <a:xfrm>
            <a:off x="7187612" y="4305588"/>
            <a:ext cx="4622052" cy="1406716"/>
          </a:xfrm>
          <a:prstGeom prst="rect">
            <a:avLst/>
          </a:prstGeom>
        </p:spPr>
      </p:pic>
    </p:spTree>
    <p:extLst>
      <p:ext uri="{BB962C8B-B14F-4D97-AF65-F5344CB8AC3E}">
        <p14:creationId xmlns:p14="http://schemas.microsoft.com/office/powerpoint/2010/main" val="15242865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7B6EE4B-B9F6-4DBB-BC86-79169F26B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814" y="0"/>
            <a:ext cx="9152049" cy="6858000"/>
          </a:xfrm>
          <a:prstGeom prst="rect">
            <a:avLst/>
          </a:prstGeom>
        </p:spPr>
      </p:pic>
    </p:spTree>
    <p:extLst>
      <p:ext uri="{BB962C8B-B14F-4D97-AF65-F5344CB8AC3E}">
        <p14:creationId xmlns:p14="http://schemas.microsoft.com/office/powerpoint/2010/main" val="344729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1712-2E20-499A-AC41-8A3FAF8A3830}"/>
              </a:ext>
            </a:extLst>
          </p:cNvPr>
          <p:cNvSpPr>
            <a:spLocks noGrp="1"/>
          </p:cNvSpPr>
          <p:nvPr>
            <p:ph type="title"/>
          </p:nvPr>
        </p:nvSpPr>
        <p:spPr/>
        <p:txBody>
          <a:bodyPr/>
          <a:lstStyle/>
          <a:p>
            <a:r>
              <a:rPr lang="en-US" dirty="0" err="1"/>
              <a:t>ConcepTests</a:t>
            </a:r>
            <a:r>
              <a:rPr lang="en-US" dirty="0"/>
              <a:t> Make Student Thinking Visible</a:t>
            </a:r>
          </a:p>
        </p:txBody>
      </p:sp>
      <p:pic>
        <p:nvPicPr>
          <p:cNvPr id="6" name="Content Placeholder 5" descr="A picture containing text, person, indoor, people&#10;&#10;Description automatically generated">
            <a:extLst>
              <a:ext uri="{FF2B5EF4-FFF2-40B4-BE49-F238E27FC236}">
                <a16:creationId xmlns:a16="http://schemas.microsoft.com/office/drawing/2014/main" id="{4F06DB7F-BA3E-4091-B7F1-2EFCFE38C2A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785" y="2169852"/>
            <a:ext cx="5223756" cy="3805542"/>
          </a:xfrm>
        </p:spPr>
      </p:pic>
      <p:pic>
        <p:nvPicPr>
          <p:cNvPr id="8" name="Content Placeholder 7" descr="A picture containing text, person, indoor&#10;&#10;Description automatically generated">
            <a:extLst>
              <a:ext uri="{FF2B5EF4-FFF2-40B4-BE49-F238E27FC236}">
                <a16:creationId xmlns:a16="http://schemas.microsoft.com/office/drawing/2014/main" id="{31690EC8-572A-4489-BC7D-9BD84402A74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86430" y="2177525"/>
            <a:ext cx="5077431" cy="3790195"/>
          </a:xfrm>
        </p:spPr>
      </p:pic>
    </p:spTree>
    <p:extLst>
      <p:ext uri="{BB962C8B-B14F-4D97-AF65-F5344CB8AC3E}">
        <p14:creationId xmlns:p14="http://schemas.microsoft.com/office/powerpoint/2010/main" val="341745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1424-C115-4DCE-A7FD-B496F58781F5}"/>
              </a:ext>
            </a:extLst>
          </p:cNvPr>
          <p:cNvSpPr>
            <a:spLocks noGrp="1"/>
          </p:cNvSpPr>
          <p:nvPr>
            <p:ph type="title"/>
          </p:nvPr>
        </p:nvSpPr>
        <p:spPr/>
        <p:txBody>
          <a:bodyPr/>
          <a:lstStyle/>
          <a:p>
            <a:r>
              <a:rPr lang="en-US" dirty="0"/>
              <a:t>Anatomy of a </a:t>
            </a:r>
            <a:r>
              <a:rPr lang="en-US" dirty="0" err="1"/>
              <a:t>ConcepTest</a:t>
            </a:r>
            <a:endParaRPr lang="en-US" dirty="0"/>
          </a:p>
        </p:txBody>
      </p:sp>
      <p:pic>
        <p:nvPicPr>
          <p:cNvPr id="6" name="Content Placeholder 5" descr="A picture containing graphical user interface&#10;&#10;Description automatically generated">
            <a:extLst>
              <a:ext uri="{FF2B5EF4-FFF2-40B4-BE49-F238E27FC236}">
                <a16:creationId xmlns:a16="http://schemas.microsoft.com/office/drawing/2014/main" id="{2E657D55-1680-4F12-BB0F-99764CAE86E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0554" y="1825625"/>
            <a:ext cx="5806891" cy="4351338"/>
          </a:xfrm>
        </p:spPr>
      </p:pic>
      <p:sp>
        <p:nvSpPr>
          <p:cNvPr id="4" name="Content Placeholder 3">
            <a:extLst>
              <a:ext uri="{FF2B5EF4-FFF2-40B4-BE49-F238E27FC236}">
                <a16:creationId xmlns:a16="http://schemas.microsoft.com/office/drawing/2014/main" id="{C93F5D76-DBED-4DFE-924A-2A3FF8FDBA1A}"/>
              </a:ext>
            </a:extLst>
          </p:cNvPr>
          <p:cNvSpPr>
            <a:spLocks noGrp="1"/>
          </p:cNvSpPr>
          <p:nvPr>
            <p:ph sz="half" idx="2"/>
          </p:nvPr>
        </p:nvSpPr>
        <p:spPr>
          <a:xfrm>
            <a:off x="6589336" y="1825625"/>
            <a:ext cx="4764464" cy="4351338"/>
          </a:xfrm>
        </p:spPr>
        <p:txBody>
          <a:bodyPr/>
          <a:lstStyle/>
          <a:p>
            <a:r>
              <a:rPr lang="en-US" sz="2000" dirty="0">
                <a:solidFill>
                  <a:schemeClr val="accent1"/>
                </a:solidFill>
              </a:rPr>
              <a:t>The question includes verbal and graphical modes of communication.</a:t>
            </a:r>
          </a:p>
          <a:p>
            <a:endParaRPr lang="en-US" sz="2000" dirty="0">
              <a:solidFill>
                <a:schemeClr val="accent1"/>
              </a:solidFill>
            </a:endParaRPr>
          </a:p>
          <a:p>
            <a:r>
              <a:rPr lang="en-US" sz="2000" dirty="0">
                <a:solidFill>
                  <a:schemeClr val="accent1"/>
                </a:solidFill>
              </a:rPr>
              <a:t>Identifying the interpretation which is NOT correct requires reading and affirming the others.</a:t>
            </a:r>
          </a:p>
          <a:p>
            <a:endParaRPr lang="en-US" sz="2000" dirty="0">
              <a:solidFill>
                <a:schemeClr val="accent1"/>
              </a:solidFill>
            </a:endParaRPr>
          </a:p>
          <a:p>
            <a:r>
              <a:rPr lang="en-US" sz="2000" dirty="0">
                <a:solidFill>
                  <a:schemeClr val="accent1"/>
                </a:solidFill>
              </a:rPr>
              <a:t>Allows for intuitive explanation which can be made precise in follow up.</a:t>
            </a:r>
          </a:p>
          <a:p>
            <a:endParaRPr lang="en-US" sz="2000" dirty="0">
              <a:solidFill>
                <a:schemeClr val="accent1"/>
              </a:solidFill>
            </a:endParaRPr>
          </a:p>
          <a:p>
            <a:r>
              <a:rPr lang="en-US" sz="2000" dirty="0">
                <a:solidFill>
                  <a:schemeClr val="accent1"/>
                </a:solidFill>
              </a:rPr>
              <a:t>Many key features of the graph are discussed.</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87431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F19E-F835-4027-9036-2AFC246A9748}"/>
              </a:ext>
            </a:extLst>
          </p:cNvPr>
          <p:cNvSpPr>
            <a:spLocks noGrp="1"/>
          </p:cNvSpPr>
          <p:nvPr>
            <p:ph type="title"/>
          </p:nvPr>
        </p:nvSpPr>
        <p:spPr/>
        <p:txBody>
          <a:bodyPr/>
          <a:lstStyle/>
          <a:p>
            <a:r>
              <a:rPr lang="en-US" dirty="0"/>
              <a:t>Situated in a Relatable Context</a:t>
            </a:r>
          </a:p>
        </p:txBody>
      </p:sp>
      <p:pic>
        <p:nvPicPr>
          <p:cNvPr id="6" name="Content Placeholder 5" descr="A picture containing chart&#10;&#10;Description automatically generated">
            <a:extLst>
              <a:ext uri="{FF2B5EF4-FFF2-40B4-BE49-F238E27FC236}">
                <a16:creationId xmlns:a16="http://schemas.microsoft.com/office/drawing/2014/main" id="{743721E8-6302-434E-81C9-7ACDB86F258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825625"/>
            <a:ext cx="4950539" cy="3286665"/>
          </a:xfrm>
        </p:spPr>
      </p:pic>
      <p:sp>
        <p:nvSpPr>
          <p:cNvPr id="3" name="TextBox 2">
            <a:extLst>
              <a:ext uri="{FF2B5EF4-FFF2-40B4-BE49-F238E27FC236}">
                <a16:creationId xmlns:a16="http://schemas.microsoft.com/office/drawing/2014/main" id="{E56A1E27-E866-4DCB-B38F-9131ED1319B0}"/>
              </a:ext>
            </a:extLst>
          </p:cNvPr>
          <p:cNvSpPr txBox="1"/>
          <p:nvPr/>
        </p:nvSpPr>
        <p:spPr>
          <a:xfrm>
            <a:off x="838200" y="5204298"/>
            <a:ext cx="6010072" cy="1200329"/>
          </a:xfrm>
          <a:prstGeom prst="rect">
            <a:avLst/>
          </a:prstGeom>
          <a:noFill/>
        </p:spPr>
        <p:txBody>
          <a:bodyPr wrap="square" rtlCol="0">
            <a:spAutoFit/>
          </a:bodyPr>
          <a:lstStyle/>
          <a:p>
            <a:r>
              <a:rPr lang="en-US" i="1" dirty="0">
                <a:solidFill>
                  <a:schemeClr val="accent1"/>
                </a:solidFill>
              </a:rPr>
              <a:t>“Who ever heard of a car only traveling 8 miles in 1 hour?”</a:t>
            </a:r>
          </a:p>
          <a:p>
            <a:endParaRPr lang="en-US" i="1" dirty="0">
              <a:solidFill>
                <a:schemeClr val="accent1"/>
              </a:solidFill>
            </a:endParaRPr>
          </a:p>
          <a:p>
            <a:r>
              <a:rPr lang="en-US" i="1" dirty="0">
                <a:solidFill>
                  <a:schemeClr val="accent1"/>
                </a:solidFill>
              </a:rPr>
              <a:t>-Someone who’s never driven from Pasadena to Dodger Stadium near game time.</a:t>
            </a:r>
          </a:p>
        </p:txBody>
      </p:sp>
    </p:spTree>
    <p:extLst>
      <p:ext uri="{BB962C8B-B14F-4D97-AF65-F5344CB8AC3E}">
        <p14:creationId xmlns:p14="http://schemas.microsoft.com/office/powerpoint/2010/main" val="424232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F19E-F835-4027-9036-2AFC246A9748}"/>
              </a:ext>
            </a:extLst>
          </p:cNvPr>
          <p:cNvSpPr>
            <a:spLocks noGrp="1"/>
          </p:cNvSpPr>
          <p:nvPr>
            <p:ph type="title"/>
          </p:nvPr>
        </p:nvSpPr>
        <p:spPr/>
        <p:txBody>
          <a:bodyPr/>
          <a:lstStyle/>
          <a:p>
            <a:r>
              <a:rPr lang="en-US" dirty="0"/>
              <a:t>Situated in a Relatable Context</a:t>
            </a:r>
          </a:p>
        </p:txBody>
      </p:sp>
      <p:pic>
        <p:nvPicPr>
          <p:cNvPr id="6" name="Content Placeholder 5" descr="A picture containing chart&#10;&#10;Description automatically generated">
            <a:extLst>
              <a:ext uri="{FF2B5EF4-FFF2-40B4-BE49-F238E27FC236}">
                <a16:creationId xmlns:a16="http://schemas.microsoft.com/office/drawing/2014/main" id="{743721E8-6302-434E-81C9-7ACDB86F258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825625"/>
            <a:ext cx="4950539" cy="3286665"/>
          </a:xfrm>
        </p:spPr>
      </p:pic>
      <p:pic>
        <p:nvPicPr>
          <p:cNvPr id="8" name="Content Placeholder 7" descr="A picture containing text, sky, car, outdoor&#10;&#10;Description automatically generated">
            <a:extLst>
              <a:ext uri="{FF2B5EF4-FFF2-40B4-BE49-F238E27FC236}">
                <a16:creationId xmlns:a16="http://schemas.microsoft.com/office/drawing/2014/main" id="{66F48A3B-4873-426D-B4FD-731537560DF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31248" y="1825625"/>
            <a:ext cx="3263503" cy="4351338"/>
          </a:xfrm>
        </p:spPr>
      </p:pic>
      <p:sp>
        <p:nvSpPr>
          <p:cNvPr id="3" name="TextBox 2">
            <a:extLst>
              <a:ext uri="{FF2B5EF4-FFF2-40B4-BE49-F238E27FC236}">
                <a16:creationId xmlns:a16="http://schemas.microsoft.com/office/drawing/2014/main" id="{E56A1E27-E866-4DCB-B38F-9131ED1319B0}"/>
              </a:ext>
            </a:extLst>
          </p:cNvPr>
          <p:cNvSpPr txBox="1"/>
          <p:nvPr/>
        </p:nvSpPr>
        <p:spPr>
          <a:xfrm>
            <a:off x="838200" y="5204298"/>
            <a:ext cx="6010072" cy="1200329"/>
          </a:xfrm>
          <a:prstGeom prst="rect">
            <a:avLst/>
          </a:prstGeom>
          <a:noFill/>
        </p:spPr>
        <p:txBody>
          <a:bodyPr wrap="square" rtlCol="0">
            <a:spAutoFit/>
          </a:bodyPr>
          <a:lstStyle/>
          <a:p>
            <a:r>
              <a:rPr lang="en-US" i="1" dirty="0">
                <a:solidFill>
                  <a:schemeClr val="accent1"/>
                </a:solidFill>
              </a:rPr>
              <a:t>“Who ever heard of a car only traveling 8 miles in 1 hour?”</a:t>
            </a:r>
          </a:p>
          <a:p>
            <a:endParaRPr lang="en-US" i="1" dirty="0">
              <a:solidFill>
                <a:schemeClr val="accent1"/>
              </a:solidFill>
            </a:endParaRPr>
          </a:p>
          <a:p>
            <a:r>
              <a:rPr lang="en-US" i="1" dirty="0">
                <a:solidFill>
                  <a:schemeClr val="accent1"/>
                </a:solidFill>
              </a:rPr>
              <a:t>-Someone who’s never driven from Pasadena to Dodger Stadium near game time.</a:t>
            </a:r>
          </a:p>
        </p:txBody>
      </p:sp>
      <p:sp>
        <p:nvSpPr>
          <p:cNvPr id="4" name="TextBox 3">
            <a:extLst>
              <a:ext uri="{FF2B5EF4-FFF2-40B4-BE49-F238E27FC236}">
                <a16:creationId xmlns:a16="http://schemas.microsoft.com/office/drawing/2014/main" id="{CA23191F-C18D-47F2-87AC-6A102F762F15}"/>
              </a:ext>
            </a:extLst>
          </p:cNvPr>
          <p:cNvSpPr txBox="1"/>
          <p:nvPr/>
        </p:nvSpPr>
        <p:spPr>
          <a:xfrm>
            <a:off x="7383294" y="6246654"/>
            <a:ext cx="2752927" cy="246221"/>
          </a:xfrm>
          <a:prstGeom prst="rect">
            <a:avLst/>
          </a:prstGeom>
          <a:noFill/>
        </p:spPr>
        <p:txBody>
          <a:bodyPr wrap="square" rtlCol="0">
            <a:spAutoFit/>
          </a:bodyPr>
          <a:lstStyle/>
          <a:p>
            <a:pPr algn="ctr"/>
            <a:r>
              <a:rPr lang="en-US" sz="1000" i="1" dirty="0"/>
              <a:t>From Twitter</a:t>
            </a:r>
            <a:endParaRPr lang="en-US" i="1" dirty="0"/>
          </a:p>
        </p:txBody>
      </p:sp>
    </p:spTree>
    <p:extLst>
      <p:ext uri="{BB962C8B-B14F-4D97-AF65-F5344CB8AC3E}">
        <p14:creationId xmlns:p14="http://schemas.microsoft.com/office/powerpoint/2010/main" val="352841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1F2C-DA53-42F2-AD1C-008ECF401E29}"/>
              </a:ext>
            </a:extLst>
          </p:cNvPr>
          <p:cNvSpPr>
            <a:spLocks noGrp="1"/>
          </p:cNvSpPr>
          <p:nvPr>
            <p:ph type="title"/>
          </p:nvPr>
        </p:nvSpPr>
        <p:spPr/>
        <p:txBody>
          <a:bodyPr/>
          <a:lstStyle/>
          <a:p>
            <a:r>
              <a:rPr lang="en-US" dirty="0"/>
              <a:t>Benefits for students and instructors</a:t>
            </a:r>
          </a:p>
        </p:txBody>
      </p:sp>
      <p:sp>
        <p:nvSpPr>
          <p:cNvPr id="3" name="Content Placeholder 2">
            <a:extLst>
              <a:ext uri="{FF2B5EF4-FFF2-40B4-BE49-F238E27FC236}">
                <a16:creationId xmlns:a16="http://schemas.microsoft.com/office/drawing/2014/main" id="{8AEF387D-5CBE-4C3B-978E-2E056DEE71E1}"/>
              </a:ext>
            </a:extLst>
          </p:cNvPr>
          <p:cNvSpPr>
            <a:spLocks noGrp="1"/>
          </p:cNvSpPr>
          <p:nvPr>
            <p:ph sz="half" idx="1"/>
          </p:nvPr>
        </p:nvSpPr>
        <p:spPr>
          <a:xfrm>
            <a:off x="6246779" y="1854808"/>
            <a:ext cx="5181600" cy="4351338"/>
          </a:xfr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p>
            <a:pPr marL="0" indent="0">
              <a:buNone/>
            </a:pPr>
            <a:r>
              <a:rPr lang="en-US" dirty="0">
                <a:cs typeface="Calibri" panose="020F0502020204030204"/>
              </a:rPr>
              <a:t>Instructors</a:t>
            </a:r>
          </a:p>
          <a:p>
            <a:pPr marL="0" indent="0">
              <a:buNone/>
            </a:pPr>
            <a:endParaRPr lang="en-US" dirty="0">
              <a:cs typeface="Calibri" panose="020F0502020204030204"/>
            </a:endParaRPr>
          </a:p>
          <a:p>
            <a:r>
              <a:rPr lang="en-US" dirty="0">
                <a:cs typeface="Calibri" panose="020F0502020204030204"/>
              </a:rPr>
              <a:t>Better sense of what </a:t>
            </a:r>
            <a:r>
              <a:rPr lang="en-US" i="1" dirty="0">
                <a:cs typeface="Calibri" panose="020F0502020204030204"/>
              </a:rPr>
              <a:t>all</a:t>
            </a:r>
            <a:r>
              <a:rPr lang="en-US" dirty="0">
                <a:cs typeface="Calibri" panose="020F0502020204030204"/>
              </a:rPr>
              <a:t> students are thinking</a:t>
            </a:r>
          </a:p>
          <a:p>
            <a:r>
              <a:rPr lang="en-US" dirty="0">
                <a:cs typeface="Calibri" panose="020F0502020204030204"/>
              </a:rPr>
              <a:t>More in-class interaction</a:t>
            </a:r>
          </a:p>
          <a:p>
            <a:r>
              <a:rPr lang="en-US" dirty="0">
                <a:cs typeface="Calibri" panose="020F0502020204030204"/>
              </a:rPr>
              <a:t>Better classroom environment</a:t>
            </a:r>
          </a:p>
          <a:p>
            <a:r>
              <a:rPr lang="en-US" dirty="0">
                <a:cs typeface="Calibri" panose="020F0502020204030204"/>
              </a:rPr>
              <a:t>Easy to implement</a:t>
            </a:r>
          </a:p>
          <a:p>
            <a:r>
              <a:rPr lang="en-US" dirty="0">
                <a:cs typeface="Calibri" panose="020F0502020204030204"/>
              </a:rPr>
              <a:t>Encourages students to use words to explain their reasoning</a:t>
            </a:r>
          </a:p>
        </p:txBody>
      </p:sp>
      <p:sp>
        <p:nvSpPr>
          <p:cNvPr id="4" name="Content Placeholder 3">
            <a:extLst>
              <a:ext uri="{FF2B5EF4-FFF2-40B4-BE49-F238E27FC236}">
                <a16:creationId xmlns:a16="http://schemas.microsoft.com/office/drawing/2014/main" id="{6E31D104-903C-43FF-8F58-D407061A7610}"/>
              </a:ext>
            </a:extLst>
          </p:cNvPr>
          <p:cNvSpPr>
            <a:spLocks noGrp="1"/>
          </p:cNvSpPr>
          <p:nvPr>
            <p:ph sz="half" idx="2"/>
          </p:nvPr>
        </p:nvSpPr>
        <p:spPr>
          <a:xfrm>
            <a:off x="838200" y="1854808"/>
            <a:ext cx="5181600" cy="4351338"/>
          </a:xfrm>
          <a:ln>
            <a:solidFill>
              <a:schemeClr val="accent6">
                <a:lumMod val="75000"/>
              </a:schemeClr>
            </a:solidFill>
          </a:ln>
        </p:spPr>
        <p:txBody>
          <a:bodyPr vert="horz" lIns="91440" tIns="45720" rIns="91440" bIns="45720" rtlCol="0" anchor="t">
            <a:normAutofit lnSpcReduction="10000"/>
          </a:bodyPr>
          <a:lstStyle/>
          <a:p>
            <a:pPr marL="0" indent="0">
              <a:buNone/>
            </a:pPr>
            <a:r>
              <a:rPr lang="en-US" dirty="0">
                <a:cs typeface="Calibri" panose="020F0502020204030204"/>
              </a:rPr>
              <a:t>Students</a:t>
            </a:r>
          </a:p>
          <a:p>
            <a:pPr marL="0" indent="0">
              <a:buNone/>
            </a:pPr>
            <a:endParaRPr lang="en-US" dirty="0"/>
          </a:p>
          <a:p>
            <a:r>
              <a:rPr lang="en-US" dirty="0"/>
              <a:t>PASSION grant preliminary results of ½ grade level better performance on average (more data in a few years)</a:t>
            </a:r>
            <a:endParaRPr lang="en-US"/>
          </a:p>
          <a:p>
            <a:r>
              <a:rPr lang="en-US" dirty="0"/>
              <a:t>Build coherent storyline</a:t>
            </a:r>
          </a:p>
          <a:p>
            <a:r>
              <a:rPr lang="en-US" dirty="0"/>
              <a:t>Gain confidence and problem solving skills</a:t>
            </a:r>
          </a:p>
          <a:p>
            <a:r>
              <a:rPr lang="en-US" dirty="0"/>
              <a:t>Normalizes productive struggle</a:t>
            </a:r>
          </a:p>
        </p:txBody>
      </p:sp>
    </p:spTree>
    <p:extLst>
      <p:ext uri="{BB962C8B-B14F-4D97-AF65-F5344CB8AC3E}">
        <p14:creationId xmlns:p14="http://schemas.microsoft.com/office/powerpoint/2010/main" val="297834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E2B95DD3-2DEF-42F2-8E62-5937B9B7E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544" y="0"/>
            <a:ext cx="9128911" cy="6858000"/>
          </a:xfrm>
          <a:prstGeom prst="rect">
            <a:avLst/>
          </a:prstGeom>
        </p:spPr>
      </p:pic>
    </p:spTree>
    <p:extLst>
      <p:ext uri="{BB962C8B-B14F-4D97-AF65-F5344CB8AC3E}">
        <p14:creationId xmlns:p14="http://schemas.microsoft.com/office/powerpoint/2010/main" val="406089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75A0-FB40-47FC-B5AC-83438B87CF7E}"/>
              </a:ext>
            </a:extLst>
          </p:cNvPr>
          <p:cNvSpPr>
            <a:spLocks noGrp="1"/>
          </p:cNvSpPr>
          <p:nvPr>
            <p:ph type="title"/>
          </p:nvPr>
        </p:nvSpPr>
        <p:spPr/>
        <p:txBody>
          <a:bodyPr/>
          <a:lstStyle/>
          <a:p>
            <a:r>
              <a:rPr lang="en-US" dirty="0"/>
              <a:t>Opportunities for follow-up questions</a:t>
            </a:r>
          </a:p>
        </p:txBody>
      </p:sp>
      <p:sp>
        <p:nvSpPr>
          <p:cNvPr id="3" name="TextBox 2">
            <a:extLst>
              <a:ext uri="{FF2B5EF4-FFF2-40B4-BE49-F238E27FC236}">
                <a16:creationId xmlns:a16="http://schemas.microsoft.com/office/drawing/2014/main" id="{CC22D57A-8A41-452E-BB2F-662BD6730096}"/>
              </a:ext>
            </a:extLst>
          </p:cNvPr>
          <p:cNvSpPr txBox="1"/>
          <p:nvPr/>
        </p:nvSpPr>
        <p:spPr>
          <a:xfrm>
            <a:off x="876925" y="1876269"/>
            <a:ext cx="3688334" cy="4516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"How could we </a:t>
            </a:r>
            <a:r>
              <a:rPr lang="en-US" sz="2800"/>
              <a:t>change the question </a:t>
            </a:r>
            <a:r>
              <a:rPr lang="en-US" sz="2800" dirty="0"/>
              <a:t>so that A is the answer?"</a:t>
            </a:r>
            <a:endParaRPr lang="en-US" sz="2800" dirty="0">
              <a:cs typeface="Calibri"/>
            </a:endParaRPr>
          </a:p>
          <a:p>
            <a:endParaRPr lang="en-US" sz="2800" dirty="0">
              <a:cs typeface="Calibri"/>
            </a:endParaRPr>
          </a:p>
          <a:p>
            <a:pPr marL="285750" indent="-285750">
              <a:buFont typeface="Arial"/>
              <a:buChar char="•"/>
            </a:pPr>
            <a:r>
              <a:rPr lang="en-US" sz="2800">
                <a:cs typeface="Calibri"/>
              </a:rPr>
              <a:t>"Why is answer "D" </a:t>
            </a:r>
            <a:r>
              <a:rPr lang="en-US" sz="2800" dirty="0">
                <a:cs typeface="Calibri"/>
              </a:rPr>
              <a:t>incorrect?"</a:t>
            </a:r>
          </a:p>
          <a:p>
            <a:endParaRPr lang="en-US" sz="2800" dirty="0">
              <a:cs typeface="Calibri"/>
            </a:endParaRPr>
          </a:p>
          <a:p>
            <a:pPr marL="285750" indent="-285750">
              <a:buFont typeface="Arial"/>
              <a:buChar char="•"/>
            </a:pPr>
            <a:r>
              <a:rPr lang="en-US" sz="2800" dirty="0">
                <a:cs typeface="Calibri"/>
              </a:rPr>
              <a:t>Ask a further question on the same topic</a:t>
            </a:r>
          </a:p>
        </p:txBody>
      </p:sp>
      <p:pic>
        <p:nvPicPr>
          <p:cNvPr id="4" name="Picture 4" descr="Diagram&#10;&#10;Description automatically generated">
            <a:extLst>
              <a:ext uri="{FF2B5EF4-FFF2-40B4-BE49-F238E27FC236}">
                <a16:creationId xmlns:a16="http://schemas.microsoft.com/office/drawing/2014/main" id="{D6300654-47BF-40E9-9987-BC1757E329E6}"/>
              </a:ext>
            </a:extLst>
          </p:cNvPr>
          <p:cNvPicPr>
            <a:picLocks noChangeAspect="1"/>
          </p:cNvPicPr>
          <p:nvPr/>
        </p:nvPicPr>
        <p:blipFill>
          <a:blip r:embed="rId3"/>
          <a:stretch>
            <a:fillRect/>
          </a:stretch>
        </p:blipFill>
        <p:spPr>
          <a:xfrm>
            <a:off x="4623759" y="1336830"/>
            <a:ext cx="7315199" cy="5521433"/>
          </a:xfrm>
          <a:prstGeom prst="rect">
            <a:avLst/>
          </a:prstGeom>
        </p:spPr>
      </p:pic>
    </p:spTree>
    <p:extLst>
      <p:ext uri="{BB962C8B-B14F-4D97-AF65-F5344CB8AC3E}">
        <p14:creationId xmlns:p14="http://schemas.microsoft.com/office/powerpoint/2010/main" val="2884409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9E370F0EE8BAD8439AC9D5C556EFD1C1" ma:contentTypeVersion="2" ma:contentTypeDescription="Create a new document." ma:contentTypeScope="" ma:versionID="aeea31a35bf1de3c3d5902f099a05f60">
  <xsd:schema xmlns:xsd="http://www.w3.org/2001/XMLSchema" xmlns:xs="http://www.w3.org/2001/XMLSchema" xmlns:p="http://schemas.microsoft.com/office/2006/metadata/properties" xmlns:ns1="http://schemas.microsoft.com/sharepoint/v3" xmlns:ns2="30355ef0-b855-4ebb-a92a-a6c79f7573fd" targetNamespace="http://schemas.microsoft.com/office/2006/metadata/properties" ma:root="true" ma:fieldsID="93666a9fa8e6f26f07a97bcd12991a47" ns1:_="" ns2:_="">
    <xsd:import namespace="http://schemas.microsoft.com/sharepoint/v3"/>
    <xsd:import namespace="30355ef0-b855-4ebb-a92a-a6c79f7573f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55ef0-b855-4ebb-a92a-a6c79f7573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7CCCB-F9BF-44EA-ABC5-D5919A5BDE19}"/>
</file>

<file path=customXml/itemProps2.xml><?xml version="1.0" encoding="utf-8"?>
<ds:datastoreItem xmlns:ds="http://schemas.openxmlformats.org/officeDocument/2006/customXml" ds:itemID="{43782763-063F-4C3A-B7D9-189F74D0F0E3}"/>
</file>

<file path=customXml/itemProps3.xml><?xml version="1.0" encoding="utf-8"?>
<ds:datastoreItem xmlns:ds="http://schemas.openxmlformats.org/officeDocument/2006/customXml" ds:itemID="{E523B771-DAF7-4524-85C9-02BB506015F3}"/>
</file>

<file path=customXml/itemProps4.xml><?xml version="1.0" encoding="utf-8"?>
<ds:datastoreItem xmlns:ds="http://schemas.openxmlformats.org/officeDocument/2006/customXml" ds:itemID="{810CEE03-12D2-4F62-A2AB-C6B7EA377CDE}"/>
</file>

<file path=docProps/app.xml><?xml version="1.0" encoding="utf-8"?>
<Properties xmlns="http://schemas.openxmlformats.org/officeDocument/2006/extended-properties" xmlns:vt="http://schemas.openxmlformats.org/officeDocument/2006/docPropsVTypes">
  <TotalTime>7</TotalTime>
  <Words>1988</Words>
  <Application>Microsoft Macintosh PowerPoint</Application>
  <PresentationFormat>Widescreen</PresentationFormat>
  <Paragraphs>195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ConcepTests for Calculus</vt:lpstr>
      <vt:lpstr>PowerPoint Presentation</vt:lpstr>
      <vt:lpstr>ConcepTests Make Student Thinking Visible</vt:lpstr>
      <vt:lpstr>Anatomy of a ConcepTest</vt:lpstr>
      <vt:lpstr>Situated in a Relatable Context</vt:lpstr>
      <vt:lpstr>Situated in a Relatable Context</vt:lpstr>
      <vt:lpstr>Benefits for students and instructors</vt:lpstr>
      <vt:lpstr>PowerPoint Presentation</vt:lpstr>
      <vt:lpstr>Opportunities for follow-up questions</vt:lpstr>
      <vt:lpstr>PowerPoint Presentation</vt:lpstr>
      <vt:lpstr>Best uses of ConcepTests</vt:lpstr>
      <vt:lpstr>Question Bank</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ConcepTests for Calculus</dc:title>
  <dc:creator>Arlo Caine</dc:creator>
  <cp:lastModifiedBy>Microsoft Office User</cp:lastModifiedBy>
  <cp:revision>2</cp:revision>
  <dcterms:created xsi:type="dcterms:W3CDTF">2020-11-06T00:10:17Z</dcterms:created>
  <dcterms:modified xsi:type="dcterms:W3CDTF">2020-12-08T22:33:49Z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0x0101009E370F0EE8BAD8439AC9D5C556EFD1C1</vt:lpwstr>
  </property>
</Properties>
</file>